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331" r:id="rId7"/>
    <p:sldId id="330" r:id="rId8"/>
    <p:sldId id="332" r:id="rId9"/>
    <p:sldId id="333" r:id="rId10"/>
    <p:sldId id="334" r:id="rId11"/>
    <p:sldId id="335" r:id="rId12"/>
    <p:sldId id="336" r:id="rId13"/>
    <p:sldId id="337" r:id="rId14"/>
    <p:sldId id="31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9" autoAdjust="0"/>
  </p:normalViewPr>
  <p:slideViewPr>
    <p:cSldViewPr showGuides="1">
      <p:cViewPr varScale="1">
        <p:scale>
          <a:sx n="81" d="100"/>
          <a:sy n="81" d="100"/>
        </p:scale>
        <p:origin x="108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02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Item 3c –Key Principle 1.3</a:t>
            </a:r>
          </a:p>
          <a:p>
            <a:r>
              <a:rPr lang="en-US" sz="2400" b="1" i="1" dirty="0" smtClean="0">
                <a:solidFill>
                  <a:schemeClr val="tx2"/>
                </a:solidFill>
              </a:rPr>
              <a:t>Ancillary Service Awarding and Imbalance Discussion and Examples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RTCTF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September 19,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81050"/>
          </a:xfrm>
        </p:spPr>
        <p:txBody>
          <a:bodyPr/>
          <a:lstStyle/>
          <a:p>
            <a:r>
              <a:rPr lang="en-US" sz="3600" dirty="0" smtClean="0"/>
              <a:t>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03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 of EEA Operation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1999"/>
            <a:ext cx="8153400" cy="3492225"/>
          </a:xfrm>
        </p:spPr>
        <p:txBody>
          <a:bodyPr/>
          <a:lstStyle/>
          <a:p>
            <a:r>
              <a:rPr lang="en-US" sz="1400" dirty="0" smtClean="0"/>
              <a:t>System Condition is going from EEA Level 1 into EEA Level 2</a:t>
            </a:r>
          </a:p>
          <a:p>
            <a:r>
              <a:rPr lang="en-US" sz="1400" dirty="0" smtClean="0"/>
              <a:t>UFR RRS is deployed during EEA Level 2</a:t>
            </a:r>
          </a:p>
          <a:p>
            <a:r>
              <a:rPr lang="en-US" sz="1400" dirty="0" smtClean="0"/>
              <a:t>Scenario Setup</a:t>
            </a:r>
          </a:p>
          <a:p>
            <a:pPr lvl="1"/>
            <a:r>
              <a:rPr lang="en-US" sz="1400" dirty="0" smtClean="0"/>
              <a:t>68,000 MW of frequency responsive generation capacity (FR Gen)</a:t>
            </a:r>
          </a:p>
          <a:p>
            <a:pPr lvl="2"/>
            <a:r>
              <a:rPr lang="en-US" sz="1200" dirty="0" smtClean="0"/>
              <a:t>EOC of $25/MWh</a:t>
            </a:r>
          </a:p>
          <a:p>
            <a:pPr lvl="2"/>
            <a:r>
              <a:rPr lang="en-US" sz="1200" dirty="0" smtClean="0"/>
              <a:t>AS Offer of $0/MW for URS, RRS, ECRS</a:t>
            </a:r>
          </a:p>
          <a:p>
            <a:pPr lvl="1"/>
            <a:r>
              <a:rPr lang="en-US" sz="1400" dirty="0" smtClean="0"/>
              <a:t>2,000 MW of non-frequency responsive generation capacity (NFRC Gen)</a:t>
            </a:r>
          </a:p>
          <a:p>
            <a:pPr lvl="2"/>
            <a:r>
              <a:rPr lang="en-US" sz="1200" dirty="0"/>
              <a:t>EOC of </a:t>
            </a:r>
            <a:r>
              <a:rPr lang="en-US" sz="1200" dirty="0" smtClean="0"/>
              <a:t>$40/MWh</a:t>
            </a:r>
            <a:endParaRPr lang="en-US" sz="1200" dirty="0"/>
          </a:p>
          <a:p>
            <a:pPr lvl="2"/>
            <a:r>
              <a:rPr lang="en-US" sz="1200" dirty="0"/>
              <a:t>AS Offer of $0/MW for </a:t>
            </a:r>
            <a:r>
              <a:rPr lang="en-US" sz="1200" dirty="0" smtClean="0"/>
              <a:t>ECRS</a:t>
            </a:r>
          </a:p>
          <a:p>
            <a:pPr lvl="1"/>
            <a:r>
              <a:rPr lang="en-US" sz="1400" dirty="0" err="1" smtClean="0"/>
              <a:t>Reg</a:t>
            </a:r>
            <a:r>
              <a:rPr lang="en-US" sz="1400" dirty="0" smtClean="0"/>
              <a:t>-Up Demand Curve is one block of 200 MW @ $9,000/MW</a:t>
            </a:r>
          </a:p>
          <a:p>
            <a:pPr lvl="1"/>
            <a:r>
              <a:rPr lang="en-US" sz="1400" dirty="0" smtClean="0"/>
              <a:t>RRS Demand Curve is two blocks, 1,800MW @ $9,000/MW and 500 MW @ $6,000/MW – assume the UFR RRS limit is 1,150 MW</a:t>
            </a:r>
          </a:p>
          <a:p>
            <a:pPr lvl="1"/>
            <a:r>
              <a:rPr lang="en-US" sz="1400" dirty="0" smtClean="0"/>
              <a:t>ECRS Demand Curve is one block of 1,500 MW @ $2,000/MW</a:t>
            </a:r>
          </a:p>
          <a:p>
            <a:pPr lvl="1"/>
            <a:r>
              <a:rPr lang="en-US" sz="1400" dirty="0"/>
              <a:t>1,150 MW of UFR </a:t>
            </a:r>
            <a:r>
              <a:rPr lang="en-US" sz="1400" dirty="0" smtClean="0"/>
              <a:t>RRS awarded in the DAM </a:t>
            </a:r>
            <a:r>
              <a:rPr lang="en-US" sz="1400" dirty="0"/>
              <a:t>(50% limit on RRS)</a:t>
            </a:r>
          </a:p>
          <a:p>
            <a:pPr marL="457200" lvl="1" indent="0">
              <a:buNone/>
            </a:pPr>
            <a:endParaRPr lang="en-US" sz="1400" b="1" dirty="0"/>
          </a:p>
          <a:p>
            <a:pPr lvl="1"/>
            <a:endParaRPr lang="en-US" sz="1400" b="1" dirty="0" smtClean="0"/>
          </a:p>
          <a:p>
            <a:pPr lvl="2"/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518813" y="6135981"/>
            <a:ext cx="2635438" cy="8499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990600" y="4191000"/>
            <a:ext cx="6181402" cy="2205869"/>
            <a:chOff x="307734" y="3750067"/>
            <a:chExt cx="7222841" cy="2654948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07734" y="6172200"/>
              <a:ext cx="1016075" cy="8499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sp>
          <p:nvSpPr>
            <p:cNvPr id="17" name="Rectangle 16"/>
            <p:cNvSpPr/>
            <p:nvPr/>
          </p:nvSpPr>
          <p:spPr>
            <a:xfrm>
              <a:off x="389196" y="4013527"/>
              <a:ext cx="337465" cy="2158673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Box 8"/>
            <p:cNvSpPr txBox="1"/>
            <p:nvPr/>
          </p:nvSpPr>
          <p:spPr>
            <a:xfrm>
              <a:off x="652236" y="3877363"/>
              <a:ext cx="855979" cy="27232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$9,000</a:t>
              </a:r>
            </a:p>
          </p:txBody>
        </p:sp>
        <p:sp>
          <p:nvSpPr>
            <p:cNvPr id="19" name="TextBox 9"/>
            <p:cNvSpPr txBox="1"/>
            <p:nvPr/>
          </p:nvSpPr>
          <p:spPr>
            <a:xfrm>
              <a:off x="652236" y="5911135"/>
              <a:ext cx="493830" cy="27232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200</a:t>
              </a:r>
            </a:p>
          </p:txBody>
        </p:sp>
        <p:sp>
          <p:nvSpPr>
            <p:cNvPr id="20" name="TextBox 42"/>
            <p:cNvSpPr txBox="1"/>
            <p:nvPr/>
          </p:nvSpPr>
          <p:spPr>
            <a:xfrm>
              <a:off x="768420" y="4521670"/>
              <a:ext cx="881192" cy="38446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err="1" smtClean="0">
                  <a:solidFill>
                    <a:sysClr val="windowText" lastClr="000000"/>
                  </a:solidFill>
                  <a:latin typeface="Calibri" panose="020F0502020204030204"/>
                </a:rPr>
                <a:t>Reg</a:t>
              </a:r>
              <a:r>
                <a:rPr lang="en-US" kern="0" dirty="0" smtClean="0">
                  <a:solidFill>
                    <a:sysClr val="windowText" lastClr="000000"/>
                  </a:solidFill>
                  <a:latin typeface="Calibri" panose="020F0502020204030204"/>
                </a:rPr>
                <a:t>-Up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105362" y="3750067"/>
              <a:ext cx="0" cy="2583609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>
            <a:xfrm>
              <a:off x="1928594" y="6172200"/>
              <a:ext cx="2635438" cy="8499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sp>
          <p:nvSpPr>
            <p:cNvPr id="23" name="Rectangle 22"/>
            <p:cNvSpPr/>
            <p:nvPr/>
          </p:nvSpPr>
          <p:spPr>
            <a:xfrm>
              <a:off x="2105361" y="4013527"/>
              <a:ext cx="1722142" cy="2158673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extBox 13"/>
            <p:cNvSpPr txBox="1"/>
            <p:nvPr/>
          </p:nvSpPr>
          <p:spPr>
            <a:xfrm>
              <a:off x="3552728" y="6132689"/>
              <a:ext cx="599633" cy="27232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1800</a:t>
              </a:r>
            </a:p>
          </p:txBody>
        </p:sp>
        <p:sp>
          <p:nvSpPr>
            <p:cNvPr id="25" name="TextBox 14"/>
            <p:cNvSpPr txBox="1"/>
            <p:nvPr/>
          </p:nvSpPr>
          <p:spPr>
            <a:xfrm>
              <a:off x="3770050" y="3840763"/>
              <a:ext cx="762440" cy="27232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$9,000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25427" y="4832733"/>
              <a:ext cx="443279" cy="1349696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TextBox 16"/>
            <p:cNvSpPr txBox="1"/>
            <p:nvPr/>
          </p:nvSpPr>
          <p:spPr>
            <a:xfrm>
              <a:off x="4075579" y="6108750"/>
              <a:ext cx="553475" cy="27232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2300</a:t>
              </a:r>
            </a:p>
          </p:txBody>
        </p:sp>
        <p:sp>
          <p:nvSpPr>
            <p:cNvPr id="28" name="TextBox 17"/>
            <p:cNvSpPr txBox="1"/>
            <p:nvPr/>
          </p:nvSpPr>
          <p:spPr>
            <a:xfrm>
              <a:off x="3771311" y="4552875"/>
              <a:ext cx="938597" cy="27232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$6,000</a:t>
              </a:r>
            </a:p>
          </p:txBody>
        </p:sp>
        <p:sp>
          <p:nvSpPr>
            <p:cNvPr id="29" name="TextBox 43"/>
            <p:cNvSpPr txBox="1"/>
            <p:nvPr/>
          </p:nvSpPr>
          <p:spPr>
            <a:xfrm>
              <a:off x="2752895" y="4744995"/>
              <a:ext cx="618859" cy="38446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RRS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5662527" y="5285560"/>
              <a:ext cx="0" cy="905541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sp>
          <p:nvSpPr>
            <p:cNvPr id="32" name="Rectangle 31"/>
            <p:cNvSpPr/>
            <p:nvPr/>
          </p:nvSpPr>
          <p:spPr>
            <a:xfrm>
              <a:off x="5662527" y="5638591"/>
              <a:ext cx="1476058" cy="449014"/>
            </a:xfrm>
            <a:prstGeom prst="rect">
              <a:avLst/>
            </a:prstGeom>
            <a:solidFill>
              <a:srgbClr val="70AD47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21"/>
            <p:cNvSpPr txBox="1"/>
            <p:nvPr/>
          </p:nvSpPr>
          <p:spPr>
            <a:xfrm>
              <a:off x="6925559" y="6057621"/>
              <a:ext cx="605016" cy="27232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1500</a:t>
              </a:r>
            </a:p>
          </p:txBody>
        </p:sp>
        <p:sp>
          <p:nvSpPr>
            <p:cNvPr id="34" name="TextBox 23"/>
            <p:cNvSpPr txBox="1"/>
            <p:nvPr/>
          </p:nvSpPr>
          <p:spPr>
            <a:xfrm>
              <a:off x="5272097" y="5387515"/>
              <a:ext cx="792304" cy="27232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$2,000</a:t>
              </a:r>
            </a:p>
          </p:txBody>
        </p:sp>
        <p:sp>
          <p:nvSpPr>
            <p:cNvPr id="35" name="TextBox 44"/>
            <p:cNvSpPr txBox="1"/>
            <p:nvPr/>
          </p:nvSpPr>
          <p:spPr>
            <a:xfrm>
              <a:off x="6064402" y="5224112"/>
              <a:ext cx="767537" cy="38446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ECRS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65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Settlement in the EEA Operation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153400" cy="5029201"/>
          </a:xfrm>
        </p:spPr>
        <p:txBody>
          <a:bodyPr/>
          <a:lstStyle/>
          <a:p>
            <a:r>
              <a:rPr lang="en-US" sz="2000" dirty="0" smtClean="0"/>
              <a:t>DAM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393525"/>
              </p:ext>
            </p:extLst>
          </p:nvPr>
        </p:nvGraphicFramePr>
        <p:xfrm>
          <a:off x="1447800" y="1752600"/>
          <a:ext cx="5094400" cy="8724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67541"/>
                <a:gridCol w="967541"/>
                <a:gridCol w="967541"/>
                <a:gridCol w="947795"/>
                <a:gridCol w="1243982"/>
              </a:tblGrid>
              <a:tr h="494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Load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LMP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$/MWh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 smtClean="0">
                          <a:effectLst/>
                          <a:latin typeface="+mn-lt"/>
                        </a:rPr>
                        <a:t>Reg</a:t>
                      </a:r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-Up MCPC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$/MW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RRS </a:t>
                      </a:r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MCPC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$/MW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ECRS </a:t>
                      </a:r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MCPC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$/MW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67,150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843434"/>
              </p:ext>
            </p:extLst>
          </p:nvPr>
        </p:nvGraphicFramePr>
        <p:xfrm>
          <a:off x="495299" y="3200400"/>
          <a:ext cx="8153402" cy="167712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53089"/>
                <a:gridCol w="857179"/>
                <a:gridCol w="857179"/>
                <a:gridCol w="857179"/>
                <a:gridCol w="925208"/>
                <a:gridCol w="925208"/>
                <a:gridCol w="925208"/>
                <a:gridCol w="846974"/>
                <a:gridCol w="653089"/>
                <a:gridCol w="653089"/>
              </a:tblGrid>
              <a:tr h="77107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Total</a:t>
                      </a:r>
                      <a:r>
                        <a:rPr lang="en-US" sz="14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Load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Rest Of System Load</a:t>
                      </a:r>
                    </a:p>
                  </a:txBody>
                  <a:tcPr marL="9072" marR="9072" marT="9072" marB="0" anchor="b"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UFR Load Resource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/>
                </a:tc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 Gen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NFRC </a:t>
                      </a:r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Gen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Energy Award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</a:p>
                  </a:txBody>
                  <a:tcPr marL="9072" marR="9072" marT="9072" marB="0" anchor="b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5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Energy Award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 Award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Energy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Award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err="1" smtClean="0">
                          <a:effectLst/>
                          <a:latin typeface="+mn-lt"/>
                        </a:rPr>
                        <a:t>Reg</a:t>
                      </a:r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-Up Award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RRS Award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ECRS Award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Energy Award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ECRS Award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67,150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1,150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66,650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200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1150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2" marR="9072" marT="907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4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of EEA </a:t>
            </a:r>
            <a:r>
              <a:rPr lang="en-US" sz="2400" dirty="0" smtClean="0"/>
              <a:t>Operation Under RTC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1999"/>
            <a:ext cx="8153400" cy="5334001"/>
          </a:xfrm>
        </p:spPr>
        <p:txBody>
          <a:bodyPr/>
          <a:lstStyle/>
          <a:p>
            <a:r>
              <a:rPr lang="en-US" sz="1800" b="1" dirty="0" smtClean="0"/>
              <a:t>RTC Awards, UFR RRS Deployed during EEA Level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30020"/>
              </p:ext>
            </p:extLst>
          </p:nvPr>
        </p:nvGraphicFramePr>
        <p:xfrm>
          <a:off x="381000" y="1295400"/>
          <a:ext cx="7886698" cy="3154769"/>
        </p:xfrm>
        <a:graphic>
          <a:graphicData uri="http://schemas.openxmlformats.org/drawingml/2006/table">
            <a:tbl>
              <a:tblPr/>
              <a:tblGrid>
                <a:gridCol w="399020"/>
                <a:gridCol w="592485"/>
                <a:gridCol w="592485"/>
                <a:gridCol w="580393"/>
                <a:gridCol w="761766"/>
                <a:gridCol w="822224"/>
                <a:gridCol w="822224"/>
                <a:gridCol w="752698"/>
                <a:gridCol w="580393"/>
                <a:gridCol w="580393"/>
                <a:gridCol w="580393"/>
                <a:gridCol w="241831"/>
                <a:gridCol w="580393"/>
              </a:tblGrid>
              <a:tr h="362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EEA Level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 Gen HSL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NFRC Gen HSL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LRS RRS Award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-Up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Award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 RRS Award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 ECRS Award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 Gen BP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NFRC Gen BP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PRC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67,000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67,400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4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Proposal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dirty="0" smtClean="0"/>
                        <a:t>Intervals after EEA2 UFR deployment with no RRS award to already deployed UFR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1,575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66,250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65,500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4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 Proposal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Intervals after EEA2 UFR deployment with continued RRS award to already deployed UFR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1,150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66,650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1,600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1,150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66,650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5920" y="4680710"/>
            <a:ext cx="472612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Original Proposal: </a:t>
            </a:r>
          </a:p>
          <a:p>
            <a:pPr marL="228600" indent="-228600">
              <a:buAutoNum type="alphaLcParenR"/>
            </a:pPr>
            <a:r>
              <a:rPr lang="en-US" sz="1200" dirty="0" smtClean="0"/>
              <a:t>RTC optimization </a:t>
            </a:r>
            <a:r>
              <a:rPr lang="en-US" sz="1200" dirty="0"/>
              <a:t>continues to assume that the RRS is being provided by the deployed Load </a:t>
            </a:r>
            <a:r>
              <a:rPr lang="en-US" sz="1200" dirty="0" smtClean="0"/>
              <a:t>Resources</a:t>
            </a:r>
          </a:p>
          <a:p>
            <a:pPr marL="228600" indent="-228600">
              <a:buAutoNum type="alphaLcParenR"/>
            </a:pPr>
            <a:r>
              <a:rPr lang="en-US" sz="1200" dirty="0" smtClean="0"/>
              <a:t>Therefore, it only attempts to procure the remaining 1150 MW RRS and awards cheaper frequency </a:t>
            </a:r>
            <a:r>
              <a:rPr lang="en-US" sz="1200" dirty="0"/>
              <a:t>responsive capacity for energy </a:t>
            </a:r>
            <a:r>
              <a:rPr lang="en-US" sz="1200" dirty="0" smtClean="0"/>
              <a:t>and backs down non-frequency </a:t>
            </a:r>
            <a:r>
              <a:rPr lang="en-US" sz="1200" dirty="0"/>
              <a:t>responsive </a:t>
            </a:r>
            <a:r>
              <a:rPr lang="en-US" sz="1200" dirty="0" smtClean="0"/>
              <a:t>capability.</a:t>
            </a:r>
          </a:p>
          <a:p>
            <a:pPr marL="228600" indent="-228600">
              <a:buAutoNum type="alphaLcParenR"/>
            </a:pPr>
            <a:r>
              <a:rPr lang="en-US" sz="1200" dirty="0" smtClean="0"/>
              <a:t>This </a:t>
            </a:r>
            <a:r>
              <a:rPr lang="en-US" sz="1200" dirty="0"/>
              <a:t>leads to PRC decreasing as opposed to </a:t>
            </a:r>
            <a:r>
              <a:rPr lang="en-US" sz="1200" dirty="0" smtClean="0"/>
              <a:t>improving, delaying the exit from EEA 2.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107129" y="4680710"/>
            <a:ext cx="3960671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Current Proposal: </a:t>
            </a:r>
          </a:p>
          <a:p>
            <a:pPr marL="228600" indent="-228600">
              <a:buAutoNum type="alphaLcParenR"/>
            </a:pPr>
            <a:r>
              <a:rPr lang="en-US" sz="1200" dirty="0" smtClean="0"/>
              <a:t>RTC optimization uses actual system conditions and recognizes lack of available RRS in system and attempts to procure based on the RRS Demand Curve.</a:t>
            </a:r>
          </a:p>
          <a:p>
            <a:pPr marL="228600" indent="-228600">
              <a:buAutoNum type="alphaLcParenR"/>
            </a:pPr>
            <a:r>
              <a:rPr lang="en-US" sz="1200" dirty="0" smtClean="0"/>
              <a:t>This </a:t>
            </a:r>
            <a:r>
              <a:rPr lang="en-US" sz="1200" dirty="0"/>
              <a:t>leads to </a:t>
            </a:r>
            <a:r>
              <a:rPr lang="en-US" sz="1200" dirty="0" smtClean="0"/>
              <a:t>continued energy awards to non-frequency responsive capacity and PRC improving, thus allowing for quicker exit from EEA 2.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401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Settlement in the EEA Operation </a:t>
            </a:r>
            <a:r>
              <a:rPr lang="en-US" sz="2400" dirty="0" smtClean="0"/>
              <a:t>Under RTC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153400" cy="5334001"/>
          </a:xfrm>
        </p:spPr>
        <p:txBody>
          <a:bodyPr/>
          <a:lstStyle/>
          <a:p>
            <a:r>
              <a:rPr lang="en-US" sz="1800" b="1" dirty="0" smtClean="0"/>
              <a:t>System Condition: EEA Level 1, Results for two intervals</a:t>
            </a:r>
          </a:p>
          <a:p>
            <a:r>
              <a:rPr lang="en-US" sz="1800" b="1" dirty="0" smtClean="0"/>
              <a:t>UFR Load Resource not deployed and </a:t>
            </a:r>
            <a:r>
              <a:rPr lang="en-US" sz="1800" b="1" u="sng" dirty="0" smtClean="0"/>
              <a:t>normal RTC run</a:t>
            </a:r>
          </a:p>
          <a:p>
            <a:pPr marL="0" indent="0">
              <a:buNone/>
            </a:pPr>
            <a:endParaRPr lang="en-US" sz="1800" b="1" dirty="0" smtClean="0"/>
          </a:p>
          <a:p>
            <a:r>
              <a:rPr lang="en-US" sz="1800" dirty="0" smtClean="0"/>
              <a:t>Prices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+mj-lt"/>
              <a:buAutoNum type="arabicPeriod" startAt="2"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RT Imbalance Settlements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450970"/>
              </p:ext>
            </p:extLst>
          </p:nvPr>
        </p:nvGraphicFramePr>
        <p:xfrm>
          <a:off x="1676400" y="1638805"/>
          <a:ext cx="4800598" cy="8757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44398"/>
                <a:gridCol w="808348"/>
                <a:gridCol w="808348"/>
                <a:gridCol w="808348"/>
                <a:gridCol w="791851"/>
                <a:gridCol w="1039305"/>
              </a:tblGrid>
              <a:tr h="494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EEA Level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Load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LMP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Reg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-Up MCPC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RRS MCPC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ECRS MCPC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6025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6000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6000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5985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69400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9000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8975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8975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5960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894786"/>
              </p:ext>
            </p:extLst>
          </p:nvPr>
        </p:nvGraphicFramePr>
        <p:xfrm>
          <a:off x="152401" y="3581401"/>
          <a:ext cx="8839199" cy="157446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3979"/>
                <a:gridCol w="645085"/>
                <a:gridCol w="514532"/>
                <a:gridCol w="691162"/>
                <a:gridCol w="729560"/>
                <a:gridCol w="645085"/>
                <a:gridCol w="645085"/>
                <a:gridCol w="645085"/>
                <a:gridCol w="560610"/>
                <a:gridCol w="729560"/>
                <a:gridCol w="592056"/>
                <a:gridCol w="609600"/>
                <a:gridCol w="733599"/>
                <a:gridCol w="714201"/>
              </a:tblGrid>
              <a:tr h="16211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EEA Level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FR Gen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NFRC Gen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QSE for UFR LR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QSE for Rest Of System Load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</a:tr>
              <a:tr h="625119">
                <a:tc v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/>
                      </a:r>
                      <a:br>
                        <a:rPr lang="en-US" sz="10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 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LA 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 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LA 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</a:tr>
              <a:tr h="3164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(175,729)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175,000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(729)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(753,125)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748,125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(5,000)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(15,385)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(15,385)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928,854 </a:t>
                      </a: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     (907,740)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        </a:t>
                      </a: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21,115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</a:tr>
              <a:tr h="4707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(562,500)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560,938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(1,563)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(1,125,000)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745,000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(380,000)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(21,640)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(21,640)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1,687,500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 (1,284,297)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      </a:t>
                      </a: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403,203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48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Settlement in the EEA Operation </a:t>
            </a:r>
            <a:r>
              <a:rPr lang="en-US" sz="2400" dirty="0" smtClean="0"/>
              <a:t>Under RTC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929" y="757719"/>
            <a:ext cx="8153400" cy="5334001"/>
          </a:xfrm>
        </p:spPr>
        <p:txBody>
          <a:bodyPr/>
          <a:lstStyle/>
          <a:p>
            <a:r>
              <a:rPr lang="en-US" sz="1400" b="1" dirty="0" smtClean="0"/>
              <a:t>System Condition: EEA Level 2, Results for two intervals</a:t>
            </a:r>
          </a:p>
          <a:p>
            <a:r>
              <a:rPr lang="en-US" sz="1400" b="1" dirty="0" smtClean="0"/>
              <a:t>UFR Load Resource deployed: </a:t>
            </a:r>
            <a:r>
              <a:rPr lang="en-US" sz="1400" b="1" u="sng" dirty="0" smtClean="0"/>
              <a:t>RTC dispatch and Pricing run</a:t>
            </a:r>
          </a:p>
          <a:p>
            <a:pPr marL="0" indent="0">
              <a:buNone/>
            </a:pPr>
            <a:endParaRPr lang="en-US" sz="1800" b="1" dirty="0" smtClean="0"/>
          </a:p>
          <a:p>
            <a:r>
              <a:rPr lang="en-US" sz="1800" dirty="0" smtClean="0"/>
              <a:t>Prices</a:t>
            </a:r>
          </a:p>
          <a:p>
            <a:pPr lvl="1"/>
            <a:r>
              <a:rPr lang="en-US" sz="1600" dirty="0" smtClean="0"/>
              <a:t>Same under both proposals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RT Imbalance Settlements: Current Proposal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RT </a:t>
            </a:r>
            <a:r>
              <a:rPr lang="en-US" sz="1800" dirty="0"/>
              <a:t>Imbalance Settlements: </a:t>
            </a:r>
            <a:r>
              <a:rPr lang="en-US" sz="1800" dirty="0" smtClean="0"/>
              <a:t>Original </a:t>
            </a:r>
            <a:r>
              <a:rPr lang="en-US" sz="1800" dirty="0"/>
              <a:t>Proposal</a:t>
            </a:r>
          </a:p>
          <a:p>
            <a:endParaRPr lang="en-US" sz="18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19550"/>
              </p:ext>
            </p:extLst>
          </p:nvPr>
        </p:nvGraphicFramePr>
        <p:xfrm>
          <a:off x="3980449" y="1541853"/>
          <a:ext cx="4800598" cy="8757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44398"/>
                <a:gridCol w="808348"/>
                <a:gridCol w="808348"/>
                <a:gridCol w="808348"/>
                <a:gridCol w="791851"/>
                <a:gridCol w="1039305"/>
              </a:tblGrid>
              <a:tr h="494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EEA Level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Load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LMP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Reg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-Up MCPC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RRS MCPC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ECRS MCPC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68250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67500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6025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5985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547533"/>
              </p:ext>
            </p:extLst>
          </p:nvPr>
        </p:nvGraphicFramePr>
        <p:xfrm>
          <a:off x="125191" y="2957085"/>
          <a:ext cx="8893617" cy="11316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000"/>
                <a:gridCol w="640080"/>
                <a:gridCol w="640080"/>
                <a:gridCol w="640080"/>
                <a:gridCol w="731520"/>
                <a:gridCol w="640080"/>
                <a:gridCol w="648777"/>
                <a:gridCol w="640080"/>
                <a:gridCol w="640080"/>
                <a:gridCol w="640080"/>
                <a:gridCol w="640080"/>
                <a:gridCol w="640080"/>
                <a:gridCol w="731520"/>
                <a:gridCol w="64008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EEA Level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FR Gen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NFRC Gen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UFR LR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Rest Of System Load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</a:tr>
              <a:tr h="533400">
                <a:tc v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/>
                      </a:r>
                      <a:br>
                        <a:rPr lang="en-US" sz="10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 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LA 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 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LA 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</a:tr>
              <a:tr h="153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299,166)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1,125,000)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380,000)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862,500)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860,104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2,396)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1,687,500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1,305,937)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381,562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153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577,396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575,000)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753125)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748125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(5,000)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577,396)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2,396)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753,125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748,125)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768623"/>
              </p:ext>
            </p:extLst>
          </p:nvPr>
        </p:nvGraphicFramePr>
        <p:xfrm>
          <a:off x="281273" y="4961831"/>
          <a:ext cx="8616757" cy="11316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000"/>
                <a:gridCol w="640080"/>
                <a:gridCol w="640080"/>
                <a:gridCol w="640080"/>
                <a:gridCol w="640080"/>
                <a:gridCol w="546100"/>
                <a:gridCol w="648777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EEA Level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FR Gen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NFRC Gen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UFR LR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Rest Of System Load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</a:tr>
              <a:tr h="533400">
                <a:tc v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/>
                      </a:r>
                      <a:br>
                        <a:rPr lang="en-US" sz="10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 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LA 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 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LA 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</a:tr>
              <a:tr h="153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(825,000)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546,333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278,667)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862,500)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862,500)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1,687,500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546,333)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1,141,167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153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175,729)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174,562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1,167)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577,396)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577,396)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753,125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174,562)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578,562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81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of EEA </a:t>
            </a:r>
            <a:r>
              <a:rPr lang="en-US" sz="2400" dirty="0" smtClean="0"/>
              <a:t>Operation in Today’s market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1999"/>
            <a:ext cx="8153400" cy="5334001"/>
          </a:xfrm>
        </p:spPr>
        <p:txBody>
          <a:bodyPr/>
          <a:lstStyle/>
          <a:p>
            <a:r>
              <a:rPr lang="en-US" sz="1800" b="1" dirty="0" smtClean="0"/>
              <a:t>SCED Awards, UFR RRS Not Deployed during EEA Level 1</a:t>
            </a:r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r>
              <a:rPr lang="en-US" sz="1800" b="1" dirty="0" smtClean="0"/>
              <a:t>SCED </a:t>
            </a:r>
            <a:r>
              <a:rPr lang="en-US" sz="1800" b="1" dirty="0"/>
              <a:t>Awards, UFR RRS Deployed during EEA Level 2</a:t>
            </a:r>
          </a:p>
          <a:p>
            <a:endParaRPr lang="en-US" sz="1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1000" y="1295400"/>
          <a:ext cx="7760915" cy="1382139"/>
        </p:xfrm>
        <a:graphic>
          <a:graphicData uri="http://schemas.openxmlformats.org/drawingml/2006/table">
            <a:tbl>
              <a:tblPr/>
              <a:tblGrid>
                <a:gridCol w="371668"/>
                <a:gridCol w="551872"/>
                <a:gridCol w="551872"/>
                <a:gridCol w="540609"/>
                <a:gridCol w="709549"/>
                <a:gridCol w="765863"/>
                <a:gridCol w="765863"/>
                <a:gridCol w="701103"/>
                <a:gridCol w="540609"/>
                <a:gridCol w="540609"/>
                <a:gridCol w="640080"/>
                <a:gridCol w="540609"/>
                <a:gridCol w="540609"/>
              </a:tblGrid>
              <a:tr h="362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EEA Level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 Gen HSL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NFRC Gen HSL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LRS RRS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-Up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 Gen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 Gen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 Gen BP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NFRC Gen BP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NFRC Gen ECRS 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Sched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PRC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 released to SCED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67,400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61284" y="5117282"/>
            <a:ext cx="472612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Under Today’s market: </a:t>
            </a:r>
          </a:p>
          <a:p>
            <a:pPr marL="228600" indent="-228600">
              <a:buAutoNum type="alphaLcParenR"/>
            </a:pPr>
            <a:r>
              <a:rPr lang="en-US" sz="1200" dirty="0" smtClean="0"/>
              <a:t>HASL release is done by ERCOT operations</a:t>
            </a:r>
          </a:p>
          <a:p>
            <a:pPr marL="228600" indent="-228600">
              <a:buAutoNum type="alphaLcParenR"/>
            </a:pPr>
            <a:r>
              <a:rPr lang="en-US" sz="1200" dirty="0" smtClean="0"/>
              <a:t>Can see that cheaper frequency responsive capacity is used resulting faster degradation of PRC values as the system goes into scarcity</a:t>
            </a:r>
            <a:endParaRPr lang="en-US" sz="1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1000" y="3447473"/>
          <a:ext cx="7760915" cy="1382139"/>
        </p:xfrm>
        <a:graphic>
          <a:graphicData uri="http://schemas.openxmlformats.org/drawingml/2006/table">
            <a:tbl>
              <a:tblPr/>
              <a:tblGrid>
                <a:gridCol w="371668"/>
                <a:gridCol w="551872"/>
                <a:gridCol w="551872"/>
                <a:gridCol w="540609"/>
                <a:gridCol w="709549"/>
                <a:gridCol w="765863"/>
                <a:gridCol w="765863"/>
                <a:gridCol w="701103"/>
                <a:gridCol w="540609"/>
                <a:gridCol w="540609"/>
                <a:gridCol w="640080"/>
                <a:gridCol w="540609"/>
                <a:gridCol w="540609"/>
              </a:tblGrid>
              <a:tr h="362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EEA Level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 Gen HSL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NFRC Gen HSL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LRS RRS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-Up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 Gen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 Gen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 Gen BP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NFRC Gen BP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NFRC Gen ECRS 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Sched</a:t>
                      </a:r>
                      <a:endParaRPr lang="en-US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PRC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 released to SCED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1814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252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Settlement in the EEA Operation </a:t>
            </a:r>
            <a:r>
              <a:rPr lang="en-US" sz="2400" dirty="0" smtClean="0"/>
              <a:t>in Today’s market cont.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153400" cy="5334001"/>
          </a:xfrm>
        </p:spPr>
        <p:txBody>
          <a:bodyPr/>
          <a:lstStyle/>
          <a:p>
            <a:r>
              <a:rPr lang="en-US" sz="1800" b="1" dirty="0" smtClean="0"/>
              <a:t>System Condition: EEA Level 1, Results for two intervals</a:t>
            </a:r>
          </a:p>
          <a:p>
            <a:r>
              <a:rPr lang="en-US" sz="1800" b="1" dirty="0" smtClean="0"/>
              <a:t>UFR Load Resource not deployed and </a:t>
            </a:r>
            <a:r>
              <a:rPr lang="en-US" sz="1800" b="1" u="sng" dirty="0" smtClean="0"/>
              <a:t>normal SCED run</a:t>
            </a:r>
          </a:p>
          <a:p>
            <a:pPr marL="0" indent="0">
              <a:buNone/>
            </a:pPr>
            <a:endParaRPr lang="en-US" sz="1800" b="1" dirty="0" smtClean="0"/>
          </a:p>
          <a:p>
            <a:r>
              <a:rPr lang="en-US" sz="1800" dirty="0" smtClean="0"/>
              <a:t>Prices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+mj-lt"/>
              <a:buAutoNum type="arabicPeriod" startAt="2"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RT Imbalance Settlements: today’s market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676400" y="1638805"/>
          <a:ext cx="4800598" cy="8757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44398"/>
                <a:gridCol w="808348"/>
                <a:gridCol w="808348"/>
                <a:gridCol w="808348"/>
                <a:gridCol w="791851"/>
                <a:gridCol w="1039305"/>
              </a:tblGrid>
              <a:tr h="494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EEA Level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Load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Final LMP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SCED LMP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RTORPA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RTRDPA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6040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6000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69350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9000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8960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7291"/>
              </p:ext>
            </p:extLst>
          </p:nvPr>
        </p:nvGraphicFramePr>
        <p:xfrm>
          <a:off x="152401" y="3581401"/>
          <a:ext cx="8839199" cy="157446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3979"/>
                <a:gridCol w="645085"/>
                <a:gridCol w="514532"/>
                <a:gridCol w="691162"/>
                <a:gridCol w="729560"/>
                <a:gridCol w="645085"/>
                <a:gridCol w="645085"/>
                <a:gridCol w="645085"/>
                <a:gridCol w="560610"/>
                <a:gridCol w="729560"/>
                <a:gridCol w="592056"/>
                <a:gridCol w="609600"/>
                <a:gridCol w="733599"/>
                <a:gridCol w="714201"/>
              </a:tblGrid>
              <a:tr h="16211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EEA Level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FR Gen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NFRC Gen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UFR LR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Rest Of System Load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</a:tr>
              <a:tr h="625119">
                <a:tc v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/>
                      </a:r>
                      <a:br>
                        <a:rPr lang="en-US" sz="10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 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LA 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 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LA 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</a:tr>
              <a:tr h="316449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226,500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225,000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(1,500)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704,667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700,000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(4,667)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15,417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(15,417)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931,167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909,583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21,583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/>
                </a:tc>
              </a:tr>
              <a:tr h="470784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562,500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560,000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(2,500)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1,087,500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1,082,667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(4,833)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27,240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(27,240)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1,650,000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1,615,427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34,573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18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Settlement in the EEA Operation in Today’s market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929" y="757719"/>
            <a:ext cx="8153400" cy="5334001"/>
          </a:xfrm>
        </p:spPr>
        <p:txBody>
          <a:bodyPr/>
          <a:lstStyle/>
          <a:p>
            <a:r>
              <a:rPr lang="en-US" sz="1400" b="1" dirty="0" smtClean="0"/>
              <a:t>System Condition: EEA Level 2, Results for two intervals</a:t>
            </a:r>
          </a:p>
          <a:p>
            <a:r>
              <a:rPr lang="en-US" sz="1400" b="1" dirty="0" smtClean="0"/>
              <a:t>UFR Load Resource deployed: </a:t>
            </a:r>
            <a:r>
              <a:rPr lang="en-US" sz="1400" b="1" u="sng" dirty="0" smtClean="0"/>
              <a:t>SCED dispatch and Pricing run</a:t>
            </a:r>
          </a:p>
          <a:p>
            <a:pPr marL="0" indent="0">
              <a:buNone/>
            </a:pPr>
            <a:endParaRPr lang="en-US" sz="1800" b="1" dirty="0" smtClean="0"/>
          </a:p>
          <a:p>
            <a:r>
              <a:rPr lang="en-US" sz="1800" dirty="0" smtClean="0"/>
              <a:t>Prices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RT Imbalance Settlements: Today’s market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216316"/>
              </p:ext>
            </p:extLst>
          </p:nvPr>
        </p:nvGraphicFramePr>
        <p:xfrm>
          <a:off x="125191" y="2957085"/>
          <a:ext cx="8893617" cy="11316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000"/>
                <a:gridCol w="640080"/>
                <a:gridCol w="640080"/>
                <a:gridCol w="640080"/>
                <a:gridCol w="731520"/>
                <a:gridCol w="640080"/>
                <a:gridCol w="648777"/>
                <a:gridCol w="640080"/>
                <a:gridCol w="640080"/>
                <a:gridCol w="640080"/>
                <a:gridCol w="640080"/>
                <a:gridCol w="640080"/>
                <a:gridCol w="731520"/>
                <a:gridCol w="64008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EEA Level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FR Gen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NFRC Gen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UFR LR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QSE for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Rest Of System Load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</a:tr>
              <a:tr h="533400">
                <a:tc v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/>
                      </a:r>
                      <a:br>
                        <a:rPr lang="en-US" sz="10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 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LA 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 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LA AS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effectLst/>
                          <a:latin typeface="+mn-lt"/>
                        </a:rPr>
                        <a:t>Imb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/>
                </a:tc>
              </a:tr>
              <a:tr h="153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787,500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862,500)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858,667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82" marR="7682" marT="76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(3,833)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1,642,667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7,333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153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262,500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261,333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(1,167)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862,500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858,667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82" marR="7682" marT="76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(3,833)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1,120,000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25293"/>
              </p:ext>
            </p:extLst>
          </p:nvPr>
        </p:nvGraphicFramePr>
        <p:xfrm>
          <a:off x="4034915" y="1560282"/>
          <a:ext cx="4800598" cy="8757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44398"/>
                <a:gridCol w="808348"/>
                <a:gridCol w="808348"/>
                <a:gridCol w="808348"/>
                <a:gridCol w="791851"/>
                <a:gridCol w="1039305"/>
              </a:tblGrid>
              <a:tr h="494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EEA Level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Load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Final LMP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SCED LMP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RTORPA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RTRDPA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68200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67500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9000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8960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4602816"/>
            <a:ext cx="5486400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Conclusions: </a:t>
            </a:r>
          </a:p>
          <a:p>
            <a:pPr marL="228600" indent="-228600">
              <a:buAutoNum type="alphaLcParenR"/>
            </a:pPr>
            <a:r>
              <a:rPr lang="en-US" sz="1400" dirty="0" smtClean="0"/>
              <a:t>The settlement outcomes for QSEs representing UFR LRs in the current proposal is much more similar to what happens in today’s market design. </a:t>
            </a:r>
          </a:p>
          <a:p>
            <a:pPr marL="228600" indent="-228600">
              <a:buAutoNum type="alphaLcParenR"/>
            </a:pPr>
            <a:r>
              <a:rPr lang="en-US" sz="1400" dirty="0" smtClean="0"/>
              <a:t>By taking a fresh look and trying to procure RRS from available supply, frequency responsive capacity is prioritized and the market creates a more reliable grid outcome.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195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7078</TotalTime>
  <Words>1649</Words>
  <Application>Microsoft Office PowerPoint</Application>
  <PresentationFormat>On-screen Show (4:3)</PresentationFormat>
  <Paragraphs>701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Example of EEA Operation</vt:lpstr>
      <vt:lpstr>Settlement in the EEA Operation</vt:lpstr>
      <vt:lpstr>Example of EEA Operation Under RTC</vt:lpstr>
      <vt:lpstr>Settlement in the EEA Operation Under RTC</vt:lpstr>
      <vt:lpstr>Settlement in the EEA Operation Under RTC</vt:lpstr>
      <vt:lpstr>Example of EEA Operation in Today’s market</vt:lpstr>
      <vt:lpstr>Settlement in the EEA Operation in Today’s market cont.</vt:lpstr>
      <vt:lpstr>Settlement in the EEA Operation in Today’s market cont.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Sai Moorty</cp:lastModifiedBy>
  <cp:revision>337</cp:revision>
  <cp:lastPrinted>2019-08-20T13:40:59Z</cp:lastPrinted>
  <dcterms:created xsi:type="dcterms:W3CDTF">2016-01-21T15:20:31Z</dcterms:created>
  <dcterms:modified xsi:type="dcterms:W3CDTF">2019-09-18T15:29:54Z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