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330" r:id="rId8"/>
    <p:sldId id="298" r:id="rId9"/>
    <p:sldId id="305" r:id="rId10"/>
    <p:sldId id="314" r:id="rId11"/>
    <p:sldId id="295" r:id="rId12"/>
    <p:sldId id="321" r:id="rId13"/>
    <p:sldId id="311" r:id="rId14"/>
    <p:sldId id="331" r:id="rId15"/>
    <p:sldId id="334" r:id="rId16"/>
    <p:sldId id="332" r:id="rId17"/>
    <p:sldId id="333" r:id="rId18"/>
    <p:sldId id="335" r:id="rId19"/>
    <p:sldId id="261" r:id="rId20"/>
    <p:sldId id="328" r:id="rId21"/>
    <p:sldId id="329" r:id="rId22"/>
    <p:sldId id="327" r:id="rId23"/>
    <p:sldId id="324" r:id="rId24"/>
    <p:sldId id="325" r:id="rId25"/>
    <p:sldId id="326" r:id="rId26"/>
    <p:sldId id="32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06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67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80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63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1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September 18, 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ICE vs ERCOT Real Time Prices for HB_NORTH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762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2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Real-Time Forward Adjustment Factor Jul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Sep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886" y="1219200"/>
            <a:ext cx="8077200" cy="40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2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Day-Ahead Forward Adjustment Factor Jul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Sep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6800"/>
            <a:ext cx="7620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9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Collateral Calls Jul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Sep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66800"/>
            <a:ext cx="85344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13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505" y="1295400"/>
            <a:ext cx="7527189" cy="153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400"/>
            <a:ext cx="7527189" cy="250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974" y="1184270"/>
            <a:ext cx="8255626" cy="278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13" y="1143000"/>
            <a:ext cx="8158501" cy="30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857" y="1066800"/>
            <a:ext cx="8476343" cy="392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Jul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Aug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$495.01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$ 1,020.1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TPE is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due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relatively high ERCOT Real Time and Day Ahead prices during August 2019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Exposure.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1,219.8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1,730.5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Secured Collateral 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Secured Collateral more than offsets the increase in TPE and CRR Locked ACL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in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creased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from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238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241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Relatively high collateral call activity in August 2019 compared to July 2019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30" y="1066800"/>
            <a:ext cx="8747270" cy="373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</a:t>
            </a:r>
            <a:r>
              <a:rPr lang="en-US" sz="1800" dirty="0" smtClean="0">
                <a:cs typeface="Times New Roman" panose="02020603050405020304" pitchFamily="18" charset="0"/>
              </a:rPr>
              <a:t>Jul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Aug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80010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19200"/>
            <a:ext cx="86868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 smtClean="0">
                <a:cs typeface="Times New Roman" panose="02020603050405020304" pitchFamily="18" charset="0"/>
              </a:rPr>
              <a:t>Jul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Aug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86" y="1219200"/>
            <a:ext cx="7376799" cy="401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</a:t>
            </a:r>
            <a:r>
              <a:rPr lang="en-US" sz="1800" dirty="0" smtClean="0">
                <a:cs typeface="Times New Roman" panose="02020603050405020304" pitchFamily="18" charset="0"/>
              </a:rPr>
              <a:t>Aug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069" y="1380566"/>
            <a:ext cx="7443861" cy="409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Collateral 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TPE- </a:t>
            </a:r>
            <a:r>
              <a:rPr lang="en-US" sz="1800" dirty="0" smtClean="0">
                <a:cs typeface="Times New Roman" panose="02020603050405020304" pitchFamily="18" charset="0"/>
              </a:rPr>
              <a:t>Aug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bucket is mostly covered by Guarantees and UCL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386682"/>
            <a:ext cx="7267062" cy="37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</a:t>
            </a:r>
            <a:r>
              <a:rPr lang="en-US" sz="1800" dirty="0" smtClean="0">
                <a:cs typeface="Times New Roman" panose="02020603050405020304" pitchFamily="18" charset="0"/>
              </a:rPr>
              <a:t>Jul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Sep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moved in conjunction with forward adjustment factors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42025" y="5316072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Real-Time (RFAF) and Day-Ahead (DFAF) forward adjustment factors capture the ratio of forward ERCOT North prices to actual prices.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539" y="1212849"/>
            <a:ext cx="7468247" cy="406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Real-Time and Day-Ahead Settlement Point Prices Jul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Sep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24" y="797039"/>
            <a:ext cx="8425402" cy="430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6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67955</TotalTime>
  <Words>410</Words>
  <Application>Microsoft Office PowerPoint</Application>
  <PresentationFormat>On-screen Show (4:3)</PresentationFormat>
  <Paragraphs>81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Jul 2019- Aug 2019</vt:lpstr>
      <vt:lpstr>Settlement Invoice Charges/TPE Jul 2019- Aug 2019</vt:lpstr>
      <vt:lpstr>Available Credit by Type Compared to Total Potential Exposure (TPE)</vt:lpstr>
      <vt:lpstr>Discretionary Collateral Jul 2019- Aug 2019</vt:lpstr>
      <vt:lpstr>TPE and Discretionary Collateral by Market Segment- Aug 2019</vt:lpstr>
      <vt:lpstr>Secured Collateral and Unsecured Credit Limit (UCL) distribution/ TPE- Aug 2019</vt:lpstr>
      <vt:lpstr>TPE and Forward Adjustment Factors Jul 2019- Sep 2019</vt:lpstr>
      <vt:lpstr>Real-Time and Day-Ahead Settlement Point Prices Jul 2019- Sep 2019</vt:lpstr>
      <vt:lpstr>ICE vs ERCOT Real Time Prices for HB_NORTH</vt:lpstr>
      <vt:lpstr>Real-Time Forward Adjustment Factor Jul 2019- Sep 2019</vt:lpstr>
      <vt:lpstr>Day-Ahead Forward Adjustment Factor Jul 2019- Sep 2019</vt:lpstr>
      <vt:lpstr>Collateral Calls Jul 2019- Sep 2019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452</cp:revision>
  <cp:lastPrinted>2019-06-18T19:02:16Z</cp:lastPrinted>
  <dcterms:created xsi:type="dcterms:W3CDTF">2016-01-21T15:20:31Z</dcterms:created>
  <dcterms:modified xsi:type="dcterms:W3CDTF">2019-09-16T21:56:17Z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