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7" r:id="rId7"/>
    <p:sldId id="268" r:id="rId8"/>
    <p:sldId id="269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nkota\Economic_Criteria_Financial_Assumptions_2018_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'ERCOT Economic Criteria Financi'!$J$8</c:f>
              <c:strCache>
                <c:ptCount val="1"/>
                <c:pt idx="0">
                  <c:v>2018</c:v>
                </c:pt>
              </c:strCache>
            </c:strRef>
          </c:tx>
          <c:spPr>
            <a:ln w="19050" cap="rnd">
              <a:solidFill>
                <a:srgbClr val="00AEB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26D07C"/>
                </a:solidFill>
              </a:ln>
              <a:effectLst/>
            </c:spPr>
          </c:marker>
          <c:cat>
            <c:strRef>
              <c:f>'ERCOT Economic Criteria Financi'!$B$9:$B$28</c:f>
              <c:strCache>
                <c:ptCount val="20"/>
                <c:pt idx="0">
                  <c:v>Oncor*</c:v>
                </c:pt>
                <c:pt idx="1">
                  <c:v>LCRA</c:v>
                </c:pt>
                <c:pt idx="2">
                  <c:v>Centerpoint*</c:v>
                </c:pt>
                <c:pt idx="3">
                  <c:v>AEP Central*</c:v>
                </c:pt>
                <c:pt idx="4">
                  <c:v>Brazos</c:v>
                </c:pt>
                <c:pt idx="5">
                  <c:v>ETT*</c:v>
                </c:pt>
                <c:pt idx="6">
                  <c:v>CPS</c:v>
                </c:pt>
                <c:pt idx="7">
                  <c:v>AEP North*</c:v>
                </c:pt>
                <c:pt idx="8">
                  <c:v>Austin</c:v>
                </c:pt>
                <c:pt idx="9">
                  <c:v>STEC</c:v>
                </c:pt>
                <c:pt idx="10">
                  <c:v>TMPA</c:v>
                </c:pt>
                <c:pt idx="11">
                  <c:v>TNMP*</c:v>
                </c:pt>
                <c:pt idx="12">
                  <c:v>Garland</c:v>
                </c:pt>
                <c:pt idx="13">
                  <c:v>Bryan</c:v>
                </c:pt>
                <c:pt idx="14">
                  <c:v>Sharyland*</c:v>
                </c:pt>
                <c:pt idx="15">
                  <c:v>Cross Texas*</c:v>
                </c:pt>
                <c:pt idx="16">
                  <c:v>Lonestar*</c:v>
                </c:pt>
                <c:pt idx="17">
                  <c:v>WETT*</c:v>
                </c:pt>
                <c:pt idx="18">
                  <c:v>GVEC</c:v>
                </c:pt>
                <c:pt idx="19">
                  <c:v>Denton</c:v>
                </c:pt>
              </c:strCache>
            </c:strRef>
          </c:cat>
          <c:val>
            <c:numRef>
              <c:f>'ERCOT Economic Criteria Financi'!$J$9:$J$28</c:f>
              <c:numCache>
                <c:formatCode>0.0%</c:formatCode>
                <c:ptCount val="20"/>
                <c:pt idx="0">
                  <c:v>0.14690481811322517</c:v>
                </c:pt>
                <c:pt idx="1">
                  <c:v>0.13766367296203191</c:v>
                </c:pt>
                <c:pt idx="2">
                  <c:v>0.14109163927231042</c:v>
                </c:pt>
                <c:pt idx="3">
                  <c:v>0.13212984788766208</c:v>
                </c:pt>
                <c:pt idx="4">
                  <c:v>0.11938737761906089</c:v>
                </c:pt>
                <c:pt idx="5">
                  <c:v>0.12251750364359702</c:v>
                </c:pt>
                <c:pt idx="6">
                  <c:v>0.21210469138234431</c:v>
                </c:pt>
                <c:pt idx="7">
                  <c:v>0.15544069360025548</c:v>
                </c:pt>
                <c:pt idx="8">
                  <c:v>0.19289800220908918</c:v>
                </c:pt>
                <c:pt idx="9">
                  <c:v>0.12000050803766582</c:v>
                </c:pt>
                <c:pt idx="10">
                  <c:v>0.23991064425850242</c:v>
                </c:pt>
                <c:pt idx="11">
                  <c:v>0.17591766767196959</c:v>
                </c:pt>
                <c:pt idx="12">
                  <c:v>0.11104895483777179</c:v>
                </c:pt>
                <c:pt idx="13">
                  <c:v>0.20235884780376662</c:v>
                </c:pt>
                <c:pt idx="14">
                  <c:v>0.13758854385288188</c:v>
                </c:pt>
                <c:pt idx="15">
                  <c:v>0.13106765059735626</c:v>
                </c:pt>
                <c:pt idx="16">
                  <c:v>0.1362597590548921</c:v>
                </c:pt>
                <c:pt idx="17">
                  <c:v>0.13854226135158987</c:v>
                </c:pt>
                <c:pt idx="18">
                  <c:v>0.10622344028091073</c:v>
                </c:pt>
                <c:pt idx="19">
                  <c:v>0.29649696724241392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897288"/>
        <c:axId val="114897672"/>
      </c:lineChart>
      <c:lineChart>
        <c:grouping val="standard"/>
        <c:varyColors val="0"/>
        <c:ser>
          <c:idx val="1"/>
          <c:order val="1"/>
          <c:tx>
            <c:strRef>
              <c:f>'ERCOT Economic Criteria Financi'!$K$8</c:f>
              <c:strCache>
                <c:ptCount val="1"/>
                <c:pt idx="0">
                  <c:v>2019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'ERCOT Economic Criteria Financi'!$B$9:$B$28</c:f>
              <c:strCache>
                <c:ptCount val="20"/>
                <c:pt idx="0">
                  <c:v>Oncor*</c:v>
                </c:pt>
                <c:pt idx="1">
                  <c:v>LCRA</c:v>
                </c:pt>
                <c:pt idx="2">
                  <c:v>Centerpoint*</c:v>
                </c:pt>
                <c:pt idx="3">
                  <c:v>AEP Central*</c:v>
                </c:pt>
                <c:pt idx="4">
                  <c:v>Brazos</c:v>
                </c:pt>
                <c:pt idx="5">
                  <c:v>ETT*</c:v>
                </c:pt>
                <c:pt idx="6">
                  <c:v>CPS</c:v>
                </c:pt>
                <c:pt idx="7">
                  <c:v>AEP North*</c:v>
                </c:pt>
                <c:pt idx="8">
                  <c:v>Austin</c:v>
                </c:pt>
                <c:pt idx="9">
                  <c:v>STEC</c:v>
                </c:pt>
                <c:pt idx="10">
                  <c:v>TMPA</c:v>
                </c:pt>
                <c:pt idx="11">
                  <c:v>TNMP*</c:v>
                </c:pt>
                <c:pt idx="12">
                  <c:v>Garland</c:v>
                </c:pt>
                <c:pt idx="13">
                  <c:v>Bryan</c:v>
                </c:pt>
                <c:pt idx="14">
                  <c:v>Sharyland*</c:v>
                </c:pt>
                <c:pt idx="15">
                  <c:v>Cross Texas*</c:v>
                </c:pt>
                <c:pt idx="16">
                  <c:v>Lonestar*</c:v>
                </c:pt>
                <c:pt idx="17">
                  <c:v>WETT*</c:v>
                </c:pt>
                <c:pt idx="18">
                  <c:v>GVEC</c:v>
                </c:pt>
                <c:pt idx="19">
                  <c:v>Denton</c:v>
                </c:pt>
              </c:strCache>
            </c:strRef>
          </c:cat>
          <c:val>
            <c:numRef>
              <c:f>'ERCOT Economic Criteria Financi'!$K$9:$K$28</c:f>
              <c:numCache>
                <c:formatCode>0.0%</c:formatCode>
                <c:ptCount val="20"/>
                <c:pt idx="0">
                  <c:v>0.1386</c:v>
                </c:pt>
                <c:pt idx="1">
                  <c:v>0.14019783007987296</c:v>
                </c:pt>
                <c:pt idx="2">
                  <c:v>0.14749999999999999</c:v>
                </c:pt>
                <c:pt idx="3">
                  <c:v>0.13850000000000001</c:v>
                </c:pt>
                <c:pt idx="4">
                  <c:v>0.11938737761906089</c:v>
                </c:pt>
                <c:pt idx="5">
                  <c:v>0.12659999999999999</c:v>
                </c:pt>
                <c:pt idx="6">
                  <c:v>0.21210469138234431</c:v>
                </c:pt>
                <c:pt idx="7">
                  <c:v>0.1399</c:v>
                </c:pt>
                <c:pt idx="8">
                  <c:v>0.20021403797168302</c:v>
                </c:pt>
                <c:pt idx="9">
                  <c:v>0.12000050803766582</c:v>
                </c:pt>
                <c:pt idx="10">
                  <c:v>0.23991064425850242</c:v>
                </c:pt>
                <c:pt idx="11">
                  <c:v>0.14380000000000001</c:v>
                </c:pt>
                <c:pt idx="12">
                  <c:v>0.26267671922302749</c:v>
                </c:pt>
                <c:pt idx="13">
                  <c:v>0.20235884780376662</c:v>
                </c:pt>
                <c:pt idx="14">
                  <c:v>0.14560000000000001</c:v>
                </c:pt>
                <c:pt idx="15">
                  <c:v>0.1237</c:v>
                </c:pt>
                <c:pt idx="16">
                  <c:v>0.13300000000000001</c:v>
                </c:pt>
                <c:pt idx="17">
                  <c:v>0.1346</c:v>
                </c:pt>
                <c:pt idx="18">
                  <c:v>0.13296603296790288</c:v>
                </c:pt>
                <c:pt idx="19">
                  <c:v>0.30321171311094192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852928"/>
        <c:axId val="113852536"/>
      </c:lineChart>
      <c:catAx>
        <c:axId val="1148972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897672"/>
        <c:crosses val="autoZero"/>
        <c:auto val="1"/>
        <c:lblAlgn val="ctr"/>
        <c:lblOffset val="100"/>
        <c:noMultiLvlLbl val="0"/>
      </c:catAx>
      <c:valAx>
        <c:axId val="114897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1st Year</a:t>
                </a:r>
                <a:r>
                  <a:rPr lang="en-US" b="1" baseline="0"/>
                  <a:t> Revenue Requirement</a:t>
                </a:r>
                <a:endParaRPr lang="en-US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897288"/>
        <c:crosses val="autoZero"/>
        <c:crossBetween val="between"/>
      </c:valAx>
      <c:valAx>
        <c:axId val="113852536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852928"/>
        <c:crosses val="max"/>
        <c:crossBetween val="between"/>
      </c:valAx>
      <c:catAx>
        <c:axId val="1138529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38525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38702/FinancialAssumptions_EconomicCriteria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Financial Assumptions Update for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Economic Transmission Planning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PUCT Substantive Rules §25.101(b)(3)(A)(i) requires that production cost savings be compared to the first-year revenue requirement to determine whether or not a proposed transmission project meets the economic criteria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Nodal Protocol Section 3.11.2(5) requires that the financial assump</a:t>
            </a:r>
            <a:r>
              <a:rPr lang="en-US" sz="1800" dirty="0" smtClean="0"/>
              <a:t>tions used to determine first-year revenue requirement be reviewed annually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A schedule-based methodology for determining first-year revenue requirement was presented at </a:t>
            </a:r>
            <a:r>
              <a:rPr lang="en-US" sz="1800" dirty="0"/>
              <a:t>the September 18, 2018 RPG meeting (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www.ercot.com/content/wcm/key_documents_lists/138702/FinancialAssumptions_EconomicCriteria.pdf</a:t>
            </a:r>
            <a:r>
              <a:rPr lang="en-US" sz="18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The first-year revenue requirement was set to 14% starting in October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Assumptions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schedule-based methodology was utilized to update financial assumptions considering updated PUCT filings related to wholesale transmission rates</a:t>
            </a:r>
          </a:p>
          <a:p>
            <a:r>
              <a:rPr lang="en-US" dirty="0" smtClean="0"/>
              <a:t>The weighted average first-year revenue requirement using the schedule-based methodology is 13.8%</a:t>
            </a:r>
          </a:p>
          <a:p>
            <a:r>
              <a:rPr lang="en-US" dirty="0" smtClean="0"/>
              <a:t>ERCOT will continue to use 14% as the first-year revenue requirement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17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First-Year </a:t>
            </a:r>
            <a:r>
              <a:rPr lang="en-US" dirty="0" smtClean="0"/>
              <a:t>Revenue Requirement 2018 vs 2019</a:t>
            </a:r>
            <a:endParaRPr lang="en-US" dirty="0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457200" y="762000"/>
            <a:ext cx="83058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57250" lvl="2" indent="0">
              <a:spcBef>
                <a:spcPts val="600"/>
              </a:spcBef>
              <a:buNone/>
            </a:pPr>
            <a:endParaRPr lang="en-US" sz="800" kern="0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en-US" sz="18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endParaRPr lang="en-US" sz="18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endParaRPr lang="en-US" sz="1800" dirty="0" smtClean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spcAft>
                <a:spcPts val="2400"/>
              </a:spcAft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kern="0" dirty="0" smtClean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kern="0" dirty="0" smtClean="0"/>
          </a:p>
          <a:p>
            <a:pPr marL="0" indent="0">
              <a:buNone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7" name="Slide Number Placeholder 11"/>
          <p:cNvSpPr txBox="1">
            <a:spLocks/>
          </p:cNvSpPr>
          <p:nvPr/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5095342"/>
              </p:ext>
            </p:extLst>
          </p:nvPr>
        </p:nvGraphicFramePr>
        <p:xfrm>
          <a:off x="457200" y="990600"/>
          <a:ext cx="8001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362200" y="6172200"/>
            <a:ext cx="4059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*TSP’s with available schedule-based methodology data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2827246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167</Words>
  <Application>Microsoft Office PowerPoint</Application>
  <PresentationFormat>On-screen Show (4:3)</PresentationFormat>
  <Paragraphs>28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Wingdings</vt:lpstr>
      <vt:lpstr>1_Custom Design</vt:lpstr>
      <vt:lpstr>Office Theme</vt:lpstr>
      <vt:lpstr>PowerPoint Presentation</vt:lpstr>
      <vt:lpstr>Background</vt:lpstr>
      <vt:lpstr>Financial Assumptions Update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Kota, Kiran</cp:lastModifiedBy>
  <cp:revision>42</cp:revision>
  <cp:lastPrinted>2016-01-21T20:53:15Z</cp:lastPrinted>
  <dcterms:created xsi:type="dcterms:W3CDTF">2016-01-21T15:20:31Z</dcterms:created>
  <dcterms:modified xsi:type="dcterms:W3CDTF">2019-09-17T18:39:55Z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