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F08290-5C90-4063-8137-EE2F254DEB88}" type="datetimeFigureOut">
              <a:rPr lang="en-US" smtClean="0"/>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DA3B737-97BA-432E-9965-FD419954A077}" type="slidenum">
              <a:rPr lang="en-US" smtClean="0"/>
              <a:t>‹#›</a:t>
            </a:fld>
            <a:endParaRPr lang="en-US" dirty="0"/>
          </a:p>
        </p:txBody>
      </p:sp>
    </p:spTree>
    <p:extLst>
      <p:ext uri="{BB962C8B-B14F-4D97-AF65-F5344CB8AC3E}">
        <p14:creationId xmlns:p14="http://schemas.microsoft.com/office/powerpoint/2010/main" val="2756766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F08290-5C90-4063-8137-EE2F254DEB88}" type="datetimeFigureOut">
              <a:rPr lang="en-US" smtClean="0"/>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DA3B737-97BA-432E-9965-FD419954A077}" type="slidenum">
              <a:rPr lang="en-US" smtClean="0"/>
              <a:t>‹#›</a:t>
            </a:fld>
            <a:endParaRPr lang="en-US" dirty="0"/>
          </a:p>
        </p:txBody>
      </p:sp>
    </p:spTree>
    <p:extLst>
      <p:ext uri="{BB962C8B-B14F-4D97-AF65-F5344CB8AC3E}">
        <p14:creationId xmlns:p14="http://schemas.microsoft.com/office/powerpoint/2010/main" val="2977540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F08290-5C90-4063-8137-EE2F254DEB88}" type="datetimeFigureOut">
              <a:rPr lang="en-US" smtClean="0"/>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DA3B737-97BA-432E-9965-FD419954A077}" type="slidenum">
              <a:rPr lang="en-US" smtClean="0"/>
              <a:t>‹#›</a:t>
            </a:fld>
            <a:endParaRPr lang="en-US" dirty="0"/>
          </a:p>
        </p:txBody>
      </p:sp>
    </p:spTree>
    <p:extLst>
      <p:ext uri="{BB962C8B-B14F-4D97-AF65-F5344CB8AC3E}">
        <p14:creationId xmlns:p14="http://schemas.microsoft.com/office/powerpoint/2010/main" val="3510827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F08290-5C90-4063-8137-EE2F254DEB88}" type="datetimeFigureOut">
              <a:rPr lang="en-US" smtClean="0"/>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DA3B737-97BA-432E-9965-FD419954A077}" type="slidenum">
              <a:rPr lang="en-US" smtClean="0"/>
              <a:t>‹#›</a:t>
            </a:fld>
            <a:endParaRPr lang="en-US" dirty="0"/>
          </a:p>
        </p:txBody>
      </p:sp>
    </p:spTree>
    <p:extLst>
      <p:ext uri="{BB962C8B-B14F-4D97-AF65-F5344CB8AC3E}">
        <p14:creationId xmlns:p14="http://schemas.microsoft.com/office/powerpoint/2010/main" val="3330995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F08290-5C90-4063-8137-EE2F254DEB88}" type="datetimeFigureOut">
              <a:rPr lang="en-US" smtClean="0"/>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DA3B737-97BA-432E-9965-FD419954A077}" type="slidenum">
              <a:rPr lang="en-US" smtClean="0"/>
              <a:t>‹#›</a:t>
            </a:fld>
            <a:endParaRPr lang="en-US" dirty="0"/>
          </a:p>
        </p:txBody>
      </p:sp>
    </p:spTree>
    <p:extLst>
      <p:ext uri="{BB962C8B-B14F-4D97-AF65-F5344CB8AC3E}">
        <p14:creationId xmlns:p14="http://schemas.microsoft.com/office/powerpoint/2010/main" val="3477007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F08290-5C90-4063-8137-EE2F254DEB88}" type="datetimeFigureOut">
              <a:rPr lang="en-US" smtClean="0"/>
              <a:t>9/16/2019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DA3B737-97BA-432E-9965-FD419954A077}" type="slidenum">
              <a:rPr lang="en-US" smtClean="0"/>
              <a:t>‹#›</a:t>
            </a:fld>
            <a:endParaRPr lang="en-US" dirty="0"/>
          </a:p>
        </p:txBody>
      </p:sp>
    </p:spTree>
    <p:extLst>
      <p:ext uri="{BB962C8B-B14F-4D97-AF65-F5344CB8AC3E}">
        <p14:creationId xmlns:p14="http://schemas.microsoft.com/office/powerpoint/2010/main" val="1711246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F08290-5C90-4063-8137-EE2F254DEB88}" type="datetimeFigureOut">
              <a:rPr lang="en-US" smtClean="0"/>
              <a:t>9/16/2019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DA3B737-97BA-432E-9965-FD419954A077}" type="slidenum">
              <a:rPr lang="en-US" smtClean="0"/>
              <a:t>‹#›</a:t>
            </a:fld>
            <a:endParaRPr lang="en-US" dirty="0"/>
          </a:p>
        </p:txBody>
      </p:sp>
    </p:spTree>
    <p:extLst>
      <p:ext uri="{BB962C8B-B14F-4D97-AF65-F5344CB8AC3E}">
        <p14:creationId xmlns:p14="http://schemas.microsoft.com/office/powerpoint/2010/main" val="1829300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F08290-5C90-4063-8137-EE2F254DEB88}" type="datetimeFigureOut">
              <a:rPr lang="en-US" smtClean="0"/>
              <a:t>9/16/2019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DA3B737-97BA-432E-9965-FD419954A077}" type="slidenum">
              <a:rPr lang="en-US" smtClean="0"/>
              <a:t>‹#›</a:t>
            </a:fld>
            <a:endParaRPr lang="en-US" dirty="0"/>
          </a:p>
        </p:txBody>
      </p:sp>
    </p:spTree>
    <p:extLst>
      <p:ext uri="{BB962C8B-B14F-4D97-AF65-F5344CB8AC3E}">
        <p14:creationId xmlns:p14="http://schemas.microsoft.com/office/powerpoint/2010/main" val="3972354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F08290-5C90-4063-8137-EE2F254DEB88}" type="datetimeFigureOut">
              <a:rPr lang="en-US" smtClean="0"/>
              <a:t>9/16/2019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DA3B737-97BA-432E-9965-FD419954A077}" type="slidenum">
              <a:rPr lang="en-US" smtClean="0"/>
              <a:t>‹#›</a:t>
            </a:fld>
            <a:endParaRPr lang="en-US" dirty="0"/>
          </a:p>
        </p:txBody>
      </p:sp>
    </p:spTree>
    <p:extLst>
      <p:ext uri="{BB962C8B-B14F-4D97-AF65-F5344CB8AC3E}">
        <p14:creationId xmlns:p14="http://schemas.microsoft.com/office/powerpoint/2010/main" val="4031813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F08290-5C90-4063-8137-EE2F254DEB88}" type="datetimeFigureOut">
              <a:rPr lang="en-US" smtClean="0"/>
              <a:t>9/16/2019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DA3B737-97BA-432E-9965-FD419954A077}" type="slidenum">
              <a:rPr lang="en-US" smtClean="0"/>
              <a:t>‹#›</a:t>
            </a:fld>
            <a:endParaRPr lang="en-US" dirty="0"/>
          </a:p>
        </p:txBody>
      </p:sp>
    </p:spTree>
    <p:extLst>
      <p:ext uri="{BB962C8B-B14F-4D97-AF65-F5344CB8AC3E}">
        <p14:creationId xmlns:p14="http://schemas.microsoft.com/office/powerpoint/2010/main" val="2528088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F08290-5C90-4063-8137-EE2F254DEB88}" type="datetimeFigureOut">
              <a:rPr lang="en-US" smtClean="0"/>
              <a:t>9/16/2019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DA3B737-97BA-432E-9965-FD419954A077}" type="slidenum">
              <a:rPr lang="en-US" smtClean="0"/>
              <a:t>‹#›</a:t>
            </a:fld>
            <a:endParaRPr lang="en-US" dirty="0"/>
          </a:p>
        </p:txBody>
      </p:sp>
    </p:spTree>
    <p:extLst>
      <p:ext uri="{BB962C8B-B14F-4D97-AF65-F5344CB8AC3E}">
        <p14:creationId xmlns:p14="http://schemas.microsoft.com/office/powerpoint/2010/main" val="1302524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F08290-5C90-4063-8137-EE2F254DEB88}" type="datetimeFigureOut">
              <a:rPr lang="en-US" smtClean="0"/>
              <a:t>9/16/2019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A3B737-97BA-432E-9965-FD419954A077}" type="slidenum">
              <a:rPr lang="en-US" smtClean="0"/>
              <a:t>‹#›</a:t>
            </a:fld>
            <a:endParaRPr lang="en-US" dirty="0"/>
          </a:p>
        </p:txBody>
      </p:sp>
    </p:spTree>
    <p:extLst>
      <p:ext uri="{BB962C8B-B14F-4D97-AF65-F5344CB8AC3E}">
        <p14:creationId xmlns:p14="http://schemas.microsoft.com/office/powerpoint/2010/main" val="101753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40728"/>
          </a:xfrm>
        </p:spPr>
        <p:txBody>
          <a:bodyPr>
            <a:normAutofit/>
          </a:bodyPr>
          <a:lstStyle/>
          <a:p>
            <a:r>
              <a:rPr lang="en-US" sz="1400" dirty="0" smtClean="0"/>
              <a:t>NPRRs</a:t>
            </a:r>
            <a:endParaRPr lang="en-US" sz="1400" dirty="0"/>
          </a:p>
        </p:txBody>
      </p:sp>
      <p:sp>
        <p:nvSpPr>
          <p:cNvPr id="3" name="Content Placeholder 2"/>
          <p:cNvSpPr>
            <a:spLocks noGrp="1"/>
          </p:cNvSpPr>
          <p:nvPr>
            <p:ph idx="1"/>
          </p:nvPr>
        </p:nvSpPr>
        <p:spPr>
          <a:xfrm>
            <a:off x="838200" y="705854"/>
            <a:ext cx="10515600" cy="5471109"/>
          </a:xfrm>
        </p:spPr>
        <p:txBody>
          <a:bodyPr>
            <a:normAutofit fontScale="25000" lnSpcReduction="20000"/>
          </a:bodyPr>
          <a:lstStyle/>
          <a:p>
            <a:r>
              <a:rPr lang="en-US" sz="7200" b="1" dirty="0" smtClean="0"/>
              <a:t>849 </a:t>
            </a:r>
            <a:r>
              <a:rPr lang="en-US" sz="7200" b="1" dirty="0"/>
              <a:t>Clarification of the Range of Voltage Set Points at a Generation Resource’s POI.  </a:t>
            </a:r>
            <a:r>
              <a:rPr lang="en-US" sz="7200" dirty="0"/>
              <a:t>This Nodal Protocol Revision Request (NPRR) revises paragraphs (3)(a) and (3)(b) of Section 3.15 to clarify the range of voltages at the Point of Interconnection (POI) and circumstances for which a Generation Resource’s reactive capability must be designed to meet; and adds a new paragraph (3)(e) within the same section to clarify the ability of ERCOT and the Transmission Service Provider (TSP), or its designated agent (e.g. Transmission Operator (TO)) to issue an instruction for any available reactive capability at voltages outside of the reactive capability requirements identified in paragraphs (3)(a) and (3)(b).  </a:t>
            </a:r>
            <a:endParaRPr lang="en-US" sz="7200" dirty="0" smtClean="0"/>
          </a:p>
          <a:p>
            <a:endParaRPr lang="en-US" sz="7200" b="1" dirty="0" smtClean="0"/>
          </a:p>
          <a:p>
            <a:r>
              <a:rPr lang="en-US" sz="7200" b="1" dirty="0" smtClean="0"/>
              <a:t>902  </a:t>
            </a:r>
            <a:r>
              <a:rPr lang="en-US" sz="7200" b="1" dirty="0"/>
              <a:t>ERCOT Critical Energy Infrastructure Information.  </a:t>
            </a:r>
            <a:r>
              <a:rPr lang="en-US" sz="7200" dirty="0"/>
              <a:t>This Nodal Protocol Revision Request (NPRR) clarifies parties’ responsibilities regarding ERCOT Critical Energy Infrastructure Information (ECEII).  This NPRR defines ECEII, adds lists of items that are considered ECEII, specifies the restrictions imposed upon parties that receive or create ECEII, and provides a framework for the submission of ECEII to ERCOT.  A process has been created for contesting ERCOT determinations regarding confidentiality status.  This NPRR also deletes language in Section 1.3.1.2 that is duplicative of paragraph (1)(b) of Planning Guide Section 5.5.4, Notification to ERCOT Concerning Certain Project Developments.  </a:t>
            </a:r>
            <a:endParaRPr lang="en-US" sz="7200" dirty="0" smtClean="0"/>
          </a:p>
          <a:p>
            <a:endParaRPr lang="en-US" sz="7200" b="1" dirty="0" smtClean="0"/>
          </a:p>
          <a:p>
            <a:r>
              <a:rPr lang="en-US" sz="7200" b="1" dirty="0" smtClean="0"/>
              <a:t>937 </a:t>
            </a:r>
            <a:r>
              <a:rPr lang="en-US" sz="7200" b="1" dirty="0"/>
              <a:t>Distribution Voltage Level Block Load Transfer (BLT) Deployment.  </a:t>
            </a:r>
            <a:r>
              <a:rPr lang="en-US" sz="7200" dirty="0"/>
              <a:t>This Nodal Protocol Revision Request (NPRR) allows for the Load shed associated with distribution voltage level Block Load Transfers (BLTs) to count toward Energy Emergency Alert (EEA) Level 3 Load shed obligations.  </a:t>
            </a:r>
            <a:endParaRPr lang="en-US" sz="7200" dirty="0" smtClean="0"/>
          </a:p>
          <a:p>
            <a:endParaRPr lang="en-US" sz="7200" b="1" dirty="0" smtClean="0"/>
          </a:p>
          <a:p>
            <a:r>
              <a:rPr lang="en-US" sz="7200" b="1" dirty="0" smtClean="0"/>
              <a:t>950 </a:t>
            </a:r>
            <a:r>
              <a:rPr lang="en-US" sz="7200" b="1" dirty="0"/>
              <a:t>Switchable Generation Resources Providing Black Start Service.  </a:t>
            </a:r>
            <a:r>
              <a:rPr lang="en-US" sz="7200" dirty="0"/>
              <a:t>This Nodal Protocol Revision Request (NPRR) will prohibit any Switchable Generation Resource (SWGR) contracted to provide Black Start Service (BSS) from generating in any Control Area other than ERCOT.  </a:t>
            </a:r>
            <a:endParaRPr lang="en-US" sz="7200" b="1" dirty="0" smtClean="0"/>
          </a:p>
          <a:p>
            <a:endParaRPr lang="en-US" sz="4500" b="1" dirty="0"/>
          </a:p>
          <a:p>
            <a:endParaRPr lang="en-US" sz="4500" b="1" dirty="0" smtClean="0"/>
          </a:p>
        </p:txBody>
      </p:sp>
    </p:spTree>
    <p:extLst>
      <p:ext uri="{BB962C8B-B14F-4D97-AF65-F5344CB8AC3E}">
        <p14:creationId xmlns:p14="http://schemas.microsoft.com/office/powerpoint/2010/main" val="2763694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40728"/>
          </a:xfrm>
        </p:spPr>
        <p:txBody>
          <a:bodyPr>
            <a:normAutofit/>
          </a:bodyPr>
          <a:lstStyle/>
          <a:p>
            <a:r>
              <a:rPr lang="en-US" sz="1400" dirty="0" smtClean="0"/>
              <a:t>NPRRs</a:t>
            </a:r>
            <a:endParaRPr lang="en-US" sz="1400" dirty="0"/>
          </a:p>
        </p:txBody>
      </p:sp>
      <p:sp>
        <p:nvSpPr>
          <p:cNvPr id="3" name="Content Placeholder 2"/>
          <p:cNvSpPr>
            <a:spLocks noGrp="1"/>
          </p:cNvSpPr>
          <p:nvPr>
            <p:ph idx="1"/>
          </p:nvPr>
        </p:nvSpPr>
        <p:spPr>
          <a:xfrm>
            <a:off x="838200" y="705854"/>
            <a:ext cx="10515600" cy="5471109"/>
          </a:xfrm>
        </p:spPr>
        <p:txBody>
          <a:bodyPr>
            <a:normAutofit lnSpcReduction="10000"/>
          </a:bodyPr>
          <a:lstStyle/>
          <a:p>
            <a:r>
              <a:rPr lang="en-US" sz="1800" b="1" dirty="0" smtClean="0"/>
              <a:t>957 </a:t>
            </a:r>
            <a:r>
              <a:rPr lang="en-US" sz="1800" b="1" dirty="0"/>
              <a:t>RTF-4 Definition of Energy Storage Resource and Related Registration and Telemetry Requirements.  </a:t>
            </a:r>
            <a:r>
              <a:rPr lang="en-US" sz="1800" dirty="0"/>
              <a:t>This NPRR establishes the terms “Energy Storage System” (ESS) and “Energy Storage Resource” (ESR) along with clarifications to telemetry and registration requirements for ESRs.  </a:t>
            </a:r>
            <a:endParaRPr lang="en-US" sz="1800" b="1" dirty="0" smtClean="0"/>
          </a:p>
          <a:p>
            <a:endParaRPr lang="en-US" sz="1800" b="1" dirty="0"/>
          </a:p>
          <a:p>
            <a:r>
              <a:rPr lang="en-US" sz="1800" b="1" dirty="0" smtClean="0"/>
              <a:t>965 </a:t>
            </a:r>
            <a:r>
              <a:rPr lang="en-US" sz="1800" b="1" dirty="0"/>
              <a:t>GREDP Shutdown Exemption.  </a:t>
            </a:r>
            <a:r>
              <a:rPr lang="en-US" sz="1800" dirty="0"/>
              <a:t>This Nodal Protocol Revision Request (NPRR) excludes from the Generation Resource Energy Deployment Performance (GREDP) calculation the five-minute intervals in which a Quick Start Generation Resource (QSGR) is engaging in the decommitment process under Section 3.8.3.1, Quick Start Generation Resource Decommitment Decision Process, or telemetering SHUTDOWN status.  </a:t>
            </a:r>
            <a:endParaRPr lang="en-US" sz="1800" dirty="0" smtClean="0"/>
          </a:p>
          <a:p>
            <a:endParaRPr lang="en-US" sz="1800" b="1" dirty="0"/>
          </a:p>
          <a:p>
            <a:r>
              <a:rPr lang="en-US" sz="1800" b="1" dirty="0" smtClean="0"/>
              <a:t>968 </a:t>
            </a:r>
            <a:r>
              <a:rPr lang="en-US" sz="1800" b="1" dirty="0"/>
              <a:t>Revise EEA Level 3 Triggers from 1375 MW to 1430 MW to Align with New Most Severe Single Contingency Value.  </a:t>
            </a:r>
            <a:r>
              <a:rPr lang="en-US" sz="1800" dirty="0"/>
              <a:t>This Nodal Protocol Revision Request (NPRR) updates Protocol language for compliance with North American Electric Reliability Corporation (NERC) Reliability Standards BAL-002-3, Disturbance Control Standard – Contingency Reserve for Recovery from a Balancing Contingency Event, and EOP-011-1, Emergency Operations.  The proposed language changes the Physical Responsive Capability (PRC) trigger for Energy Emergency Alert (EEA) Level 3 to match a new Most Severe Single Contingency (MSSC) of 1,430 MW, which ERCOT intends to implement on January 1, 2020.  </a:t>
            </a:r>
            <a:endParaRPr lang="en-US" sz="1800" dirty="0" smtClean="0"/>
          </a:p>
          <a:p>
            <a:endParaRPr lang="en-US" sz="1800" b="1" dirty="0"/>
          </a:p>
          <a:p>
            <a:r>
              <a:rPr lang="en-US" sz="1800" b="1" dirty="0" smtClean="0"/>
              <a:t>969 </a:t>
            </a:r>
            <a:r>
              <a:rPr lang="en-US" sz="1800" b="1" dirty="0"/>
              <a:t>Clean-up of Protocol 19.8, Retail Market Testing.  </a:t>
            </a:r>
            <a:r>
              <a:rPr lang="en-US" sz="1800" dirty="0"/>
              <a:t>This Nodal Protocol Revision Request (NPRR) clarifies language regarding ERCOT’s role in qualifying Market Participants.  </a:t>
            </a:r>
            <a:endParaRPr lang="en-US" sz="1800" b="1" dirty="0" smtClean="0"/>
          </a:p>
          <a:p>
            <a:endParaRPr lang="en-US" sz="2000" b="1" dirty="0"/>
          </a:p>
        </p:txBody>
      </p:sp>
    </p:spTree>
    <p:extLst>
      <p:ext uri="{BB962C8B-B14F-4D97-AF65-F5344CB8AC3E}">
        <p14:creationId xmlns:p14="http://schemas.microsoft.com/office/powerpoint/2010/main" val="27238963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31</Words>
  <Application>Microsoft Office PowerPoint</Application>
  <PresentationFormat>Widescreen</PresentationFormat>
  <Paragraphs>16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NPRRs</vt:lpstr>
      <vt:lpstr>NPRRs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NPRRs</dc:title>
  <dc:creator>Spells, Vanessa</dc:creator>
  <cp:lastModifiedBy>Spells, Vanessa</cp:lastModifiedBy>
  <cp:revision>4</cp:revision>
  <dcterms:created xsi:type="dcterms:W3CDTF">2019-07-17T20:04:22Z</dcterms:created>
  <dcterms:modified xsi:type="dcterms:W3CDTF">2019-09-16T14:48:18Z</dcterms:modified>
</cp:coreProperties>
</file>