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38"/>
  </p:notesMasterIdLst>
  <p:handoutMasterIdLst>
    <p:handoutMasterId r:id="rId39"/>
  </p:handoutMasterIdLst>
  <p:sldIdLst>
    <p:sldId id="270" r:id="rId4"/>
    <p:sldId id="679" r:id="rId5"/>
    <p:sldId id="689" r:id="rId6"/>
    <p:sldId id="616" r:id="rId7"/>
    <p:sldId id="692" r:id="rId8"/>
    <p:sldId id="713" r:id="rId9"/>
    <p:sldId id="693" r:id="rId10"/>
    <p:sldId id="694" r:id="rId11"/>
    <p:sldId id="695" r:id="rId12"/>
    <p:sldId id="696" r:id="rId13"/>
    <p:sldId id="697" r:id="rId14"/>
    <p:sldId id="698" r:id="rId15"/>
    <p:sldId id="700" r:id="rId16"/>
    <p:sldId id="717" r:id="rId17"/>
    <p:sldId id="714" r:id="rId18"/>
    <p:sldId id="716" r:id="rId19"/>
    <p:sldId id="690" r:id="rId20"/>
    <p:sldId id="699" r:id="rId21"/>
    <p:sldId id="701" r:id="rId22"/>
    <p:sldId id="702" r:id="rId23"/>
    <p:sldId id="703" r:id="rId24"/>
    <p:sldId id="707" r:id="rId25"/>
    <p:sldId id="704" r:id="rId26"/>
    <p:sldId id="688" r:id="rId27"/>
    <p:sldId id="617" r:id="rId28"/>
    <p:sldId id="705" r:id="rId29"/>
    <p:sldId id="706" r:id="rId30"/>
    <p:sldId id="708" r:id="rId31"/>
    <p:sldId id="709" r:id="rId32"/>
    <p:sldId id="710" r:id="rId33"/>
    <p:sldId id="711" r:id="rId34"/>
    <p:sldId id="712" r:id="rId35"/>
    <p:sldId id="672" r:id="rId36"/>
    <p:sldId id="66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62" autoAdjust="0"/>
    <p:restoredTop sz="71907" autoAdjust="0"/>
  </p:normalViewPr>
  <p:slideViewPr>
    <p:cSldViewPr snapToGrid="0">
      <p:cViewPr varScale="1">
        <p:scale>
          <a:sx n="88" d="100"/>
          <a:sy n="88" d="100"/>
        </p:scale>
        <p:origin x="85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17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5" y="1325880"/>
            <a:ext cx="5667376" cy="2304288"/>
          </a:xfrm>
        </p:spPr>
        <p:txBody>
          <a:bodyPr/>
          <a:lstStyle/>
          <a:p>
            <a:r>
              <a:rPr lang="en-US" sz="2800" dirty="0" smtClean="0"/>
              <a:t>Ancillary Service Methodology</a:t>
            </a:r>
          </a:p>
          <a:p>
            <a:r>
              <a:rPr lang="en-US" sz="2800" dirty="0" smtClean="0"/>
              <a:t>Preliminary Quantities for 2020 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626453" y="4770882"/>
            <a:ext cx="4465283" cy="649224"/>
          </a:xfrm>
        </p:spPr>
        <p:txBody>
          <a:bodyPr/>
          <a:lstStyle/>
          <a:p>
            <a:r>
              <a:rPr lang="en-US" dirty="0"/>
              <a:t>Sep </a:t>
            </a:r>
            <a:r>
              <a:rPr lang="en-US" dirty="0" smtClean="0"/>
              <a:t>16, </a:t>
            </a:r>
            <a:r>
              <a:rPr lang="en-US" dirty="0"/>
              <a:t>2019</a:t>
            </a:r>
          </a:p>
          <a:p>
            <a:r>
              <a:rPr lang="en-US" dirty="0" smtClean="0"/>
              <a:t>WMWG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ERCOT Staff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8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7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Down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51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786250"/>
            <a:ext cx="8608298" cy="2767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1" y="3554074"/>
            <a:ext cx="8608298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>
          <a:xfrm>
            <a:off x="1428750" y="2732314"/>
            <a:ext cx="6286500" cy="1153886"/>
          </a:xfrm>
        </p:spPr>
        <p:txBody>
          <a:bodyPr/>
          <a:lstStyle/>
          <a:p>
            <a:r>
              <a:rPr lang="en-US" sz="2800" dirty="0" smtClean="0"/>
              <a:t>NPRR 968 </a:t>
            </a:r>
          </a:p>
          <a:p>
            <a:r>
              <a:rPr lang="en-US" sz="2800" dirty="0" smtClean="0"/>
              <a:t>ERCOT’s Resource Contingency Criteria for BAL-003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8358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968 Update to ERCOT MSSC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</a:t>
            </a:r>
            <a:r>
              <a:rPr lang="en-US" dirty="0"/>
              <a:t>is updating the MSSC value from the former value of 1,375 MW to </a:t>
            </a:r>
            <a:r>
              <a:rPr lang="en-US" dirty="0" smtClean="0"/>
              <a:t>1,430 MW more </a:t>
            </a:r>
            <a:r>
              <a:rPr lang="en-US" dirty="0"/>
              <a:t>accurately reflect the expected impact of the loss of either of the South Texas Project nuclear generating </a:t>
            </a:r>
            <a:r>
              <a:rPr lang="en-US" dirty="0" smtClean="0"/>
              <a:t>units. </a:t>
            </a:r>
          </a:p>
          <a:p>
            <a:endParaRPr lang="en-US" sz="800" dirty="0"/>
          </a:p>
          <a:p>
            <a:r>
              <a:rPr lang="en-US" dirty="0" smtClean="0"/>
              <a:t>This is based on additional information received from NRG and analysis of instantaneous </a:t>
            </a:r>
            <a:r>
              <a:rPr lang="en-US" dirty="0"/>
              <a:t>max gross MW </a:t>
            </a:r>
            <a:r>
              <a:rPr lang="en-US" dirty="0" smtClean="0"/>
              <a:t>data from last five years.</a:t>
            </a:r>
            <a:r>
              <a:rPr lang="en-US" dirty="0"/>
              <a:t> </a:t>
            </a:r>
            <a:r>
              <a:rPr lang="en-US" dirty="0" smtClean="0"/>
              <a:t>A 25 MW margin was applied on the maximum gross capability of any one unit observed in the past five years to derive the new MSSC.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72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Potential New Resource Contingency Criteria (RCC)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BAL-003 standard establishes ERCOT’s RCC to be 2750 MW (largest G-2 event). With the updated expected impact from the loss of both of the South Texas Project nuclear generating units ERCOT’s RCC may need to be changed</a:t>
            </a:r>
          </a:p>
          <a:p>
            <a:endParaRPr lang="en-US" sz="800" dirty="0"/>
          </a:p>
          <a:p>
            <a:r>
              <a:rPr lang="en-US" dirty="0" smtClean="0"/>
              <a:t>Below is analysis </a:t>
            </a:r>
            <a:r>
              <a:rPr lang="en-US" dirty="0" smtClean="0"/>
              <a:t>of instantaneous coincidental gross MW data from the last five years the highest coincidental gross MW were observed in Spring, Fall and Winter 2014. </a:t>
            </a:r>
            <a:r>
              <a:rPr lang="en-US" dirty="0"/>
              <a:t>T</a:t>
            </a:r>
            <a:r>
              <a:rPr lang="en-US" dirty="0" smtClean="0"/>
              <a:t>he highest </a:t>
            </a:r>
            <a:r>
              <a:rPr lang="en-US" dirty="0"/>
              <a:t>coincidental </a:t>
            </a:r>
            <a:r>
              <a:rPr lang="en-US" dirty="0" smtClean="0"/>
              <a:t>gross MW was observed to be around 2804 MW in March 2014. </a:t>
            </a:r>
          </a:p>
          <a:p>
            <a:endParaRPr lang="en-US" sz="8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26688"/>
              </p:ext>
            </p:extLst>
          </p:nvPr>
        </p:nvGraphicFramePr>
        <p:xfrm>
          <a:off x="2133601" y="3156857"/>
          <a:ext cx="4876798" cy="1931670"/>
        </p:xfrm>
        <a:graphic>
          <a:graphicData uri="http://schemas.openxmlformats.org/drawingml/2006/table">
            <a:tbl>
              <a:tblPr/>
              <a:tblGrid>
                <a:gridCol w="1433526"/>
                <a:gridCol w="899467"/>
                <a:gridCol w="899467"/>
                <a:gridCol w="744871"/>
                <a:gridCol w="899467"/>
              </a:tblGrid>
              <a:tr h="9406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Gross MW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Spring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Summer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Winter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2803.7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2756.9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2801.7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BC5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2802.2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2747.8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A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2799.1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CD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2742.6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2798.0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C07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D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2737.1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D1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2796.2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C17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2728.5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2791.6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C57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2722.2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2718.2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2724.4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A7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25th Percentile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1391.8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2707.2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1923.6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2781.9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D07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1353.8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1236.4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4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61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4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OWG</a:t>
            </a: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98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34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4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45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118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Wind Over-Forecast Error </a:t>
            </a:r>
            <a:r>
              <a:rPr lang="en-US" sz="2400" dirty="0" smtClean="0"/>
              <a:t>Adjustment Table - 2020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February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78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recommending any changes to the methodologies for determining Responsive Reserve Service (RRS) and Non Spin Service </a:t>
            </a:r>
            <a:r>
              <a:rPr lang="en-US" dirty="0" smtClean="0"/>
              <a:t>quantities for 2020. ERCOT </a:t>
            </a:r>
            <a:r>
              <a:rPr lang="en-US" dirty="0"/>
              <a:t>is </a:t>
            </a:r>
            <a:r>
              <a:rPr lang="en-US" dirty="0" smtClean="0"/>
              <a:t>proposing one change in the methodology </a:t>
            </a:r>
            <a:r>
              <a:rPr lang="en-US" dirty="0"/>
              <a:t>for determining </a:t>
            </a:r>
            <a:r>
              <a:rPr lang="en-US" dirty="0" smtClean="0"/>
              <a:t>Regulation quantities for 2020. 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dirty="0" smtClean="0"/>
              <a:t>The Ancillary Service (A/S) quantities </a:t>
            </a:r>
            <a:r>
              <a:rPr lang="en-US" dirty="0"/>
              <a:t>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2018. 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</a:t>
            </a:r>
            <a:r>
              <a:rPr lang="en-US" dirty="0" smtClean="0"/>
              <a:t>2019 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sz="1400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</a:t>
            </a:r>
            <a:r>
              <a:rPr lang="en-US" dirty="0" smtClean="0"/>
              <a:t>2019 have </a:t>
            </a:r>
            <a:r>
              <a:rPr lang="en-US" dirty="0"/>
              <a:t>been posted on the meeting page for </a:t>
            </a:r>
            <a:r>
              <a:rPr lang="en-US" dirty="0" smtClean="0"/>
              <a:t>this meeting</a:t>
            </a:r>
            <a:r>
              <a:rPr lang="en-US" dirty="0"/>
              <a:t>.</a:t>
            </a:r>
          </a:p>
          <a:p>
            <a:pPr algn="just"/>
            <a:endParaRPr lang="en-US" sz="1400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 for changes to </a:t>
            </a:r>
            <a:r>
              <a:rPr lang="en-US" dirty="0"/>
              <a:t>the </a:t>
            </a:r>
            <a:r>
              <a:rPr lang="en-US" dirty="0" smtClean="0"/>
              <a:t>2020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Suggestions?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proposing </a:t>
            </a:r>
            <a:r>
              <a:rPr lang="en-US" dirty="0" smtClean="0"/>
              <a:t>to compute and publish Regulation quantities by month in six separate blocks covering four hour intervals for 2020</a:t>
            </a:r>
          </a:p>
          <a:p>
            <a:pPr lvl="1" algn="just"/>
            <a:r>
              <a:rPr lang="en-US" dirty="0" smtClean="0"/>
              <a:t>The four hours interval grouping is similar to RRS and Non Spin A/S.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August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Adjustment Tables - 2020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867032"/>
            <a:ext cx="8392552" cy="2711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34" y="357874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327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Up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3278"/>
            <a:ext cx="8608298" cy="48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301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26354</TotalTime>
  <Words>782</Words>
  <Application>Microsoft Office PowerPoint</Application>
  <PresentationFormat>On-screen Show (4:3)</PresentationFormat>
  <Paragraphs>190</Paragraphs>
  <Slides>34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Wind Adjustment Tables - 2020</vt:lpstr>
      <vt:lpstr>Regulation Up January</vt:lpstr>
      <vt:lpstr>Regulation Up March</vt:lpstr>
      <vt:lpstr>Regulation Up August</vt:lpstr>
      <vt:lpstr>Regulation Down January</vt:lpstr>
      <vt:lpstr>Regulation Down March</vt:lpstr>
      <vt:lpstr>Regulation Down August</vt:lpstr>
      <vt:lpstr>Hourly Average Regulation Comparison</vt:lpstr>
      <vt:lpstr>PowerPoint Presentation</vt:lpstr>
      <vt:lpstr>NPRR 968 Update to ERCOT MSSC</vt:lpstr>
      <vt:lpstr>Potential New Resource Contingency Criteria (RCC)</vt:lpstr>
      <vt:lpstr>PowerPoint Presentation</vt:lpstr>
      <vt:lpstr>Responsive Service Methodology (RRS)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February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645</cp:revision>
  <dcterms:created xsi:type="dcterms:W3CDTF">2016-04-16T13:25:21Z</dcterms:created>
  <dcterms:modified xsi:type="dcterms:W3CDTF">2019-09-16T14:38:05Z</dcterms:modified>
</cp:coreProperties>
</file>