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7"/>
  </p:notesMasterIdLst>
  <p:handoutMasterIdLst>
    <p:handoutMasterId r:id="rId18"/>
  </p:handoutMasterIdLst>
  <p:sldIdLst>
    <p:sldId id="260" r:id="rId6"/>
    <p:sldId id="285" r:id="rId7"/>
    <p:sldId id="288" r:id="rId8"/>
    <p:sldId id="287" r:id="rId9"/>
    <p:sldId id="301" r:id="rId10"/>
    <p:sldId id="307" r:id="rId11"/>
    <p:sldId id="294" r:id="rId12"/>
    <p:sldId id="300" r:id="rId13"/>
    <p:sldId id="291" r:id="rId14"/>
    <p:sldId id="305" r:id="rId15"/>
    <p:sldId id="304"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4" d="100"/>
          <a:sy n="104" d="100"/>
        </p:scale>
        <p:origin x="20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9/16/2019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9/16/2019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www.adminmonitor.com/tx/puct/open_meeting/20190627/" TargetMode="External"/><Relationship Id="rId2" Type="http://schemas.openxmlformats.org/officeDocument/2006/relationships/hyperlink" Target="http://interchange.puc.texas.gov/Search/Documents?controlNumber=48540&amp;itemNumber=60" TargetMode="External"/><Relationship Id="rId1" Type="http://schemas.openxmlformats.org/officeDocument/2006/relationships/slideLayout" Target="../slideLayouts/slideLayout3.xml"/><Relationship Id="rId5" Type="http://schemas.openxmlformats.org/officeDocument/2006/relationships/hyperlink" Target="http://www.adminmonitor.com/tx/puct/open_meeting/20190718/" TargetMode="External"/><Relationship Id="rId4" Type="http://schemas.openxmlformats.org/officeDocument/2006/relationships/hyperlink" Target="http://interchange.puc.texas.gov/Search/Documents?controlNumber=48540&amp;itemNumber=62"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www.ercot.com/about/governance/index.html"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ercot.com/committee/rtctf" TargetMode="External"/><Relationship Id="rId1" Type="http://schemas.openxmlformats.org/officeDocument/2006/relationships/slideLayout" Target="../slideLayouts/slideLayout3.xml"/><Relationship Id="rId4" Type="http://schemas.openxmlformats.org/officeDocument/2006/relationships/hyperlink" Target="http://www.ercot.com/mktrules/puctDirectives/rtCoOptimization"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286000"/>
            <a:ext cx="5029200" cy="2062103"/>
          </a:xfrm>
          <a:prstGeom prst="rect">
            <a:avLst/>
          </a:prstGeom>
          <a:noFill/>
        </p:spPr>
        <p:txBody>
          <a:bodyPr wrap="square" rtlCol="0">
            <a:spAutoFit/>
          </a:bodyPr>
          <a:lstStyle/>
          <a:p>
            <a:r>
              <a:rPr lang="en-US" sz="2000" b="1" dirty="0">
                <a:solidFill>
                  <a:schemeClr val="tx2"/>
                </a:solidFill>
              </a:rPr>
              <a:t>RTC Task Force General Information</a:t>
            </a:r>
            <a:endParaRPr lang="en-US" sz="2400" dirty="0" smtClean="0">
              <a:solidFill>
                <a:schemeClr val="tx2"/>
              </a:solidFill>
            </a:endParaRPr>
          </a:p>
          <a:p>
            <a:endParaRPr lang="en-US" dirty="0" smtClean="0">
              <a:solidFill>
                <a:schemeClr val="tx2"/>
              </a:solidFill>
            </a:endParaRPr>
          </a:p>
          <a:p>
            <a:endParaRPr lang="en-US" dirty="0">
              <a:solidFill>
                <a:schemeClr val="tx2"/>
              </a:solidFill>
            </a:endParaRPr>
          </a:p>
          <a:p>
            <a:endParaRPr lang="en-US" dirty="0">
              <a:solidFill>
                <a:schemeClr val="tx2"/>
              </a:solidFill>
            </a:endParaRPr>
          </a:p>
          <a:p>
            <a:r>
              <a:rPr lang="en-US" dirty="0" smtClean="0">
                <a:solidFill>
                  <a:schemeClr val="tx2"/>
                </a:solidFill>
              </a:rPr>
              <a:t>Matt </a:t>
            </a:r>
            <a:r>
              <a:rPr lang="en-US" dirty="0" err="1" smtClean="0">
                <a:solidFill>
                  <a:schemeClr val="tx2"/>
                </a:solidFill>
              </a:rPr>
              <a:t>Mereness</a:t>
            </a:r>
            <a:r>
              <a:rPr lang="en-US" dirty="0" smtClean="0">
                <a:solidFill>
                  <a:schemeClr val="tx2"/>
                </a:solidFill>
              </a:rPr>
              <a:t>	</a:t>
            </a:r>
            <a:endParaRPr lang="en-US" dirty="0">
              <a:solidFill>
                <a:schemeClr val="tx2"/>
              </a:solidFill>
            </a:endParaRPr>
          </a:p>
          <a:p>
            <a:endParaRPr lang="en-US" dirty="0">
              <a:solidFill>
                <a:schemeClr val="tx2"/>
              </a:solidFill>
            </a:endParaRPr>
          </a:p>
          <a:p>
            <a:r>
              <a:rPr lang="en-US" dirty="0" smtClean="0">
                <a:solidFill>
                  <a:schemeClr val="tx2"/>
                </a:solidFill>
              </a:rPr>
              <a:t>September 19, 2019</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TAC Review Process</a:t>
            </a:r>
            <a:endParaRPr lang="en-US" sz="2400" dirty="0"/>
          </a:p>
        </p:txBody>
      </p:sp>
      <p:sp>
        <p:nvSpPr>
          <p:cNvPr id="3" name="Content Placeholder 2"/>
          <p:cNvSpPr>
            <a:spLocks noGrp="1"/>
          </p:cNvSpPr>
          <p:nvPr>
            <p:ph idx="1"/>
          </p:nvPr>
        </p:nvSpPr>
        <p:spPr>
          <a:xfrm>
            <a:off x="304800" y="762000"/>
            <a:ext cx="8534400" cy="5334000"/>
          </a:xfrm>
        </p:spPr>
        <p:txBody>
          <a:bodyPr/>
          <a:lstStyle/>
          <a:p>
            <a:r>
              <a:rPr lang="en-US" sz="2000" dirty="0" smtClean="0"/>
              <a:t>TAC is the stakeholder body to vote on Design Principles.</a:t>
            </a:r>
          </a:p>
          <a:p>
            <a:pPr lvl="1"/>
            <a:endParaRPr lang="en-US" sz="900" dirty="0" smtClean="0"/>
          </a:p>
          <a:p>
            <a:r>
              <a:rPr lang="en-US" sz="2000" dirty="0" smtClean="0"/>
              <a:t>RTC Key </a:t>
            </a:r>
            <a:r>
              <a:rPr lang="en-US" sz="2000" dirty="0"/>
              <a:t>Principles </a:t>
            </a:r>
            <a:r>
              <a:rPr lang="en-US" sz="2000" dirty="0" smtClean="0"/>
              <a:t>are non-binding and will </a:t>
            </a:r>
            <a:r>
              <a:rPr lang="en-US" sz="2000" dirty="0"/>
              <a:t>not go directly to the Board </a:t>
            </a:r>
            <a:r>
              <a:rPr lang="en-US" sz="2000" dirty="0" smtClean="0"/>
              <a:t>after TAC consideration.</a:t>
            </a:r>
          </a:p>
          <a:p>
            <a:pPr lvl="1"/>
            <a:r>
              <a:rPr lang="en-US" sz="1400" dirty="0"/>
              <a:t>Procedures set forth in Protocol Section 21 do not apply to discussions, opinions or </a:t>
            </a:r>
            <a:r>
              <a:rPr lang="en-US" sz="1400" dirty="0" smtClean="0"/>
              <a:t>approvals </a:t>
            </a:r>
            <a:r>
              <a:rPr lang="en-US" sz="1400" dirty="0"/>
              <a:t>by TAC with respect to RTC Key Principles</a:t>
            </a:r>
            <a:r>
              <a:rPr lang="en-US" sz="1400" dirty="0" smtClean="0"/>
              <a:t>.</a:t>
            </a:r>
          </a:p>
          <a:p>
            <a:pPr lvl="1"/>
            <a:r>
              <a:rPr lang="en-US" sz="1400" dirty="0"/>
              <a:t>Section VIII of the ERCOT Board Policies and Procedures does not apply to discussions, opinions or unofficial approvals by TAC with respect to RTC Key Principles</a:t>
            </a:r>
            <a:r>
              <a:rPr lang="en-US" sz="1400" dirty="0" smtClean="0"/>
              <a:t>.</a:t>
            </a:r>
          </a:p>
          <a:p>
            <a:pPr lvl="1"/>
            <a:endParaRPr lang="en-US" sz="1000" dirty="0"/>
          </a:p>
          <a:p>
            <a:r>
              <a:rPr lang="en-US" sz="2000" dirty="0" smtClean="0"/>
              <a:t>After TAC endorsement of </a:t>
            </a:r>
            <a:r>
              <a:rPr lang="en-US" sz="2000" dirty="0"/>
              <a:t>all RTC Key Principles, ERCOT will compile the </a:t>
            </a:r>
            <a:r>
              <a:rPr lang="en-US" sz="2000" dirty="0" smtClean="0"/>
              <a:t>RTC </a:t>
            </a:r>
            <a:r>
              <a:rPr lang="en-US" sz="2000" dirty="0"/>
              <a:t>Key Principles into a single package, and </a:t>
            </a:r>
            <a:r>
              <a:rPr lang="en-US" sz="2000" dirty="0" smtClean="0"/>
              <a:t>submit </a:t>
            </a:r>
            <a:r>
              <a:rPr lang="en-US" sz="2000" dirty="0"/>
              <a:t>it to TAC for a courtesy review prior to Board review.  The </a:t>
            </a:r>
            <a:r>
              <a:rPr lang="en-US" sz="2000" dirty="0" smtClean="0"/>
              <a:t>package </a:t>
            </a:r>
            <a:r>
              <a:rPr lang="en-US" sz="2000" dirty="0"/>
              <a:t>will contain a full record of TAC </a:t>
            </a:r>
            <a:r>
              <a:rPr lang="en-US" sz="2000" dirty="0" smtClean="0"/>
              <a:t>votes.</a:t>
            </a:r>
            <a:endParaRPr lang="en-US" sz="2000" dirty="0"/>
          </a:p>
          <a:p>
            <a:pPr lvl="1"/>
            <a:endParaRPr lang="en-US" sz="1000" dirty="0"/>
          </a:p>
          <a:p>
            <a:r>
              <a:rPr lang="en-US" sz="2000" dirty="0" smtClean="0"/>
              <a:t>Following </a:t>
            </a:r>
            <a:r>
              <a:rPr lang="en-US" sz="2000" dirty="0"/>
              <a:t>TAC review of the complete RTC Key Principles package, ERCOT will submit it to the Board for discussion and consideration</a:t>
            </a:r>
            <a:r>
              <a:rPr lang="en-US" sz="2000" dirty="0" smtClean="0"/>
              <a:t>.</a:t>
            </a:r>
          </a:p>
          <a:p>
            <a:pPr lvl="1"/>
            <a:r>
              <a:rPr lang="en-US" sz="1400" dirty="0" smtClean="0"/>
              <a:t>Any </a:t>
            </a:r>
            <a:r>
              <a:rPr lang="en-US" sz="1400" dirty="0"/>
              <a:t>stakeholder opposed to an RTC Key Principle </a:t>
            </a:r>
            <a:r>
              <a:rPr lang="en-US" sz="1400" dirty="0" smtClean="0"/>
              <a:t>may</a:t>
            </a:r>
            <a:r>
              <a:rPr lang="en-US" sz="1400" dirty="0"/>
              <a:t>, at this time, request Board consideration in accordance with Section VIII of the ERCOT Board Policies and Procedures</a:t>
            </a:r>
            <a:r>
              <a:rPr lang="en-US" sz="1400" dirty="0" smtClean="0"/>
              <a:t>.</a:t>
            </a:r>
            <a:endParaRPr lang="en-US" sz="1400" dirty="0"/>
          </a:p>
          <a:p>
            <a:pPr marL="0" indent="0">
              <a:buNone/>
            </a:pPr>
            <a:endParaRPr lang="en-US" sz="1800" dirty="0" smtClean="0"/>
          </a:p>
          <a:p>
            <a:pPr lvl="1"/>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2144568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Bef>
                <a:spcPts val="1000"/>
              </a:spcBef>
              <a:spcAft>
                <a:spcPts val="1000"/>
              </a:spcAft>
            </a:pPr>
            <a:r>
              <a:rPr lang="en-US" sz="2400" dirty="0" smtClean="0"/>
              <a:t>PUCT Direction on RTC Design Items</a:t>
            </a:r>
            <a:endParaRPr lang="en-US" sz="2400" dirty="0"/>
          </a:p>
        </p:txBody>
      </p:sp>
      <p:sp>
        <p:nvSpPr>
          <p:cNvPr id="3" name="Content Placeholder 2"/>
          <p:cNvSpPr>
            <a:spLocks noGrp="1"/>
          </p:cNvSpPr>
          <p:nvPr>
            <p:ph idx="1"/>
          </p:nvPr>
        </p:nvSpPr>
        <p:spPr>
          <a:xfrm>
            <a:off x="304800" y="838200"/>
            <a:ext cx="8534400" cy="5334000"/>
          </a:xfrm>
        </p:spPr>
        <p:txBody>
          <a:bodyPr/>
          <a:lstStyle/>
          <a:p>
            <a:r>
              <a:rPr lang="en-US" sz="2000" dirty="0" smtClean="0"/>
              <a:t>Key updates PUCT </a:t>
            </a:r>
            <a:r>
              <a:rPr lang="en-US" sz="2000" dirty="0"/>
              <a:t>Project </a:t>
            </a:r>
            <a:r>
              <a:rPr lang="en-US" sz="2000" dirty="0" smtClean="0"/>
              <a:t>No</a:t>
            </a:r>
            <a:r>
              <a:rPr lang="en-US" sz="2000" dirty="0"/>
              <a:t>. 48540 </a:t>
            </a:r>
            <a:endParaRPr lang="en-US" sz="2000" dirty="0" smtClean="0"/>
          </a:p>
          <a:p>
            <a:pPr lvl="1"/>
            <a:r>
              <a:rPr lang="en-US" sz="1200" dirty="0" smtClean="0"/>
              <a:t>June 26, 2019 Chair Memo: </a:t>
            </a:r>
            <a:r>
              <a:rPr lang="en-US" sz="800" dirty="0">
                <a:hlinkClick r:id="rId2"/>
              </a:rPr>
              <a:t>http://</a:t>
            </a:r>
            <a:r>
              <a:rPr lang="en-US" sz="800" dirty="0" smtClean="0">
                <a:hlinkClick r:id="rId2"/>
              </a:rPr>
              <a:t>interchange.puc.texas.gov/Search/Documents?controlNumber=48540&amp;itemNumber=60</a:t>
            </a:r>
            <a:r>
              <a:rPr lang="en-US" sz="800" dirty="0" smtClean="0"/>
              <a:t> </a:t>
            </a:r>
          </a:p>
          <a:p>
            <a:pPr lvl="1"/>
            <a:r>
              <a:rPr lang="en-US" sz="1200" dirty="0" smtClean="0"/>
              <a:t>June 27, 2019 PUCT Open Meeting: </a:t>
            </a:r>
            <a:r>
              <a:rPr lang="en-US" sz="800" dirty="0" smtClean="0">
                <a:hlinkClick r:id="rId3"/>
              </a:rPr>
              <a:t>http://www.adminmonitor.com/tx/puct/open_meeting/20190627/</a:t>
            </a:r>
            <a:r>
              <a:rPr lang="en-US" sz="1050" dirty="0" smtClean="0"/>
              <a:t> </a:t>
            </a:r>
          </a:p>
          <a:p>
            <a:pPr lvl="1"/>
            <a:r>
              <a:rPr lang="en-US" sz="1200" dirty="0" smtClean="0"/>
              <a:t>July 17, 2019 ERCOT Letter on RTC Timeline:</a:t>
            </a:r>
            <a:r>
              <a:rPr lang="en-US" sz="1100" dirty="0" smtClean="0"/>
              <a:t> </a:t>
            </a:r>
            <a:r>
              <a:rPr lang="en-US" sz="800" dirty="0" smtClean="0">
                <a:hlinkClick r:id="rId4"/>
              </a:rPr>
              <a:t>http://interchange.puc.texas.gov/Search/Documents?controlNumber=48540&amp;itemNumber=62</a:t>
            </a:r>
            <a:r>
              <a:rPr lang="en-US" sz="800" dirty="0" smtClean="0"/>
              <a:t> </a:t>
            </a:r>
          </a:p>
          <a:p>
            <a:pPr lvl="1"/>
            <a:r>
              <a:rPr lang="en-US" sz="1200" dirty="0" smtClean="0"/>
              <a:t>July 18, 2010 PUCT Open Meeting: </a:t>
            </a:r>
            <a:r>
              <a:rPr lang="en-US" sz="800" dirty="0">
                <a:hlinkClick r:id="rId5"/>
              </a:rPr>
              <a:t>http://www.adminmonitor.com/tx/puct/open_meeting/20190718/</a:t>
            </a:r>
            <a:endParaRPr lang="en-US" sz="800" dirty="0"/>
          </a:p>
          <a:p>
            <a:pPr lvl="2"/>
            <a:endParaRPr lang="en-US" sz="1200" dirty="0" smtClean="0"/>
          </a:p>
          <a:p>
            <a:pPr lvl="1"/>
            <a:r>
              <a:rPr lang="en-US" sz="1600" u="sng" dirty="0" smtClean="0"/>
              <a:t>Ancillary </a:t>
            </a:r>
            <a:r>
              <a:rPr lang="en-US" sz="1600" u="sng" dirty="0"/>
              <a:t>Services Demand Curves</a:t>
            </a:r>
            <a:r>
              <a:rPr lang="en-US" sz="1600" dirty="0"/>
              <a:t> – Curves should follow current </a:t>
            </a:r>
            <a:r>
              <a:rPr lang="en-US" sz="1600" dirty="0" smtClean="0"/>
              <a:t>Operating Reserve Demand Curve (ORDC) parameters.</a:t>
            </a:r>
            <a:endParaRPr lang="en-US" sz="1600" dirty="0"/>
          </a:p>
          <a:p>
            <a:pPr lvl="1"/>
            <a:endParaRPr lang="en-US" sz="700" dirty="0"/>
          </a:p>
          <a:p>
            <a:pPr lvl="1"/>
            <a:r>
              <a:rPr lang="en-US" sz="1600" u="sng" dirty="0" smtClean="0"/>
              <a:t>System-wide Offer Cap (SWCAP) and Power Balance Penalty Curve (PBPC)</a:t>
            </a:r>
            <a:r>
              <a:rPr lang="en-US" sz="1600" dirty="0"/>
              <a:t> – Set </a:t>
            </a:r>
            <a:r>
              <a:rPr lang="en-US" sz="1600" dirty="0" smtClean="0"/>
              <a:t>SWCAP </a:t>
            </a:r>
            <a:r>
              <a:rPr lang="en-US" sz="1600" dirty="0"/>
              <a:t>$2,000 per MWh, Max ASDC $9,000 per MWh, VOLL $9,000 per MWh. Prices capped at $9,000 per MWh exclusive of congestion costs. LCAP will apply if necessary</a:t>
            </a:r>
            <a:r>
              <a:rPr lang="en-US" sz="1600" dirty="0" smtClean="0"/>
              <a:t>.</a:t>
            </a:r>
          </a:p>
          <a:p>
            <a:pPr lvl="1"/>
            <a:endParaRPr lang="en-US" sz="700" dirty="0" smtClean="0"/>
          </a:p>
          <a:p>
            <a:pPr lvl="1"/>
            <a:r>
              <a:rPr lang="en-US" sz="1600" u="sng" dirty="0" smtClean="0"/>
              <a:t>Ancillary Service Offers</a:t>
            </a:r>
            <a:r>
              <a:rPr lang="en-US" sz="1600" dirty="0"/>
              <a:t> – Creation </a:t>
            </a:r>
            <a:r>
              <a:rPr lang="en-US" sz="1600" dirty="0" smtClean="0"/>
              <a:t>of Proxy AS Offers if qualified and available but not offered.</a:t>
            </a:r>
            <a:endParaRPr lang="en-US" sz="1600" dirty="0"/>
          </a:p>
          <a:p>
            <a:pPr lvl="1"/>
            <a:endParaRPr lang="en-US" sz="700" dirty="0"/>
          </a:p>
          <a:p>
            <a:pPr lvl="1"/>
            <a:r>
              <a:rPr lang="en-US" sz="1600" u="sng" dirty="0" smtClean="0"/>
              <a:t>Suite </a:t>
            </a:r>
            <a:r>
              <a:rPr lang="en-US" sz="1600" u="sng" dirty="0"/>
              <a:t>of </a:t>
            </a:r>
            <a:r>
              <a:rPr lang="en-US" sz="1600" u="sng" dirty="0" smtClean="0"/>
              <a:t>Ancillary Service Products</a:t>
            </a:r>
            <a:r>
              <a:rPr lang="en-US" sz="1600" dirty="0"/>
              <a:t> – All Ancillary Service products finalized with the approval of NPRR863. </a:t>
            </a:r>
            <a:endParaRPr lang="en-US" sz="1600" dirty="0" smtClean="0"/>
          </a:p>
          <a:p>
            <a:pPr lvl="1"/>
            <a:endParaRPr lang="en-US" sz="600" dirty="0"/>
          </a:p>
          <a:p>
            <a:pPr lvl="1"/>
            <a:r>
              <a:rPr lang="en-US" sz="1600" u="sng" dirty="0" smtClean="0"/>
              <a:t>Day-Ahead </a:t>
            </a:r>
            <a:r>
              <a:rPr lang="en-US" sz="1600" u="sng" dirty="0"/>
              <a:t>Market</a:t>
            </a:r>
            <a:r>
              <a:rPr lang="en-US" sz="1600" dirty="0"/>
              <a:t> – </a:t>
            </a:r>
            <a:r>
              <a:rPr lang="en-US" sz="1600" dirty="0" smtClean="0"/>
              <a:t>The Commission did not want to add DAM enhancements to the RTC Project that would jeopardize the RTC delivery timeline.</a:t>
            </a: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3510441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Antitrust Admonition</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6" name="Rectangle 5"/>
          <p:cNvSpPr/>
          <p:nvPr/>
        </p:nvSpPr>
        <p:spPr>
          <a:xfrm>
            <a:off x="609600" y="990600"/>
            <a:ext cx="7162800" cy="4585871"/>
          </a:xfrm>
          <a:prstGeom prst="rect">
            <a:avLst/>
          </a:prstGeom>
        </p:spPr>
        <p:txBody>
          <a:bodyPr wrap="square">
            <a:spAutoFit/>
          </a:bodyPr>
          <a:lstStyle/>
          <a:p>
            <a:endParaRPr lang="en-US" dirty="0">
              <a:solidFill>
                <a:srgbClr val="000000"/>
              </a:solidFill>
              <a:latin typeface="Times New Roman" panose="02020603050405020304" pitchFamily="18" charset="0"/>
            </a:endParaRPr>
          </a:p>
          <a:p>
            <a:r>
              <a:rPr lang="en-US" dirty="0">
                <a:solidFill>
                  <a:srgbClr val="000000"/>
                </a:solidFill>
                <a:latin typeface="Times New Roman" panose="02020603050405020304" pitchFamily="18" charset="0"/>
              </a:rPr>
              <a:t> </a:t>
            </a:r>
            <a:r>
              <a:rPr lang="en-US" dirty="0" smtClean="0">
                <a:solidFill>
                  <a:srgbClr val="000000"/>
                </a:solidFill>
                <a:latin typeface="Times New Roman" panose="02020603050405020304" pitchFamily="18" charset="0"/>
              </a:rPr>
              <a:t>			</a:t>
            </a:r>
            <a:r>
              <a:rPr lang="en-US" sz="1600" dirty="0" smtClean="0">
                <a:solidFill>
                  <a:schemeClr val="tx2"/>
                </a:solidFill>
              </a:rPr>
              <a:t>Antitrust </a:t>
            </a:r>
            <a:r>
              <a:rPr lang="en-US" sz="1600" dirty="0">
                <a:solidFill>
                  <a:schemeClr val="tx2"/>
                </a:solidFill>
              </a:rPr>
              <a:t>Admonition </a:t>
            </a:r>
          </a:p>
          <a:p>
            <a:r>
              <a:rPr lang="en-US" sz="1600" dirty="0">
                <a:solidFill>
                  <a:schemeClr val="tx2"/>
                </a:solidFill>
              </a:rPr>
              <a:t>To avoid raising concerns about antitrust liability, participants in ERCOT activities should refrain from proposing any action or measure that would exceed ERCOT’s authority under federal or state law. For additional information, stakeholders should consult the </a:t>
            </a:r>
            <a:r>
              <a:rPr lang="en-US" sz="1600" i="1" dirty="0">
                <a:solidFill>
                  <a:schemeClr val="tx2"/>
                </a:solidFill>
              </a:rPr>
              <a:t>Statement of Position on Antitrust Issues for Members of ERCOT Committees, Subcommittees, and Working Groups</a:t>
            </a:r>
            <a:r>
              <a:rPr lang="en-US" sz="1600" dirty="0">
                <a:solidFill>
                  <a:schemeClr val="tx2"/>
                </a:solidFill>
              </a:rPr>
              <a:t>, which is posted on the ERCOT website.</a:t>
            </a:r>
            <a:r>
              <a:rPr lang="en-US" sz="1000" dirty="0">
                <a:solidFill>
                  <a:schemeClr val="tx2"/>
                </a:solidFill>
              </a:rPr>
              <a:t>1 </a:t>
            </a:r>
            <a:endParaRPr lang="en-US" sz="1000" dirty="0" smtClean="0">
              <a:solidFill>
                <a:schemeClr val="tx2"/>
              </a:solidFill>
            </a:endParaRPr>
          </a:p>
          <a:p>
            <a:endParaRPr lang="en-US" sz="1000" dirty="0">
              <a:solidFill>
                <a:schemeClr val="tx2"/>
              </a:solidFill>
            </a:endParaRPr>
          </a:p>
          <a:p>
            <a:r>
              <a:rPr lang="en-US" sz="1600" dirty="0" smtClean="0">
                <a:solidFill>
                  <a:schemeClr val="tx2"/>
                </a:solidFill>
              </a:rPr>
              <a:t>			   Disclaimer </a:t>
            </a:r>
            <a:endParaRPr lang="en-US" sz="1600" dirty="0">
              <a:solidFill>
                <a:schemeClr val="tx2"/>
              </a:solidFill>
            </a:endParaRPr>
          </a:p>
          <a:p>
            <a:r>
              <a:rPr lang="en-US" sz="1600" dirty="0">
                <a:solidFill>
                  <a:schemeClr val="tx2"/>
                </a:solidFill>
              </a:rPr>
              <a:t>All presentations and materials submitted by Market Participants or any other Entity to ERCOT staff for this meeting are received and posted with the acknowledgement that the information will be considered public in accordance with the ERCOT Websites Content Management Operating Procedure. </a:t>
            </a:r>
            <a:endParaRPr lang="en-US" sz="1600" dirty="0" smtClean="0">
              <a:solidFill>
                <a:schemeClr val="tx2"/>
              </a:solidFill>
            </a:endParaRPr>
          </a:p>
          <a:p>
            <a:endParaRPr lang="en-US" sz="1600" dirty="0">
              <a:solidFill>
                <a:schemeClr val="tx2"/>
              </a:solidFill>
            </a:endParaRPr>
          </a:p>
          <a:p>
            <a:endParaRPr lang="en-US" sz="2400" dirty="0">
              <a:solidFill>
                <a:schemeClr val="tx2"/>
              </a:solidFill>
            </a:endParaRPr>
          </a:p>
          <a:p>
            <a:r>
              <a:rPr lang="en-US" sz="1200" dirty="0">
                <a:solidFill>
                  <a:schemeClr val="tx2"/>
                </a:solidFill>
              </a:rPr>
              <a:t> 1 </a:t>
            </a:r>
            <a:r>
              <a:rPr lang="en-US" sz="1400" dirty="0">
                <a:solidFill>
                  <a:schemeClr val="tx2"/>
                </a:solidFill>
              </a:rPr>
              <a:t>The document is available at </a:t>
            </a:r>
            <a:r>
              <a:rPr lang="en-US" sz="1400" dirty="0">
                <a:solidFill>
                  <a:schemeClr val="tx2"/>
                </a:solidFill>
                <a:hlinkClick r:id="rId2"/>
              </a:rPr>
              <a:t>http://</a:t>
            </a:r>
            <a:r>
              <a:rPr lang="en-US" sz="1400" dirty="0" smtClean="0">
                <a:solidFill>
                  <a:schemeClr val="tx2"/>
                </a:solidFill>
                <a:hlinkClick r:id="rId2"/>
              </a:rPr>
              <a:t>www.ercot.com/about/governance/index.html</a:t>
            </a:r>
            <a:r>
              <a:rPr lang="en-US" sz="1400" dirty="0" smtClean="0">
                <a:solidFill>
                  <a:schemeClr val="tx2"/>
                </a:solidFill>
              </a:rPr>
              <a:t> . </a:t>
            </a:r>
            <a:endParaRPr lang="en-US" sz="1400" dirty="0">
              <a:solidFill>
                <a:schemeClr val="tx2"/>
              </a:solidFill>
            </a:endParaRPr>
          </a:p>
        </p:txBody>
      </p:sp>
    </p:spTree>
    <p:extLst>
      <p:ext uri="{BB962C8B-B14F-4D97-AF65-F5344CB8AC3E}">
        <p14:creationId xmlns:p14="http://schemas.microsoft.com/office/powerpoint/2010/main" val="10257927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Outline of RTCTF Update </a:t>
            </a:r>
            <a:endParaRPr lang="en-US" sz="2400" dirty="0"/>
          </a:p>
        </p:txBody>
      </p:sp>
      <p:sp>
        <p:nvSpPr>
          <p:cNvPr id="3" name="Content Placeholder 2"/>
          <p:cNvSpPr>
            <a:spLocks noGrp="1"/>
          </p:cNvSpPr>
          <p:nvPr>
            <p:ph idx="1"/>
          </p:nvPr>
        </p:nvSpPr>
        <p:spPr>
          <a:xfrm>
            <a:off x="397747" y="1121223"/>
            <a:ext cx="8534400" cy="5052221"/>
          </a:xfrm>
        </p:spPr>
        <p:txBody>
          <a:bodyPr/>
          <a:lstStyle/>
          <a:p>
            <a:pPr>
              <a:spcBef>
                <a:spcPts val="1000"/>
              </a:spcBef>
              <a:spcAft>
                <a:spcPts val="1000"/>
              </a:spcAft>
            </a:pPr>
            <a:r>
              <a:rPr lang="en-US" sz="2000" dirty="0" smtClean="0"/>
              <a:t>RTCTF Meeting Schedule</a:t>
            </a:r>
          </a:p>
          <a:p>
            <a:pPr>
              <a:spcBef>
                <a:spcPts val="1000"/>
              </a:spcBef>
              <a:spcAft>
                <a:spcPts val="1000"/>
              </a:spcAft>
            </a:pPr>
            <a:r>
              <a:rPr lang="en-US" sz="2000" dirty="0" smtClean="0"/>
              <a:t>TAC Update</a:t>
            </a:r>
          </a:p>
          <a:p>
            <a:pPr>
              <a:spcBef>
                <a:spcPts val="1000"/>
              </a:spcBef>
              <a:spcAft>
                <a:spcPts val="1000"/>
              </a:spcAft>
            </a:pPr>
            <a:r>
              <a:rPr lang="en-US" sz="2000" dirty="0" smtClean="0"/>
              <a:t>Reminder of RTCTF Posting Locations</a:t>
            </a:r>
          </a:p>
          <a:p>
            <a:pPr>
              <a:spcBef>
                <a:spcPts val="1000"/>
              </a:spcBef>
              <a:spcAft>
                <a:spcPts val="1000"/>
              </a:spcAft>
            </a:pPr>
            <a:r>
              <a:rPr lang="en-US" sz="2000" dirty="0" smtClean="0"/>
              <a:t>Today’s Plan for Discussion</a:t>
            </a:r>
          </a:p>
          <a:p>
            <a:pPr>
              <a:spcBef>
                <a:spcPts val="1000"/>
              </a:spcBef>
              <a:spcAft>
                <a:spcPts val="1000"/>
              </a:spcAft>
            </a:pPr>
            <a:r>
              <a:rPr lang="en-US" sz="2000" dirty="0" smtClean="0"/>
              <a:t>Appendix</a:t>
            </a:r>
          </a:p>
          <a:p>
            <a:pPr lvl="1">
              <a:spcBef>
                <a:spcPts val="1000"/>
              </a:spcBef>
              <a:spcAft>
                <a:spcPts val="1000"/>
              </a:spcAft>
            </a:pPr>
            <a:r>
              <a:rPr lang="en-US" sz="1800" dirty="0" smtClean="0"/>
              <a:t>Stakeholder Process Summary</a:t>
            </a:r>
          </a:p>
          <a:p>
            <a:pPr lvl="1">
              <a:spcBef>
                <a:spcPts val="1000"/>
              </a:spcBef>
              <a:spcAft>
                <a:spcPts val="1000"/>
              </a:spcAft>
            </a:pPr>
            <a:r>
              <a:rPr lang="en-US" sz="1800" dirty="0" smtClean="0"/>
              <a:t>PUCT Direction on RTC Items</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7089274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RTCTF Meeting Schedule</a:t>
            </a:r>
            <a:endParaRPr lang="en-US" sz="2400" dirty="0"/>
          </a:p>
        </p:txBody>
      </p:sp>
      <p:sp>
        <p:nvSpPr>
          <p:cNvPr id="3" name="Content Placeholder 2"/>
          <p:cNvSpPr>
            <a:spLocks noGrp="1"/>
          </p:cNvSpPr>
          <p:nvPr>
            <p:ph idx="1"/>
          </p:nvPr>
        </p:nvSpPr>
        <p:spPr>
          <a:xfrm>
            <a:off x="304800" y="990600"/>
            <a:ext cx="8534400" cy="868163"/>
          </a:xfrm>
        </p:spPr>
        <p:txBody>
          <a:bodyPr/>
          <a:lstStyle/>
          <a:p>
            <a:r>
              <a:rPr lang="en-US" sz="2000" dirty="0"/>
              <a:t>S</a:t>
            </a:r>
            <a:r>
              <a:rPr lang="en-US" sz="2000" dirty="0" smtClean="0"/>
              <a:t>chedule of future meetings for principles/scope of RTC:</a:t>
            </a:r>
            <a:endParaRPr lang="en-US" sz="2000"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5" name="TextBox 4"/>
          <p:cNvSpPr txBox="1"/>
          <p:nvPr/>
        </p:nvSpPr>
        <p:spPr>
          <a:xfrm>
            <a:off x="1143000" y="1620083"/>
            <a:ext cx="7086600" cy="4247317"/>
          </a:xfrm>
          <a:prstGeom prst="rect">
            <a:avLst/>
          </a:prstGeom>
          <a:noFill/>
          <a:ln>
            <a:solidFill>
              <a:schemeClr val="tx2"/>
            </a:solidFill>
          </a:ln>
        </p:spPr>
        <p:txBody>
          <a:bodyPr wrap="square" rtlCol="0">
            <a:spAutoFit/>
          </a:bodyPr>
          <a:lstStyle/>
          <a:p>
            <a:r>
              <a:rPr lang="en-US" strike="sngStrike" dirty="0" smtClean="0">
                <a:solidFill>
                  <a:schemeClr val="tx2"/>
                </a:solidFill>
              </a:rPr>
              <a:t>Tuesday, April 30</a:t>
            </a:r>
          </a:p>
          <a:p>
            <a:r>
              <a:rPr lang="en-US" strike="sngStrike" dirty="0" smtClean="0">
                <a:solidFill>
                  <a:schemeClr val="tx2"/>
                </a:solidFill>
              </a:rPr>
              <a:t>Monday, </a:t>
            </a:r>
            <a:r>
              <a:rPr lang="en-US" strike="sngStrike" dirty="0">
                <a:solidFill>
                  <a:schemeClr val="tx2"/>
                </a:solidFill>
              </a:rPr>
              <a:t>May </a:t>
            </a:r>
            <a:r>
              <a:rPr lang="en-US" strike="sngStrike" dirty="0" smtClean="0">
                <a:solidFill>
                  <a:schemeClr val="tx2"/>
                </a:solidFill>
              </a:rPr>
              <a:t>13</a:t>
            </a:r>
            <a:endParaRPr lang="en-US" strike="sngStrike" dirty="0">
              <a:solidFill>
                <a:schemeClr val="tx2"/>
              </a:solidFill>
            </a:endParaRPr>
          </a:p>
          <a:p>
            <a:r>
              <a:rPr lang="en-US" strike="sngStrike" dirty="0" smtClean="0">
                <a:solidFill>
                  <a:schemeClr val="tx2"/>
                </a:solidFill>
              </a:rPr>
              <a:t>Friday, </a:t>
            </a:r>
            <a:r>
              <a:rPr lang="en-US" strike="sngStrike" dirty="0">
                <a:solidFill>
                  <a:schemeClr val="tx2"/>
                </a:solidFill>
              </a:rPr>
              <a:t>June </a:t>
            </a:r>
            <a:r>
              <a:rPr lang="en-US" strike="sngStrike" dirty="0" smtClean="0">
                <a:solidFill>
                  <a:schemeClr val="tx2"/>
                </a:solidFill>
              </a:rPr>
              <a:t>7</a:t>
            </a:r>
            <a:endParaRPr lang="en-US" strike="sngStrike" dirty="0" smtClean="0">
              <a:solidFill>
                <a:srgbClr val="FF0000"/>
              </a:solidFill>
            </a:endParaRPr>
          </a:p>
          <a:p>
            <a:r>
              <a:rPr lang="en-US" strike="sngStrike" dirty="0" smtClean="0">
                <a:solidFill>
                  <a:schemeClr val="tx2"/>
                </a:solidFill>
              </a:rPr>
              <a:t>Friday, </a:t>
            </a:r>
            <a:r>
              <a:rPr lang="en-US" strike="sngStrike" dirty="0">
                <a:solidFill>
                  <a:schemeClr val="tx2"/>
                </a:solidFill>
              </a:rPr>
              <a:t>June </a:t>
            </a:r>
            <a:r>
              <a:rPr lang="en-US" strike="sngStrike" dirty="0" smtClean="0">
                <a:solidFill>
                  <a:schemeClr val="tx2"/>
                </a:solidFill>
              </a:rPr>
              <a:t>21</a:t>
            </a:r>
            <a:endParaRPr lang="en-US" strike="sngStrike" dirty="0">
              <a:solidFill>
                <a:schemeClr val="tx2"/>
              </a:solidFill>
            </a:endParaRPr>
          </a:p>
          <a:p>
            <a:r>
              <a:rPr lang="en-US" strike="sngStrike" dirty="0" smtClean="0">
                <a:solidFill>
                  <a:schemeClr val="tx2"/>
                </a:solidFill>
              </a:rPr>
              <a:t>Friday, </a:t>
            </a:r>
            <a:r>
              <a:rPr lang="en-US" strike="sngStrike" dirty="0">
                <a:solidFill>
                  <a:schemeClr val="tx2"/>
                </a:solidFill>
              </a:rPr>
              <a:t>July 12 </a:t>
            </a:r>
            <a:r>
              <a:rPr lang="en-US" strike="sngStrike" dirty="0" smtClean="0">
                <a:solidFill>
                  <a:schemeClr val="tx2"/>
                </a:solidFill>
              </a:rPr>
              <a:t>(Taylor site)</a:t>
            </a:r>
            <a:endParaRPr lang="en-US" strike="sngStrike" dirty="0">
              <a:solidFill>
                <a:schemeClr val="tx2"/>
              </a:solidFill>
            </a:endParaRPr>
          </a:p>
          <a:p>
            <a:r>
              <a:rPr lang="en-US" strike="sngStrike" dirty="0" smtClean="0">
                <a:solidFill>
                  <a:schemeClr val="tx2"/>
                </a:solidFill>
              </a:rPr>
              <a:t>Friday</a:t>
            </a:r>
            <a:r>
              <a:rPr lang="en-US" strike="sngStrike" dirty="0">
                <a:solidFill>
                  <a:schemeClr val="tx2"/>
                </a:solidFill>
              </a:rPr>
              <a:t>, </a:t>
            </a:r>
            <a:r>
              <a:rPr lang="en-US" strike="sngStrike" dirty="0" smtClean="0">
                <a:solidFill>
                  <a:schemeClr val="tx2"/>
                </a:solidFill>
              </a:rPr>
              <a:t>Aug. 9</a:t>
            </a:r>
            <a:endParaRPr lang="en-US" strike="sngStrike" dirty="0">
              <a:solidFill>
                <a:schemeClr val="tx2"/>
              </a:solidFill>
            </a:endParaRPr>
          </a:p>
          <a:p>
            <a:r>
              <a:rPr lang="en-US" strike="sngStrike" dirty="0" smtClean="0">
                <a:solidFill>
                  <a:schemeClr val="tx2"/>
                </a:solidFill>
              </a:rPr>
              <a:t>Tuesday</a:t>
            </a:r>
            <a:r>
              <a:rPr lang="en-US" strike="sngStrike" dirty="0">
                <a:solidFill>
                  <a:schemeClr val="tx2"/>
                </a:solidFill>
              </a:rPr>
              <a:t>, </a:t>
            </a:r>
            <a:r>
              <a:rPr lang="en-US" strike="sngStrike" dirty="0" smtClean="0">
                <a:solidFill>
                  <a:schemeClr val="tx2"/>
                </a:solidFill>
              </a:rPr>
              <a:t>Aug. 27</a:t>
            </a:r>
            <a:endParaRPr lang="en-US" strike="sngStrike" dirty="0">
              <a:solidFill>
                <a:schemeClr val="tx2"/>
              </a:solidFill>
            </a:endParaRPr>
          </a:p>
          <a:p>
            <a:r>
              <a:rPr lang="en-US" strike="sngStrike" dirty="0" smtClean="0">
                <a:solidFill>
                  <a:schemeClr val="tx2"/>
                </a:solidFill>
              </a:rPr>
              <a:t>Thursday, Sept. 19</a:t>
            </a:r>
          </a:p>
          <a:p>
            <a:endParaRPr lang="en-US" dirty="0" smtClean="0">
              <a:solidFill>
                <a:srgbClr val="FF0000"/>
              </a:solidFill>
            </a:endParaRPr>
          </a:p>
          <a:p>
            <a:r>
              <a:rPr lang="en-US" dirty="0" smtClean="0">
                <a:solidFill>
                  <a:srgbClr val="FF0000"/>
                </a:solidFill>
              </a:rPr>
              <a:t>Tuesday, Sept. 24  (special meeting for ISO Lessons Learned)</a:t>
            </a:r>
            <a:endParaRPr lang="en-US" dirty="0">
              <a:solidFill>
                <a:srgbClr val="FF0000"/>
              </a:solidFill>
            </a:endParaRPr>
          </a:p>
          <a:p>
            <a:r>
              <a:rPr lang="en-US" dirty="0" smtClean="0">
                <a:solidFill>
                  <a:srgbClr val="FF0000"/>
                </a:solidFill>
              </a:rPr>
              <a:t>Wednesday, Oct. 9 (moved from Oct. 11 due to PUCT Summer </a:t>
            </a:r>
            <a:r>
              <a:rPr lang="en-US" dirty="0" err="1" smtClean="0">
                <a:solidFill>
                  <a:srgbClr val="FF0000"/>
                </a:solidFill>
              </a:rPr>
              <a:t>Mtg</a:t>
            </a:r>
            <a:r>
              <a:rPr lang="en-US" dirty="0" smtClean="0">
                <a:solidFill>
                  <a:srgbClr val="FF0000"/>
                </a:solidFill>
              </a:rPr>
              <a:t>)</a:t>
            </a:r>
          </a:p>
          <a:p>
            <a:r>
              <a:rPr lang="en-US" dirty="0" smtClean="0">
                <a:solidFill>
                  <a:schemeClr val="tx2"/>
                </a:solidFill>
              </a:rPr>
              <a:t>Wednesday</a:t>
            </a:r>
            <a:r>
              <a:rPr lang="en-US" dirty="0">
                <a:solidFill>
                  <a:schemeClr val="tx2"/>
                </a:solidFill>
              </a:rPr>
              <a:t>, </a:t>
            </a:r>
            <a:r>
              <a:rPr lang="en-US" dirty="0" smtClean="0">
                <a:solidFill>
                  <a:schemeClr val="tx2"/>
                </a:solidFill>
              </a:rPr>
              <a:t>Oct. 30</a:t>
            </a:r>
            <a:endParaRPr lang="en-US" dirty="0">
              <a:solidFill>
                <a:schemeClr val="tx2"/>
              </a:solidFill>
            </a:endParaRPr>
          </a:p>
          <a:p>
            <a:r>
              <a:rPr lang="en-US" dirty="0" smtClean="0">
                <a:solidFill>
                  <a:schemeClr val="tx2"/>
                </a:solidFill>
              </a:rPr>
              <a:t>Tuesday, Nov. 19</a:t>
            </a:r>
            <a:endParaRPr lang="en-US" dirty="0">
              <a:solidFill>
                <a:schemeClr val="tx2"/>
              </a:solidFill>
            </a:endParaRPr>
          </a:p>
          <a:p>
            <a:r>
              <a:rPr lang="en-US" dirty="0" smtClean="0">
                <a:solidFill>
                  <a:schemeClr val="tx2"/>
                </a:solidFill>
              </a:rPr>
              <a:t>Tuesday</a:t>
            </a:r>
            <a:r>
              <a:rPr lang="en-US" dirty="0">
                <a:solidFill>
                  <a:schemeClr val="tx2"/>
                </a:solidFill>
              </a:rPr>
              <a:t>, </a:t>
            </a:r>
            <a:r>
              <a:rPr lang="en-US" dirty="0" smtClean="0">
                <a:solidFill>
                  <a:schemeClr val="tx2"/>
                </a:solidFill>
              </a:rPr>
              <a:t>Dec. 3 (half day after RMS)</a:t>
            </a:r>
            <a:endParaRPr lang="en-US" dirty="0">
              <a:solidFill>
                <a:schemeClr val="tx2"/>
              </a:solidFill>
            </a:endParaRPr>
          </a:p>
          <a:p>
            <a:r>
              <a:rPr lang="en-US" dirty="0">
                <a:solidFill>
                  <a:schemeClr val="tx2"/>
                </a:solidFill>
              </a:rPr>
              <a:t>Thursday, </a:t>
            </a:r>
            <a:r>
              <a:rPr lang="en-US" dirty="0" smtClean="0">
                <a:solidFill>
                  <a:schemeClr val="tx2"/>
                </a:solidFill>
              </a:rPr>
              <a:t>Dec. 19</a:t>
            </a:r>
            <a:endParaRPr lang="en-US" dirty="0">
              <a:solidFill>
                <a:schemeClr val="tx2"/>
              </a:solidFill>
            </a:endParaRPr>
          </a:p>
        </p:txBody>
      </p:sp>
    </p:spTree>
    <p:extLst>
      <p:ext uri="{BB962C8B-B14F-4D97-AF65-F5344CB8AC3E}">
        <p14:creationId xmlns:p14="http://schemas.microsoft.com/office/powerpoint/2010/main" val="26905957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TAC Update </a:t>
            </a:r>
            <a:endParaRPr lang="en-US" sz="2400" dirty="0"/>
          </a:p>
        </p:txBody>
      </p:sp>
      <p:sp>
        <p:nvSpPr>
          <p:cNvPr id="3" name="Content Placeholder 2"/>
          <p:cNvSpPr>
            <a:spLocks noGrp="1"/>
          </p:cNvSpPr>
          <p:nvPr>
            <p:ph idx="1"/>
          </p:nvPr>
        </p:nvSpPr>
        <p:spPr>
          <a:xfrm>
            <a:off x="381000" y="1066800"/>
            <a:ext cx="8229600" cy="990600"/>
          </a:xfrm>
        </p:spPr>
        <p:txBody>
          <a:bodyPr/>
          <a:lstStyle/>
          <a:p>
            <a:r>
              <a:rPr lang="en-US" sz="2000" dirty="0"/>
              <a:t>TAC email </a:t>
            </a:r>
            <a:r>
              <a:rPr lang="en-US" sz="2000" dirty="0" smtClean="0"/>
              <a:t>vote on Friday August </a:t>
            </a:r>
            <a:r>
              <a:rPr lang="en-US" sz="2000" dirty="0"/>
              <a:t>30, </a:t>
            </a:r>
            <a:r>
              <a:rPr lang="en-US" sz="2000" dirty="0" smtClean="0"/>
              <a:t>2019 was unanimously in favor:</a:t>
            </a:r>
            <a:endParaRPr lang="en-US" sz="2000" dirty="0"/>
          </a:p>
          <a:p>
            <a:pPr lvl="1"/>
            <a:r>
              <a:rPr lang="en-US" sz="1800" i="1" dirty="0">
                <a:solidFill>
                  <a:srgbClr val="C00000"/>
                </a:solidFill>
              </a:rPr>
              <a:t>TAC </a:t>
            </a:r>
            <a:r>
              <a:rPr lang="en-US" sz="1800" i="1" dirty="0" smtClean="0">
                <a:solidFill>
                  <a:srgbClr val="C00000"/>
                </a:solidFill>
              </a:rPr>
              <a:t>vote </a:t>
            </a:r>
            <a:r>
              <a:rPr lang="en-US" sz="1800" i="1" dirty="0">
                <a:solidFill>
                  <a:srgbClr val="C00000"/>
                </a:solidFill>
              </a:rPr>
              <a:t>to endorse the RTC Key Principles below for purposes of informing the Board. </a:t>
            </a:r>
          </a:p>
          <a:p>
            <a:pPr lvl="2"/>
            <a:r>
              <a:rPr lang="en-US" sz="1600" i="1" dirty="0">
                <a:solidFill>
                  <a:srgbClr val="C00000"/>
                </a:solidFill>
              </a:rPr>
              <a:t>Key Principle 1.4 Subsection 2(a)-(d) System Inputs into RTC </a:t>
            </a:r>
          </a:p>
          <a:p>
            <a:pPr lvl="2"/>
            <a:r>
              <a:rPr lang="en-US" sz="1600" i="1" dirty="0">
                <a:solidFill>
                  <a:srgbClr val="C00000"/>
                </a:solidFill>
              </a:rPr>
              <a:t>Key Principle 1.5 Subsections 7-13: Deploying AS</a:t>
            </a:r>
          </a:p>
          <a:p>
            <a:pPr lvl="2"/>
            <a:r>
              <a:rPr lang="en-US" sz="1600" i="1" dirty="0">
                <a:solidFill>
                  <a:srgbClr val="C00000"/>
                </a:solidFill>
              </a:rPr>
              <a:t>Key Principle 3  Subsections 10-12: Reliability Unit </a:t>
            </a:r>
            <a:r>
              <a:rPr lang="en-US" sz="1600" i="1" dirty="0" smtClean="0">
                <a:solidFill>
                  <a:srgbClr val="C00000"/>
                </a:solidFill>
              </a:rPr>
              <a:t>Commitment </a:t>
            </a:r>
            <a:endParaRPr lang="en-US" sz="1600" i="1" dirty="0">
              <a:solidFill>
                <a:srgbClr val="C0000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1558209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of RTCTF Posting Locations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
        <p:nvSpPr>
          <p:cNvPr id="5" name="Rectangle 4"/>
          <p:cNvSpPr/>
          <p:nvPr/>
        </p:nvSpPr>
        <p:spPr>
          <a:xfrm>
            <a:off x="381000" y="3382283"/>
            <a:ext cx="32766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u="sng" dirty="0" smtClean="0"/>
              <a:t>RTCTF Calendar Pages</a:t>
            </a:r>
          </a:p>
          <a:p>
            <a:pPr algn="ctr"/>
            <a:r>
              <a:rPr lang="en-US" dirty="0" smtClean="0"/>
              <a:t>Current/new materials posted on RTCTF meeting pages</a:t>
            </a:r>
          </a:p>
        </p:txBody>
      </p:sp>
      <p:sp>
        <p:nvSpPr>
          <p:cNvPr id="6" name="Rectangle 5"/>
          <p:cNvSpPr/>
          <p:nvPr/>
        </p:nvSpPr>
        <p:spPr>
          <a:xfrm>
            <a:off x="381000" y="990600"/>
            <a:ext cx="3171049" cy="1676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u="sng" dirty="0"/>
              <a:t>RTCTF Home Page</a:t>
            </a:r>
          </a:p>
          <a:p>
            <a:pPr algn="ctr"/>
            <a:r>
              <a:rPr lang="en-US" dirty="0" smtClean="0"/>
              <a:t>RTCTF Charter</a:t>
            </a:r>
          </a:p>
          <a:p>
            <a:pPr algn="ctr"/>
            <a:r>
              <a:rPr lang="en-US" dirty="0" smtClean="0"/>
              <a:t>Meeting Calendar</a:t>
            </a:r>
          </a:p>
          <a:p>
            <a:pPr algn="ctr"/>
            <a:r>
              <a:rPr lang="en-US" dirty="0" smtClean="0"/>
              <a:t>Principle Tracking Schedule</a:t>
            </a:r>
          </a:p>
          <a:p>
            <a:pPr algn="ctr"/>
            <a:r>
              <a:rPr lang="en-US" dirty="0" smtClean="0"/>
              <a:t>RTC Scenario/Clearing Tool</a:t>
            </a:r>
          </a:p>
        </p:txBody>
      </p:sp>
      <p:sp>
        <p:nvSpPr>
          <p:cNvPr id="7" name="Rectangle 6"/>
          <p:cNvSpPr/>
          <p:nvPr/>
        </p:nvSpPr>
        <p:spPr>
          <a:xfrm>
            <a:off x="381000" y="5257801"/>
            <a:ext cx="3276600" cy="943882"/>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u="sng" dirty="0" smtClean="0"/>
              <a:t>ERCOT.com/ </a:t>
            </a:r>
            <a:r>
              <a:rPr lang="en-US" u="sng" dirty="0" err="1" smtClean="0"/>
              <a:t>MarketRules</a:t>
            </a:r>
            <a:r>
              <a:rPr lang="en-US" u="sng" dirty="0" smtClean="0"/>
              <a:t>, PUCT Directive/RTC Page</a:t>
            </a:r>
            <a:r>
              <a:rPr lang="en-US" dirty="0" smtClean="0"/>
              <a:t/>
            </a:r>
            <a:br>
              <a:rPr lang="en-US" dirty="0" smtClean="0"/>
            </a:br>
            <a:r>
              <a:rPr lang="en-US" dirty="0"/>
              <a:t>All historical materials posted </a:t>
            </a:r>
          </a:p>
        </p:txBody>
      </p:sp>
      <p:sp>
        <p:nvSpPr>
          <p:cNvPr id="8" name="Rectangle 7"/>
          <p:cNvSpPr/>
          <p:nvPr/>
        </p:nvSpPr>
        <p:spPr>
          <a:xfrm>
            <a:off x="3587052" y="1295400"/>
            <a:ext cx="3499548" cy="338554"/>
          </a:xfrm>
          <a:prstGeom prst="rect">
            <a:avLst/>
          </a:prstGeom>
        </p:spPr>
        <p:txBody>
          <a:bodyPr wrap="none">
            <a:spAutoFit/>
          </a:bodyPr>
          <a:lstStyle/>
          <a:p>
            <a:r>
              <a:rPr lang="en-US" sz="1600" dirty="0">
                <a:hlinkClick r:id="rId2"/>
              </a:rPr>
              <a:t>http://www.ercot.com/committee/rtctf</a:t>
            </a:r>
            <a:endParaRPr lang="en-US" sz="1600" dirty="0"/>
          </a:p>
        </p:txBody>
      </p:sp>
      <p:pic>
        <p:nvPicPr>
          <p:cNvPr id="9" name="Picture 8"/>
          <p:cNvPicPr>
            <a:picLocks noChangeAspect="1"/>
          </p:cNvPicPr>
          <p:nvPr/>
        </p:nvPicPr>
        <p:blipFill>
          <a:blip r:embed="rId3"/>
          <a:stretch>
            <a:fillRect/>
          </a:stretch>
        </p:blipFill>
        <p:spPr>
          <a:xfrm>
            <a:off x="4595812" y="1664732"/>
            <a:ext cx="4281488" cy="3309135"/>
          </a:xfrm>
          <a:prstGeom prst="rect">
            <a:avLst/>
          </a:prstGeom>
        </p:spPr>
      </p:pic>
      <p:sp>
        <p:nvSpPr>
          <p:cNvPr id="11" name="Right Arrow 10"/>
          <p:cNvSpPr/>
          <p:nvPr/>
        </p:nvSpPr>
        <p:spPr>
          <a:xfrm>
            <a:off x="3681412" y="3725183"/>
            <a:ext cx="9144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707924" y="5530141"/>
            <a:ext cx="5131276" cy="307777"/>
          </a:xfrm>
          <a:prstGeom prst="rect">
            <a:avLst/>
          </a:prstGeom>
        </p:spPr>
        <p:txBody>
          <a:bodyPr wrap="none">
            <a:spAutoFit/>
          </a:bodyPr>
          <a:lstStyle/>
          <a:p>
            <a:r>
              <a:rPr lang="en-US" sz="1400" dirty="0">
                <a:hlinkClick r:id="rId4"/>
              </a:rPr>
              <a:t>http://www.ercot.com/mktrules/puctDirectives/rtCoOptimization</a:t>
            </a:r>
            <a:endParaRPr lang="en-US" sz="1400" dirty="0"/>
          </a:p>
        </p:txBody>
      </p:sp>
      <p:cxnSp>
        <p:nvCxnSpPr>
          <p:cNvPr id="14" name="Straight Connector 13"/>
          <p:cNvCxnSpPr/>
          <p:nvPr/>
        </p:nvCxnSpPr>
        <p:spPr>
          <a:xfrm>
            <a:off x="76200" y="5105400"/>
            <a:ext cx="88011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9164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Today’s Plan for Key Principles (KP)</a:t>
            </a:r>
            <a:endParaRPr lang="en-US" sz="2400" dirty="0"/>
          </a:p>
        </p:txBody>
      </p:sp>
      <p:sp>
        <p:nvSpPr>
          <p:cNvPr id="3" name="Content Placeholder 2"/>
          <p:cNvSpPr>
            <a:spLocks noGrp="1"/>
          </p:cNvSpPr>
          <p:nvPr>
            <p:ph idx="1"/>
          </p:nvPr>
        </p:nvSpPr>
        <p:spPr>
          <a:xfrm>
            <a:off x="381000" y="838200"/>
            <a:ext cx="8534400" cy="5334000"/>
          </a:xfrm>
        </p:spPr>
        <p:txBody>
          <a:bodyPr/>
          <a:lstStyle/>
          <a:p>
            <a:endParaRPr lang="en-US" sz="1000" dirty="0" smtClean="0"/>
          </a:p>
          <a:p>
            <a:r>
              <a:rPr lang="en-US" sz="2000" dirty="0"/>
              <a:t>KP1.1 - Curve Disaggregation into Individual </a:t>
            </a:r>
            <a:r>
              <a:rPr lang="en-US" sz="2000" dirty="0" smtClean="0"/>
              <a:t>ASDC (3</a:t>
            </a:r>
            <a:r>
              <a:rPr lang="en-US" sz="2000" baseline="30000" dirty="0" smtClean="0"/>
              <a:t>rd</a:t>
            </a:r>
            <a:r>
              <a:rPr lang="en-US" sz="2000" dirty="0" smtClean="0"/>
              <a:t>/final iteration)</a:t>
            </a:r>
            <a:endParaRPr lang="en-US" sz="2000" dirty="0"/>
          </a:p>
          <a:p>
            <a:pPr lvl="1"/>
            <a:r>
              <a:rPr lang="en-US" sz="1800" dirty="0" smtClean="0"/>
              <a:t>Input </a:t>
            </a:r>
            <a:r>
              <a:rPr lang="en-US" sz="1800" dirty="0"/>
              <a:t>from NRG, Luminant, Siddiqi</a:t>
            </a:r>
          </a:p>
          <a:p>
            <a:r>
              <a:rPr lang="en-US" sz="2000" dirty="0"/>
              <a:t>KP1.2 - KP1.2 - Capping of MCPCs </a:t>
            </a:r>
            <a:r>
              <a:rPr lang="en-US" sz="2000" dirty="0" smtClean="0"/>
              <a:t>(2</a:t>
            </a:r>
            <a:r>
              <a:rPr lang="en-US" sz="2000" baseline="30000" dirty="0" smtClean="0"/>
              <a:t>nd</a:t>
            </a:r>
            <a:r>
              <a:rPr lang="en-US" sz="2000" dirty="0" smtClean="0"/>
              <a:t> iteration)</a:t>
            </a:r>
            <a:endParaRPr lang="en-US" sz="2000" dirty="0"/>
          </a:p>
          <a:p>
            <a:pPr lvl="1"/>
            <a:r>
              <a:rPr lang="en-US" sz="1800" dirty="0" smtClean="0"/>
              <a:t>Input </a:t>
            </a:r>
            <a:r>
              <a:rPr lang="en-US" sz="1800" dirty="0"/>
              <a:t>from Luminant and Siddiqi</a:t>
            </a:r>
          </a:p>
          <a:p>
            <a:r>
              <a:rPr lang="en-US" sz="2000" dirty="0"/>
              <a:t>KP 1.3 - RTC Constraints </a:t>
            </a:r>
            <a:r>
              <a:rPr lang="en-US" sz="2000" dirty="0" smtClean="0"/>
              <a:t>(2</a:t>
            </a:r>
            <a:r>
              <a:rPr lang="en-US" sz="2000" baseline="30000" dirty="0" smtClean="0"/>
              <a:t>nd</a:t>
            </a:r>
            <a:r>
              <a:rPr lang="en-US" sz="2000" dirty="0" smtClean="0"/>
              <a:t> iteration or later</a:t>
            </a:r>
            <a:r>
              <a:rPr lang="en-US" sz="2000" smtClean="0"/>
              <a:t>, depending on topic)</a:t>
            </a:r>
            <a:endParaRPr lang="en-US" sz="2000" dirty="0"/>
          </a:p>
          <a:p>
            <a:pPr lvl="1"/>
            <a:r>
              <a:rPr lang="en-US" sz="1800" dirty="0" smtClean="0"/>
              <a:t>Multiple </a:t>
            </a:r>
            <a:r>
              <a:rPr lang="en-US" sz="1800" dirty="0"/>
              <a:t>topics within discussion; including AS Re-procurement, Combined Cycle expectations, STEC Hydro issue, Infeasible AS, AS Offer structure and proxies.</a:t>
            </a:r>
          </a:p>
          <a:p>
            <a:pPr lvl="1"/>
            <a:r>
              <a:rPr lang="en-US" sz="1800" dirty="0" smtClean="0"/>
              <a:t>Input </a:t>
            </a:r>
            <a:r>
              <a:rPr lang="en-US" sz="1800" dirty="0"/>
              <a:t>from TCPA/LCRA, Siddiqi, Trefny</a:t>
            </a:r>
          </a:p>
          <a:p>
            <a:r>
              <a:rPr lang="en-US" sz="2000" dirty="0"/>
              <a:t>KP 5 - Day-Ahead </a:t>
            </a:r>
            <a:r>
              <a:rPr lang="en-US" sz="2000" dirty="0" smtClean="0"/>
              <a:t>Market (2</a:t>
            </a:r>
            <a:r>
              <a:rPr lang="en-US" sz="2000" baseline="30000" dirty="0" smtClean="0"/>
              <a:t>nd</a:t>
            </a:r>
            <a:r>
              <a:rPr lang="en-US" sz="2000" dirty="0" smtClean="0"/>
              <a:t> iteration)</a:t>
            </a:r>
            <a:endParaRPr lang="en-US" sz="2000" dirty="0"/>
          </a:p>
          <a:p>
            <a:pPr lvl="1"/>
            <a:r>
              <a:rPr lang="en-US" sz="1800" dirty="0" smtClean="0"/>
              <a:t>Input </a:t>
            </a:r>
            <a:r>
              <a:rPr lang="en-US" sz="1800" dirty="0"/>
              <a:t>from Morgan Stanley</a:t>
            </a:r>
          </a:p>
          <a:p>
            <a:r>
              <a:rPr lang="en-US" sz="2000" dirty="0"/>
              <a:t>KP 2- Definition of AS Products to align </a:t>
            </a:r>
            <a:r>
              <a:rPr lang="en-US" sz="2000" dirty="0" smtClean="0"/>
              <a:t>RTC Framework (1</a:t>
            </a:r>
            <a:r>
              <a:rPr lang="en-US" sz="2000" baseline="30000" dirty="0" smtClean="0"/>
              <a:t>st</a:t>
            </a:r>
            <a:r>
              <a:rPr lang="en-US" sz="2000" dirty="0" smtClean="0"/>
              <a:t> iteration)</a:t>
            </a:r>
            <a:endParaRPr lang="en-US" sz="2000" dirty="0"/>
          </a:p>
          <a:p>
            <a:pPr lvl="1"/>
            <a:r>
              <a:rPr lang="en-US" sz="1800" dirty="0" smtClean="0"/>
              <a:t>ERCOT </a:t>
            </a:r>
            <a:r>
              <a:rPr lang="en-US" sz="1800" dirty="0"/>
              <a:t>proposal</a:t>
            </a:r>
          </a:p>
          <a:p>
            <a:pPr lvl="1"/>
            <a:endParaRPr lang="en-US" sz="1050" dirty="0"/>
          </a:p>
          <a:p>
            <a:r>
              <a:rPr lang="en-US" sz="2000" dirty="0" smtClean="0"/>
              <a:t>Any </a:t>
            </a:r>
            <a:r>
              <a:rPr lang="en-US" sz="2000" dirty="0"/>
              <a:t>questions or concerns?</a:t>
            </a:r>
          </a:p>
          <a:p>
            <a:pPr lvl="1"/>
            <a:endParaRPr lang="en-US" sz="2000" dirty="0" smtClean="0"/>
          </a:p>
          <a:p>
            <a:pPr lvl="1"/>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154942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lgn="ctr">
              <a:buNone/>
            </a:pPr>
            <a:endParaRPr lang="en-US" sz="3200" dirty="0" smtClean="0"/>
          </a:p>
          <a:p>
            <a:pPr marL="0" indent="0" algn="ctr">
              <a:buNone/>
            </a:pPr>
            <a:r>
              <a:rPr lang="en-US" sz="3200" dirty="0" smtClean="0"/>
              <a:t>Appendix</a:t>
            </a:r>
          </a:p>
          <a:p>
            <a:pPr marL="0" indent="0" algn="ctr">
              <a:buNone/>
            </a:pPr>
            <a:endParaRPr lang="en-US" sz="3200" dirty="0"/>
          </a:p>
          <a:p>
            <a:pPr marL="0" indent="0" algn="ctr">
              <a:buNone/>
            </a:pPr>
            <a:r>
              <a:rPr lang="en-US" sz="2000" dirty="0"/>
              <a:t>Stakeholder Process Summary</a:t>
            </a:r>
          </a:p>
          <a:p>
            <a:pPr marL="0" indent="0" algn="ctr">
              <a:buNone/>
            </a:pPr>
            <a:r>
              <a:rPr lang="en-US" sz="2000" dirty="0"/>
              <a:t>PUCT Direction on RTC Items</a:t>
            </a:r>
          </a:p>
          <a:p>
            <a:pPr marL="0" indent="0" algn="ctr">
              <a:buNone/>
            </a:pPr>
            <a:endParaRPr lang="en-US" sz="32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2844574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Arrow Connector 15"/>
          <p:cNvCxnSpPr/>
          <p:nvPr/>
        </p:nvCxnSpPr>
        <p:spPr>
          <a:xfrm flipV="1">
            <a:off x="1346010" y="3997845"/>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7" name="Straight Arrow Connector 16"/>
          <p:cNvCxnSpPr/>
          <p:nvPr/>
        </p:nvCxnSpPr>
        <p:spPr>
          <a:xfrm flipV="1">
            <a:off x="4038600" y="3997275"/>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1" name="Straight Arrow Connector 20"/>
          <p:cNvCxnSpPr/>
          <p:nvPr/>
        </p:nvCxnSpPr>
        <p:spPr>
          <a:xfrm flipV="1">
            <a:off x="6553200" y="397595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flipV="1">
            <a:off x="7596117" y="3997275"/>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a:off x="7620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8" name="Straight Arrow Connector 17"/>
          <p:cNvCxnSpPr/>
          <p:nvPr/>
        </p:nvCxnSpPr>
        <p:spPr>
          <a:xfrm>
            <a:off x="49530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0" name="Straight Arrow Connector 19"/>
          <p:cNvCxnSpPr/>
          <p:nvPr/>
        </p:nvCxnSpPr>
        <p:spPr>
          <a:xfrm>
            <a:off x="2514600" y="309143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2" name="Straight Arrow Connector 21"/>
          <p:cNvCxnSpPr/>
          <p:nvPr/>
        </p:nvCxnSpPr>
        <p:spPr>
          <a:xfrm>
            <a:off x="75438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4" name="Straight Arrow Connector 23"/>
          <p:cNvCxnSpPr/>
          <p:nvPr/>
        </p:nvCxnSpPr>
        <p:spPr>
          <a:xfrm>
            <a:off x="65532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 name="Title 1"/>
          <p:cNvSpPr>
            <a:spLocks noGrp="1"/>
          </p:cNvSpPr>
          <p:nvPr>
            <p:ph type="title"/>
          </p:nvPr>
        </p:nvSpPr>
        <p:spPr/>
        <p:txBody>
          <a:bodyPr/>
          <a:lstStyle/>
          <a:p>
            <a:r>
              <a:rPr lang="en-US" sz="2400" dirty="0"/>
              <a:t>RTCTF </a:t>
            </a:r>
            <a:r>
              <a:rPr lang="en-US" sz="2400" dirty="0" smtClean="0"/>
              <a:t>Review Process </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
        <p:nvSpPr>
          <p:cNvPr id="5" name="Rectangle 4"/>
          <p:cNvSpPr/>
          <p:nvPr/>
        </p:nvSpPr>
        <p:spPr>
          <a:xfrm>
            <a:off x="381000" y="998363"/>
            <a:ext cx="18288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dirty="0" smtClean="0"/>
              <a:t>Internal ERCOT Draft Principles and Principle Concepts (elements)</a:t>
            </a:r>
            <a:endParaRPr lang="en-US" sz="1400" i="1" dirty="0"/>
          </a:p>
        </p:txBody>
      </p:sp>
      <p:sp>
        <p:nvSpPr>
          <p:cNvPr id="8" name="Rectangle 7"/>
          <p:cNvSpPr/>
          <p:nvPr/>
        </p:nvSpPr>
        <p:spPr>
          <a:xfrm>
            <a:off x="381000" y="1994750"/>
            <a:ext cx="1828800" cy="1447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presents concepts for meeting in presentation format</a:t>
            </a:r>
            <a:endParaRPr lang="en-US" sz="1600" dirty="0"/>
          </a:p>
        </p:txBody>
      </p:sp>
      <p:sp>
        <p:nvSpPr>
          <p:cNvPr id="9" name="Rectangle 8"/>
          <p:cNvSpPr/>
          <p:nvPr/>
        </p:nvSpPr>
        <p:spPr>
          <a:xfrm>
            <a:off x="2217577" y="1994751"/>
            <a:ext cx="1625219" cy="1447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takes feedback and posts in 2 days as initial document for MP edits</a:t>
            </a:r>
            <a:endParaRPr lang="en-US" sz="1600" dirty="0"/>
          </a:p>
        </p:txBody>
      </p:sp>
      <p:sp>
        <p:nvSpPr>
          <p:cNvPr id="10" name="Rectangle 9"/>
          <p:cNvSpPr/>
          <p:nvPr/>
        </p:nvSpPr>
        <p:spPr>
          <a:xfrm>
            <a:off x="3352800" y="4280751"/>
            <a:ext cx="2819400" cy="13335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MPs submit feedback as edits to document and any </a:t>
            </a:r>
          </a:p>
          <a:p>
            <a:pPr algn="ctr"/>
            <a:r>
              <a:rPr lang="en-US" sz="1600" dirty="0" smtClean="0"/>
              <a:t>-   Concerns  </a:t>
            </a:r>
            <a:endParaRPr lang="en-US" sz="1600" dirty="0"/>
          </a:p>
          <a:p>
            <a:pPr marL="285750" indent="-285750" algn="ctr">
              <a:buFontTx/>
              <a:buChar char="-"/>
            </a:pPr>
            <a:r>
              <a:rPr lang="en-US" sz="1600" dirty="0" smtClean="0"/>
              <a:t>Alternatives</a:t>
            </a:r>
            <a:endParaRPr lang="en-US" sz="1600" dirty="0"/>
          </a:p>
        </p:txBody>
      </p:sp>
      <p:sp>
        <p:nvSpPr>
          <p:cNvPr id="11" name="Rectangle 10"/>
          <p:cNvSpPr/>
          <p:nvPr/>
        </p:nvSpPr>
        <p:spPr>
          <a:xfrm>
            <a:off x="381000" y="4280751"/>
            <a:ext cx="1836577" cy="13335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MPs share initial feedback, concern, request for additional </a:t>
            </a:r>
            <a:r>
              <a:rPr lang="en-US" sz="1600" dirty="0" smtClean="0"/>
              <a:t>information</a:t>
            </a:r>
            <a:endParaRPr lang="en-US" sz="1600" dirty="0"/>
          </a:p>
        </p:txBody>
      </p:sp>
      <p:sp>
        <p:nvSpPr>
          <p:cNvPr id="12" name="Rectangle 11"/>
          <p:cNvSpPr/>
          <p:nvPr/>
        </p:nvSpPr>
        <p:spPr>
          <a:xfrm>
            <a:off x="6349622" y="4280751"/>
            <a:ext cx="2515168" cy="135804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MPs must document concerns and alternative approach prior to meeting and be prepared to discuss</a:t>
            </a:r>
          </a:p>
        </p:txBody>
      </p:sp>
      <p:sp>
        <p:nvSpPr>
          <p:cNvPr id="13" name="Rectangle 12"/>
          <p:cNvSpPr/>
          <p:nvPr/>
        </p:nvSpPr>
        <p:spPr>
          <a:xfrm>
            <a:off x="6349621" y="1994750"/>
            <a:ext cx="2489580" cy="14477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provides responses to finalize supporting principle concept</a:t>
            </a:r>
            <a:endParaRPr lang="en-US" sz="1600" dirty="0"/>
          </a:p>
        </p:txBody>
      </p:sp>
      <p:sp>
        <p:nvSpPr>
          <p:cNvPr id="14" name="Right Arrow 13"/>
          <p:cNvSpPr/>
          <p:nvPr/>
        </p:nvSpPr>
        <p:spPr>
          <a:xfrm>
            <a:off x="304800" y="3518751"/>
            <a:ext cx="8686800" cy="609600"/>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Meeting #1                                 Meeting #2                             Meeting #3</a:t>
            </a:r>
            <a:endParaRPr lang="en-US" dirty="0"/>
          </a:p>
        </p:txBody>
      </p:sp>
      <p:sp>
        <p:nvSpPr>
          <p:cNvPr id="25" name="TextBox 24"/>
          <p:cNvSpPr txBox="1"/>
          <p:nvPr/>
        </p:nvSpPr>
        <p:spPr>
          <a:xfrm>
            <a:off x="6629400" y="5658140"/>
            <a:ext cx="2209800" cy="857328"/>
          </a:xfrm>
          <a:prstGeom prst="rect">
            <a:avLst/>
          </a:prstGeom>
          <a:solidFill>
            <a:schemeClr val="bg1"/>
          </a:solidFill>
          <a:ln>
            <a:solidFill>
              <a:srgbClr val="FF0000"/>
            </a:solidFill>
          </a:ln>
        </p:spPr>
        <p:txBody>
          <a:bodyPr wrap="square" rtlCol="0">
            <a:spAutoFit/>
          </a:bodyPr>
          <a:lstStyle/>
          <a:p>
            <a:r>
              <a:rPr lang="en-US" sz="1600" dirty="0" smtClean="0">
                <a:solidFill>
                  <a:srgbClr val="FF0000"/>
                </a:solidFill>
              </a:rPr>
              <a:t>Take consensus and non-consensus items to TAC for vote</a:t>
            </a:r>
            <a:endParaRPr lang="en-US" sz="1600" dirty="0">
              <a:solidFill>
                <a:srgbClr val="FF0000"/>
              </a:solidFill>
            </a:endParaRPr>
          </a:p>
        </p:txBody>
      </p:sp>
      <p:sp>
        <p:nvSpPr>
          <p:cNvPr id="26" name="Rectangle 25"/>
          <p:cNvSpPr/>
          <p:nvPr/>
        </p:nvSpPr>
        <p:spPr>
          <a:xfrm>
            <a:off x="4013012" y="1988963"/>
            <a:ext cx="2159188" cy="14535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posts all MP feedback and responds to MP redlines, concerns, alternatives</a:t>
            </a:r>
            <a:endParaRPr lang="en-US" sz="1600" dirty="0"/>
          </a:p>
        </p:txBody>
      </p:sp>
    </p:spTree>
    <p:extLst>
      <p:ext uri="{BB962C8B-B14F-4D97-AF65-F5344CB8AC3E}">
        <p14:creationId xmlns:p14="http://schemas.microsoft.com/office/powerpoint/2010/main" val="302759627"/>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purl.org/dc/dcmitype/"/>
    <ds:schemaRef ds:uri="c34af464-7aa1-4edd-9be4-83dffc1cb926"/>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http://schemas.microsoft.com/office/infopath/2007/PartnerControl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2170</TotalTime>
  <Words>874</Words>
  <Application>Microsoft Office PowerPoint</Application>
  <PresentationFormat>On-screen Show (4:3)</PresentationFormat>
  <Paragraphs>131</Paragraphs>
  <Slides>11</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11</vt:i4>
      </vt:variant>
    </vt:vector>
  </HeadingPairs>
  <TitlesOfParts>
    <vt:vector size="16" baseType="lpstr">
      <vt:lpstr>Arial</vt:lpstr>
      <vt:lpstr>Calibri</vt:lpstr>
      <vt:lpstr>Times New Roman</vt:lpstr>
      <vt:lpstr>1_Custom Design</vt:lpstr>
      <vt:lpstr>Office Theme</vt:lpstr>
      <vt:lpstr>PowerPoint Presentation</vt:lpstr>
      <vt:lpstr>Antitrust Admonition</vt:lpstr>
      <vt:lpstr>Outline of RTCTF Update </vt:lpstr>
      <vt:lpstr>RTCTF Meeting Schedule</vt:lpstr>
      <vt:lpstr>TAC Update </vt:lpstr>
      <vt:lpstr>Reminder of RTCTF Posting Locations</vt:lpstr>
      <vt:lpstr>Today’s Plan for Key Principles (KP)</vt:lpstr>
      <vt:lpstr>PowerPoint Presentation</vt:lpstr>
      <vt:lpstr>RTCTF Review Process </vt:lpstr>
      <vt:lpstr>TAC Review Process</vt:lpstr>
      <vt:lpstr>PUCT Direction on RTC Design Items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Maggio, Dave</cp:lastModifiedBy>
  <cp:revision>191</cp:revision>
  <cp:lastPrinted>2016-01-21T20:53:15Z</cp:lastPrinted>
  <dcterms:created xsi:type="dcterms:W3CDTF">2016-01-21T15:20:31Z</dcterms:created>
  <dcterms:modified xsi:type="dcterms:W3CDTF">2019-09-16T13:02:01Z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