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9"/>
  </p:notesMasterIdLst>
  <p:handoutMasterIdLst>
    <p:handoutMasterId r:id="rId10"/>
  </p:handoutMasterIdLst>
  <p:sldIdLst>
    <p:sldId id="260" r:id="rId6"/>
    <p:sldId id="287" r:id="rId7"/>
    <p:sldId id="293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0C58"/>
    <a:srgbClr val="5B6770"/>
    <a:srgbClr val="00AEC7"/>
    <a:srgbClr val="A4A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5" autoAdjust="0"/>
    <p:restoredTop sz="75228" autoAdjust="0"/>
  </p:normalViewPr>
  <p:slideViewPr>
    <p:cSldViewPr showGuides="1">
      <p:cViewPr varScale="1">
        <p:scale>
          <a:sx n="96" d="100"/>
          <a:sy n="96" d="100"/>
        </p:scale>
        <p:origin x="1962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9/13/2019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3/12/18</a:t>
            </a:r>
            <a:r>
              <a:rPr lang="en-US" baseline="0" dirty="0" smtClean="0"/>
              <a:t> – Integral ACE Time Constant Changed from 60 min to 45 min</a:t>
            </a:r>
          </a:p>
          <a:p>
            <a:r>
              <a:rPr lang="en-US" baseline="0" dirty="0" smtClean="0"/>
              <a:t>5/17/18 – K4 Changed from 0.3 to 0.2 and K5 Changed from 0.4 to 0.5</a:t>
            </a:r>
          </a:p>
          <a:p>
            <a:r>
              <a:rPr lang="en-US" baseline="0" dirty="0" smtClean="0"/>
              <a:t>12/4/18 – 10:05 AM – K6 Changed from 0 to 0.5</a:t>
            </a:r>
          </a:p>
          <a:p>
            <a:r>
              <a:rPr lang="en-US" baseline="0" dirty="0" smtClean="0"/>
              <a:t>2/12/19 – 2:15 PM – K6 changed from 0.5 to 1.0</a:t>
            </a:r>
          </a:p>
          <a:p>
            <a:r>
              <a:rPr lang="en-US" baseline="0" dirty="0" smtClean="0"/>
              <a:t>3/12/19 – 2:10 PM – PWRR Threshold from 10 to 15 MW/min</a:t>
            </a:r>
          </a:p>
          <a:p>
            <a:r>
              <a:rPr lang="en-US" baseline="0" dirty="0" smtClean="0"/>
              <a:t>3/19/19 – 2:15 PM – PWRR Threshold from 15 to 20 MW/min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4/01/19 – 10:00 AM – K5 changed from 0.5 to 0.4 and Max. Integral ACE Feedback changed from 250 to 150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4/24/19 – 1:15 PM – Max. Integral ACE Feedback changed from 150 to 160. PWRR Threshold changed from 20 to 25.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7814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4981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326719"/>
            <a:ext cx="487680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2400" b="1" dirty="0" smtClean="0">
                <a:solidFill>
                  <a:schemeClr val="tx2"/>
                </a:solidFill>
              </a:rPr>
              <a:t>Intra-Hour Wind Forecast Accuracy Updates </a:t>
            </a:r>
            <a:r>
              <a:rPr lang="en-US" sz="2400" b="1" dirty="0" smtClean="0">
                <a:solidFill>
                  <a:schemeClr val="tx2"/>
                </a:solidFill>
              </a:rPr>
              <a:t>(August 2019</a:t>
            </a:r>
            <a:r>
              <a:rPr lang="en-US" sz="2400" b="1" dirty="0" smtClean="0">
                <a:solidFill>
                  <a:schemeClr val="tx2"/>
                </a:solidFill>
              </a:rPr>
              <a:t>)</a:t>
            </a:r>
            <a:endParaRPr lang="en-US" sz="2400" b="1" dirty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r>
              <a:rPr lang="en-US" b="1" dirty="0" smtClean="0">
                <a:solidFill>
                  <a:schemeClr val="tx2"/>
                </a:solidFill>
              </a:rPr>
              <a:t>WMWG</a:t>
            </a:r>
          </a:p>
          <a:p>
            <a:pPr>
              <a:spcBef>
                <a:spcPts val="600"/>
              </a:spcBef>
            </a:pPr>
            <a:endParaRPr lang="en-US" dirty="0" smtClean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2"/>
                </a:solidFill>
              </a:rPr>
              <a:t>Operations Analysis</a:t>
            </a:r>
            <a:endParaRPr lang="en-US" dirty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2"/>
                </a:solidFill>
              </a:rPr>
              <a:t>Sep. 15, </a:t>
            </a:r>
            <a:r>
              <a:rPr lang="en-US" dirty="0" smtClean="0">
                <a:solidFill>
                  <a:schemeClr val="tx2"/>
                </a:solidFill>
              </a:rPr>
              <a:t>2019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GTBD Parameters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534400" y="6052505"/>
            <a:ext cx="533400" cy="220662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81000" y="914400"/>
            <a:ext cx="8229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Historical K factor tuning events:</a:t>
            </a:r>
          </a:p>
          <a:p>
            <a:pPr lvl="0">
              <a:defRPr/>
            </a:pPr>
            <a:r>
              <a:rPr lang="en-US" dirty="0"/>
              <a:t>4/24/19 - </a:t>
            </a:r>
            <a:r>
              <a:rPr lang="en-US" dirty="0" smtClean="0"/>
              <a:t>Max </a:t>
            </a:r>
            <a:r>
              <a:rPr lang="en-US" dirty="0"/>
              <a:t>Integral ACE Feedback changed from 150 to </a:t>
            </a:r>
            <a:r>
              <a:rPr lang="en-US" dirty="0" smtClean="0"/>
              <a:t>160 and </a:t>
            </a:r>
            <a:r>
              <a:rPr lang="en-US" dirty="0"/>
              <a:t>PWRR Threshold changed from 20 to </a:t>
            </a:r>
            <a:r>
              <a:rPr lang="en-US" dirty="0" smtClean="0"/>
              <a:t>25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0200" y="1837730"/>
            <a:ext cx="5802713" cy="4291016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7998" y="6162836"/>
            <a:ext cx="3124204" cy="195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4747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Projected Wind Ramp Rate (PWRR) Error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3479025"/>
              </p:ext>
            </p:extLst>
          </p:nvPr>
        </p:nvGraphicFramePr>
        <p:xfrm>
          <a:off x="342900" y="833036"/>
          <a:ext cx="8191500" cy="1222544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5297497"/>
                <a:gridCol w="1422476"/>
                <a:gridCol w="1471527"/>
              </a:tblGrid>
              <a:tr h="6174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 smtClean="0">
                          <a:effectLst/>
                          <a:latin typeface="+mj-lt"/>
                        </a:rPr>
                        <a:t>Performance Metric</a:t>
                      </a:r>
                      <a:endParaRPr lang="en-US" sz="1200" dirty="0">
                        <a:effectLst/>
                        <a:latin typeface="+mj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SCED PWRR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(8/1 </a:t>
                      </a:r>
                      <a:r>
                        <a:rPr lang="en-US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 </a:t>
                      </a:r>
                      <a:r>
                        <a:rPr lang="en-US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8/31</a:t>
                      </a:r>
                      <a:r>
                        <a:rPr lang="en-US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200" dirty="0" smtClean="0"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</a:rPr>
                        <a:t>Persistence</a:t>
                      </a:r>
                      <a:r>
                        <a:rPr lang="en-US" sz="1200" baseline="0" dirty="0" smtClean="0">
                          <a:effectLst/>
                          <a:latin typeface="+mj-lt"/>
                        </a:rPr>
                        <a:t> Ramp*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(8/1 </a:t>
                      </a:r>
                      <a:r>
                        <a:rPr lang="en-US" sz="1200" baseline="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 </a:t>
                      </a:r>
                      <a:r>
                        <a:rPr lang="en-US" sz="1200" baseline="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8/31</a:t>
                      </a:r>
                      <a:r>
                        <a:rPr lang="en-US" sz="1200" baseline="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6447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(MW)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86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406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</a:t>
                      </a:r>
                      <a:r>
                        <a:rPr lang="en-US" sz="1400" b="0" dirty="0" smtClean="0">
                          <a:effectLst/>
                          <a:latin typeface="+mj-lt"/>
                        </a:rPr>
                        <a:t>when</a:t>
                      </a:r>
                      <a:r>
                        <a:rPr lang="en-US" sz="1400" b="0" baseline="0" dirty="0" smtClean="0">
                          <a:effectLst/>
                          <a:latin typeface="+mj-lt"/>
                        </a:rPr>
                        <a:t> 5-Min. </a:t>
                      </a:r>
                      <a:r>
                        <a:rPr lang="en-US" sz="1400" b="0" dirty="0" smtClean="0">
                          <a:effectLst/>
                          <a:latin typeface="+mj-lt"/>
                        </a:rPr>
                        <a:t>Wind Ramp &gt; 100 MW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97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</a:rPr>
                        <a:t>164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28600" y="1524603"/>
            <a:ext cx="7848600" cy="304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133600" y="6520068"/>
            <a:ext cx="53431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* Persistence Ramp assumes using a 0 MW wind ramp in PWRR</a:t>
            </a:r>
          </a:p>
          <a:p>
            <a:endParaRPr lang="en-US" sz="600" dirty="0" smtClean="0"/>
          </a:p>
        </p:txBody>
      </p:sp>
      <p:pic>
        <p:nvPicPr>
          <p:cNvPr id="3" name="Picture 2" descr="image0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435" y="2156835"/>
            <a:ext cx="8310762" cy="4164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84917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dcmitype/"/>
    <ds:schemaRef ds:uri="http://www.w3.org/XML/1998/namespace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c34af464-7aa1-4edd-9be4-83dffc1cb926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1033</TotalTime>
  <Words>225</Words>
  <Application>Microsoft Office PowerPoint</Application>
  <PresentationFormat>On-screen Show (4:3)</PresentationFormat>
  <Paragraphs>33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Times New Roman</vt:lpstr>
      <vt:lpstr>1_Custom Design</vt:lpstr>
      <vt:lpstr>Office Theme</vt:lpstr>
      <vt:lpstr>PowerPoint Presentation</vt:lpstr>
      <vt:lpstr>Current GTBD Parameters</vt:lpstr>
      <vt:lpstr>Projected Wind Ramp Rate (PWRR) Error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Du, Pengwei</cp:lastModifiedBy>
  <cp:revision>103</cp:revision>
  <cp:lastPrinted>2016-01-21T20:53:15Z</cp:lastPrinted>
  <dcterms:created xsi:type="dcterms:W3CDTF">2016-01-21T15:20:31Z</dcterms:created>
  <dcterms:modified xsi:type="dcterms:W3CDTF">2019-09-13T16:35:06Z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