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11">
  <p:sldMasterIdLst>
    <p:sldMasterId id="2147483653" r:id="rId4"/>
    <p:sldMasterId id="2147483648" r:id="rId5"/>
    <p:sldMasterId id="2147483651" r:id="rId6"/>
  </p:sldMasterIdLst>
  <p:notesMasterIdLst>
    <p:notesMasterId r:id="rId14"/>
  </p:notesMasterIdLst>
  <p:handoutMasterIdLst>
    <p:handoutMasterId r:id="rId15"/>
  </p:handoutMasterIdLst>
  <p:sldIdLst>
    <p:sldId id="260" r:id="rId7"/>
    <p:sldId id="276" r:id="rId8"/>
    <p:sldId id="277" r:id="rId9"/>
    <p:sldId id="278" r:id="rId10"/>
    <p:sldId id="281" r:id="rId11"/>
    <p:sldId id="280" r:id="rId12"/>
    <p:sldId id="282"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6770"/>
    <a:srgbClr val="910258"/>
    <a:srgbClr val="003764"/>
    <a:srgbClr val="685B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661" autoAdjust="0"/>
  </p:normalViewPr>
  <p:slideViewPr>
    <p:cSldViewPr showGuides="1">
      <p:cViewPr varScale="1">
        <p:scale>
          <a:sx n="120" d="100"/>
          <a:sy n="120" d="100"/>
        </p:scale>
        <p:origin x="134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9/13/2019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9/13/2019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96683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ercot.com/calendar/2019/8/19/169169-WMWG"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388275"/>
            <a:ext cx="5105400" cy="2031325"/>
          </a:xfrm>
          <a:prstGeom prst="rect">
            <a:avLst/>
          </a:prstGeom>
          <a:noFill/>
        </p:spPr>
        <p:txBody>
          <a:bodyPr wrap="square" rtlCol="0">
            <a:spAutoFit/>
          </a:bodyPr>
          <a:lstStyle/>
          <a:p>
            <a:r>
              <a:rPr lang="en-US" b="1" dirty="0" smtClean="0"/>
              <a:t>Analysis of MOCs from Proposed Method</a:t>
            </a:r>
          </a:p>
          <a:p>
            <a:endParaRPr lang="en-US" b="1" dirty="0" smtClean="0"/>
          </a:p>
          <a:p>
            <a:r>
              <a:rPr lang="en-US" dirty="0"/>
              <a:t>W</a:t>
            </a:r>
            <a:r>
              <a:rPr lang="en-US" dirty="0" smtClean="0"/>
              <a:t>MWG</a:t>
            </a:r>
            <a:endParaRPr lang="en-US" dirty="0"/>
          </a:p>
          <a:p>
            <a:endParaRPr lang="en-US" dirty="0" smtClean="0"/>
          </a:p>
          <a:p>
            <a:r>
              <a:rPr lang="en-US" dirty="0" smtClean="0"/>
              <a:t>September 16, 2019</a:t>
            </a:r>
          </a:p>
          <a:p>
            <a:endParaRPr lang="en-US" dirty="0" smtClean="0"/>
          </a:p>
          <a:p>
            <a:r>
              <a:rPr lang="en-US" dirty="0" smtClean="0"/>
              <a:t>Market Analysis</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Introduction</a:t>
            </a:r>
            <a:endParaRPr lang="en-US" sz="2400" dirty="0"/>
          </a:p>
        </p:txBody>
      </p:sp>
      <p:sp>
        <p:nvSpPr>
          <p:cNvPr id="3" name="Content Placeholder 2"/>
          <p:cNvSpPr>
            <a:spLocks noGrp="1"/>
          </p:cNvSpPr>
          <p:nvPr>
            <p:ph idx="1"/>
          </p:nvPr>
        </p:nvSpPr>
        <p:spPr>
          <a:xfrm>
            <a:off x="369736" y="835723"/>
            <a:ext cx="8534400" cy="5570538"/>
          </a:xfrm>
        </p:spPr>
        <p:txBody>
          <a:bodyPr/>
          <a:lstStyle/>
          <a:p>
            <a:r>
              <a:rPr lang="en-US" sz="2400" dirty="0" smtClean="0">
                <a:solidFill>
                  <a:srgbClr val="5B6770"/>
                </a:solidFill>
              </a:rPr>
              <a:t>This study </a:t>
            </a:r>
            <a:r>
              <a:rPr lang="en-US" sz="2400" dirty="0">
                <a:solidFill>
                  <a:srgbClr val="5B6770"/>
                </a:solidFill>
              </a:rPr>
              <a:t>is based on </a:t>
            </a:r>
            <a:r>
              <a:rPr lang="en-US" sz="2400" dirty="0" smtClean="0">
                <a:solidFill>
                  <a:srgbClr val="5B6770"/>
                </a:solidFill>
              </a:rPr>
              <a:t>the recently-presented draft </a:t>
            </a:r>
            <a:r>
              <a:rPr lang="en-US" sz="2400" dirty="0">
                <a:solidFill>
                  <a:srgbClr val="5B6770"/>
                </a:solidFill>
              </a:rPr>
              <a:t>NPRR for RUC EOC to Reflect Commitment </a:t>
            </a:r>
            <a:r>
              <a:rPr lang="en-US" sz="2400" dirty="0" smtClean="0">
                <a:solidFill>
                  <a:srgbClr val="5B6770"/>
                </a:solidFill>
              </a:rPr>
              <a:t>Cost</a:t>
            </a:r>
          </a:p>
          <a:p>
            <a:r>
              <a:rPr lang="en-US" sz="2400" dirty="0" smtClean="0">
                <a:solidFill>
                  <a:srgbClr val="5B6770"/>
                </a:solidFill>
              </a:rPr>
              <a:t>The draft NPRR is posted at </a:t>
            </a:r>
            <a:r>
              <a:rPr lang="en-US" sz="2400" dirty="0">
                <a:solidFill>
                  <a:srgbClr val="5B6770"/>
                </a:solidFill>
                <a:hlinkClick r:id="rId2"/>
              </a:rPr>
              <a:t>http://</a:t>
            </a:r>
            <a:r>
              <a:rPr lang="en-US" sz="2400" dirty="0" smtClean="0">
                <a:solidFill>
                  <a:srgbClr val="5B6770"/>
                </a:solidFill>
                <a:hlinkClick r:id="rId2"/>
              </a:rPr>
              <a:t>www.ercot.com/calendar/2019/8/19/169169-WMWG</a:t>
            </a:r>
            <a:endParaRPr lang="en-US" sz="2400" dirty="0" smtClean="0">
              <a:solidFill>
                <a:srgbClr val="5B6770"/>
              </a:solidFill>
            </a:endParaRPr>
          </a:p>
          <a:p>
            <a:r>
              <a:rPr lang="en-US" sz="2400" dirty="0" smtClean="0">
                <a:solidFill>
                  <a:srgbClr val="5B6770"/>
                </a:solidFill>
              </a:rPr>
              <a:t>The stated intent of the draft NPRR is </a:t>
            </a:r>
            <a:r>
              <a:rPr lang="en-US" sz="2400" dirty="0">
                <a:solidFill>
                  <a:srgbClr val="5B6770"/>
                </a:solidFill>
              </a:rPr>
              <a:t>to </a:t>
            </a:r>
            <a:r>
              <a:rPr lang="en-US" sz="2400" dirty="0" smtClean="0">
                <a:solidFill>
                  <a:srgbClr val="5B6770"/>
                </a:solidFill>
              </a:rPr>
              <a:t>update </a:t>
            </a:r>
            <a:r>
              <a:rPr lang="en-US" sz="2400" dirty="0">
                <a:solidFill>
                  <a:srgbClr val="5B6770"/>
                </a:solidFill>
              </a:rPr>
              <a:t>the Mitigated offer </a:t>
            </a:r>
            <a:r>
              <a:rPr lang="en-US" sz="2400" dirty="0" smtClean="0">
                <a:solidFill>
                  <a:srgbClr val="5B6770"/>
                </a:solidFill>
              </a:rPr>
              <a:t>cap (MOC) </a:t>
            </a:r>
            <a:r>
              <a:rPr lang="en-US" sz="2400" dirty="0">
                <a:solidFill>
                  <a:srgbClr val="5B6770"/>
                </a:solidFill>
              </a:rPr>
              <a:t>used in SCED for RUC committed resources </a:t>
            </a:r>
            <a:r>
              <a:rPr lang="en-US" sz="2400" dirty="0" smtClean="0">
                <a:solidFill>
                  <a:srgbClr val="5B6770"/>
                </a:solidFill>
              </a:rPr>
              <a:t>to </a:t>
            </a:r>
          </a:p>
          <a:p>
            <a:pPr lvl="1"/>
            <a:r>
              <a:rPr lang="en-US" sz="2000" dirty="0" smtClean="0">
                <a:solidFill>
                  <a:srgbClr val="5B6770"/>
                </a:solidFill>
              </a:rPr>
              <a:t>include </a:t>
            </a:r>
            <a:r>
              <a:rPr lang="en-US" sz="2000" dirty="0">
                <a:solidFill>
                  <a:srgbClr val="5B6770"/>
                </a:solidFill>
              </a:rPr>
              <a:t>the commitment cost amortized over the commitment </a:t>
            </a:r>
            <a:r>
              <a:rPr lang="en-US" sz="2000" dirty="0" smtClean="0">
                <a:solidFill>
                  <a:srgbClr val="5B6770"/>
                </a:solidFill>
              </a:rPr>
              <a:t>duration</a:t>
            </a:r>
          </a:p>
          <a:p>
            <a:pPr lvl="1"/>
            <a:r>
              <a:rPr lang="en-US" sz="2000" dirty="0" smtClean="0">
                <a:solidFill>
                  <a:srgbClr val="5B6770"/>
                </a:solidFill>
              </a:rPr>
              <a:t>ensure </a:t>
            </a:r>
            <a:r>
              <a:rPr lang="en-US" sz="2000" dirty="0">
                <a:solidFill>
                  <a:srgbClr val="5B6770"/>
                </a:solidFill>
              </a:rPr>
              <a:t>that, when the RUC resources are mitigated for resolving congestion, the locational prices reflect the real cost of resolving </a:t>
            </a:r>
            <a:r>
              <a:rPr lang="en-US" sz="2000" dirty="0" smtClean="0">
                <a:solidFill>
                  <a:srgbClr val="5B6770"/>
                </a:solidFill>
              </a:rPr>
              <a:t>constraint</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984817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Draft Method for MOC Calculation</a:t>
            </a:r>
            <a:endParaRPr lang="en-US" sz="2400" dirty="0"/>
          </a:p>
        </p:txBody>
      </p:sp>
      <p:sp>
        <p:nvSpPr>
          <p:cNvPr id="3" name="Content Placeholder 2"/>
          <p:cNvSpPr>
            <a:spLocks noGrp="1"/>
          </p:cNvSpPr>
          <p:nvPr>
            <p:ph idx="1"/>
          </p:nvPr>
        </p:nvSpPr>
        <p:spPr>
          <a:xfrm>
            <a:off x="342900" y="1066800"/>
            <a:ext cx="8534400" cy="5005633"/>
          </a:xfrm>
        </p:spPr>
        <p:txBody>
          <a:bodyPr/>
          <a:lstStyle/>
          <a:p>
            <a:pPr marL="0" indent="0">
              <a:buNone/>
            </a:pPr>
            <a:r>
              <a:rPr lang="en-US" sz="2000" b="1" dirty="0" smtClean="0">
                <a:solidFill>
                  <a:srgbClr val="5B6770"/>
                </a:solidFill>
              </a:rPr>
              <a:t>Draft NPRR 4.4.9.4.1 (d)</a:t>
            </a:r>
          </a:p>
          <a:p>
            <a:pPr marL="0" indent="0">
              <a:buNone/>
            </a:pPr>
            <a:r>
              <a:rPr lang="en-US" sz="2000" dirty="0" smtClean="0">
                <a:solidFill>
                  <a:srgbClr val="5B6770"/>
                </a:solidFill>
              </a:rPr>
              <a:t>For </a:t>
            </a:r>
            <a:r>
              <a:rPr lang="en-US" sz="2000" dirty="0">
                <a:solidFill>
                  <a:srgbClr val="5B6770"/>
                </a:solidFill>
              </a:rPr>
              <a:t>each RUC-committed Resource which is not a QSGR, ERCOT </a:t>
            </a:r>
            <a:r>
              <a:rPr lang="en-US" sz="2000" dirty="0" smtClean="0">
                <a:solidFill>
                  <a:srgbClr val="5B6770"/>
                </a:solidFill>
              </a:rPr>
              <a:t>shall </a:t>
            </a:r>
            <a:r>
              <a:rPr lang="en-US" sz="2000" dirty="0">
                <a:solidFill>
                  <a:srgbClr val="5B6770"/>
                </a:solidFill>
              </a:rPr>
              <a:t>change the MOC of the of RUC-committed Resource to be </a:t>
            </a:r>
            <a:r>
              <a:rPr lang="en-US" sz="2000" dirty="0" smtClean="0">
                <a:solidFill>
                  <a:srgbClr val="5B6770"/>
                </a:solidFill>
              </a:rPr>
              <a:t>used </a:t>
            </a:r>
            <a:r>
              <a:rPr lang="en-US" sz="2000" dirty="0">
                <a:solidFill>
                  <a:srgbClr val="5B6770"/>
                </a:solidFill>
              </a:rPr>
              <a:t>in SCED to greater of (</a:t>
            </a:r>
            <a:r>
              <a:rPr lang="en-US" sz="2000" dirty="0" err="1">
                <a:solidFill>
                  <a:srgbClr val="5B6770"/>
                </a:solidFill>
              </a:rPr>
              <a:t>i</a:t>
            </a:r>
            <a:r>
              <a:rPr lang="en-US" sz="2000" dirty="0">
                <a:solidFill>
                  <a:srgbClr val="5B6770"/>
                </a:solidFill>
              </a:rPr>
              <a:t>) and (ii) below for all hour which are </a:t>
            </a:r>
            <a:r>
              <a:rPr lang="en-US" sz="2000" dirty="0" smtClean="0">
                <a:solidFill>
                  <a:srgbClr val="5B6770"/>
                </a:solidFill>
              </a:rPr>
              <a:t>not </a:t>
            </a:r>
            <a:r>
              <a:rPr lang="en-US" sz="2000" dirty="0">
                <a:solidFill>
                  <a:srgbClr val="5B6770"/>
                </a:solidFill>
              </a:rPr>
              <a:t>RUC Buy-Back Hours. For (ii) below, Resource Category </a:t>
            </a:r>
            <a:r>
              <a:rPr lang="en-US" sz="2000" dirty="0" smtClean="0">
                <a:solidFill>
                  <a:srgbClr val="5B6770"/>
                </a:solidFill>
              </a:rPr>
              <a:t>Generic </a:t>
            </a:r>
            <a:r>
              <a:rPr lang="en-US" sz="2000" dirty="0">
                <a:solidFill>
                  <a:srgbClr val="5B6770"/>
                </a:solidFill>
              </a:rPr>
              <a:t>Cold Startup Cost and Minimum-Energy Cost will be used </a:t>
            </a:r>
            <a:r>
              <a:rPr lang="en-US" sz="2000" dirty="0" smtClean="0">
                <a:solidFill>
                  <a:srgbClr val="5B6770"/>
                </a:solidFill>
              </a:rPr>
              <a:t>for </a:t>
            </a:r>
            <a:r>
              <a:rPr lang="en-US" sz="2000" dirty="0">
                <a:solidFill>
                  <a:srgbClr val="5B6770"/>
                </a:solidFill>
              </a:rPr>
              <a:t>resources with no available RUC cost</a:t>
            </a:r>
            <a:r>
              <a:rPr lang="en-US" sz="2000" dirty="0" smtClean="0">
                <a:solidFill>
                  <a:srgbClr val="5B6770"/>
                </a:solidFill>
              </a:rPr>
              <a:t>.</a:t>
            </a:r>
            <a:endParaRPr lang="en-US" sz="2000" dirty="0">
              <a:solidFill>
                <a:srgbClr val="5B6770"/>
              </a:solidFill>
            </a:endParaRPr>
          </a:p>
          <a:p>
            <a:pPr marL="0" indent="0">
              <a:buNone/>
            </a:pPr>
            <a:r>
              <a:rPr lang="en-US" sz="2000" dirty="0" smtClean="0">
                <a:solidFill>
                  <a:srgbClr val="5B6770"/>
                </a:solidFill>
              </a:rPr>
              <a:t>      (</a:t>
            </a:r>
            <a:r>
              <a:rPr lang="en-US" sz="2000" dirty="0" err="1">
                <a:solidFill>
                  <a:srgbClr val="5B6770"/>
                </a:solidFill>
              </a:rPr>
              <a:t>i</a:t>
            </a:r>
            <a:r>
              <a:rPr lang="en-US" sz="2000" dirty="0">
                <a:solidFill>
                  <a:srgbClr val="5B6770"/>
                </a:solidFill>
              </a:rPr>
              <a:t>)	25 multiplied by </a:t>
            </a:r>
            <a:r>
              <a:rPr lang="en-US" sz="2000" dirty="0" smtClean="0">
                <a:solidFill>
                  <a:srgbClr val="5B6770"/>
                </a:solidFill>
              </a:rPr>
              <a:t>FIP</a:t>
            </a:r>
            <a:endParaRPr lang="en-US" sz="2000" dirty="0">
              <a:solidFill>
                <a:srgbClr val="5B6770"/>
              </a:solidFill>
            </a:endParaRPr>
          </a:p>
          <a:p>
            <a:pPr marL="0" indent="0">
              <a:buNone/>
            </a:pPr>
            <a:r>
              <a:rPr lang="en-US" sz="2000" dirty="0" smtClean="0">
                <a:solidFill>
                  <a:srgbClr val="5B6770"/>
                </a:solidFill>
              </a:rPr>
              <a:t>      (</a:t>
            </a:r>
            <a:r>
              <a:rPr lang="en-US" sz="2000" dirty="0">
                <a:solidFill>
                  <a:srgbClr val="5B6770"/>
                </a:solidFill>
              </a:rPr>
              <a:t>ii)	MOC per paragraph (1) above </a:t>
            </a:r>
            <a:r>
              <a:rPr lang="en-US" sz="2000" dirty="0" smtClean="0">
                <a:solidFill>
                  <a:srgbClr val="5B6770"/>
                </a:solidFill>
              </a:rPr>
              <a:t>plus</a:t>
            </a:r>
            <a:endParaRPr lang="en-US" sz="2000" dirty="0">
              <a:solidFill>
                <a:srgbClr val="5B6770"/>
              </a:solidFill>
            </a:endParaRPr>
          </a:p>
          <a:p>
            <a:pPr marL="0" indent="0">
              <a:buNone/>
            </a:pPr>
            <a:r>
              <a:rPr lang="en-US" sz="2000" dirty="0" smtClean="0">
                <a:solidFill>
                  <a:srgbClr val="5B6770"/>
                </a:solidFill>
              </a:rPr>
              <a:t>	(a) Startup </a:t>
            </a:r>
            <a:r>
              <a:rPr lang="en-US" sz="2000" dirty="0">
                <a:solidFill>
                  <a:srgbClr val="5B6770"/>
                </a:solidFill>
              </a:rPr>
              <a:t>Cost used in RUC for the RUC commitment block </a:t>
            </a:r>
            <a:r>
              <a:rPr lang="en-US" sz="2000" dirty="0" smtClean="0">
                <a:solidFill>
                  <a:srgbClr val="5B6770"/>
                </a:solidFill>
              </a:rPr>
              <a:t>	divided </a:t>
            </a:r>
            <a:r>
              <a:rPr lang="en-US" sz="2000" dirty="0">
                <a:solidFill>
                  <a:srgbClr val="5B6770"/>
                </a:solidFill>
              </a:rPr>
              <a:t>by the product of LSL and number of hours in the RUC </a:t>
            </a:r>
            <a:r>
              <a:rPr lang="en-US" sz="2000" dirty="0" smtClean="0">
                <a:solidFill>
                  <a:srgbClr val="5B6770"/>
                </a:solidFill>
              </a:rPr>
              <a:t>	commitment </a:t>
            </a:r>
            <a:r>
              <a:rPr lang="en-US" sz="2000" dirty="0">
                <a:solidFill>
                  <a:srgbClr val="5B6770"/>
                </a:solidFill>
              </a:rPr>
              <a:t>block </a:t>
            </a:r>
            <a:r>
              <a:rPr lang="en-US" sz="2000" dirty="0" smtClean="0">
                <a:solidFill>
                  <a:srgbClr val="5B6770"/>
                </a:solidFill>
              </a:rPr>
              <a:t>and</a:t>
            </a:r>
            <a:endParaRPr lang="en-US" sz="2000" dirty="0">
              <a:solidFill>
                <a:srgbClr val="5B6770"/>
              </a:solidFill>
            </a:endParaRPr>
          </a:p>
          <a:p>
            <a:pPr marL="0" indent="0">
              <a:buNone/>
            </a:pPr>
            <a:r>
              <a:rPr lang="en-US" sz="2000" dirty="0" smtClean="0">
                <a:solidFill>
                  <a:srgbClr val="5B6770"/>
                </a:solidFill>
              </a:rPr>
              <a:t>	(b) Maximum </a:t>
            </a:r>
            <a:r>
              <a:rPr lang="en-US" sz="2000" dirty="0">
                <a:solidFill>
                  <a:srgbClr val="5B6770"/>
                </a:solidFill>
              </a:rPr>
              <a:t>of zero and the difference between </a:t>
            </a:r>
            <a:r>
              <a:rPr lang="en-US" sz="2000" dirty="0" smtClean="0">
                <a:solidFill>
                  <a:srgbClr val="5B6770"/>
                </a:solidFill>
              </a:rPr>
              <a:t>Minimum-	Energy </a:t>
            </a:r>
            <a:r>
              <a:rPr lang="en-US" sz="2000" dirty="0">
                <a:solidFill>
                  <a:srgbClr val="5B6770"/>
                </a:solidFill>
              </a:rPr>
              <a:t>Cost used in RUC and MOC per paragraph (1) at the </a:t>
            </a:r>
            <a:r>
              <a:rPr lang="en-US" sz="2000" dirty="0" smtClean="0">
                <a:solidFill>
                  <a:srgbClr val="5B6770"/>
                </a:solidFill>
              </a:rPr>
              <a:t>	Midpoint </a:t>
            </a:r>
            <a:r>
              <a:rPr lang="en-US" sz="2000" dirty="0">
                <a:solidFill>
                  <a:srgbClr val="5B6770"/>
                </a:solidFill>
              </a:rPr>
              <a:t>of the curve divided by Capacity Factor </a:t>
            </a:r>
            <a:r>
              <a:rPr lang="en-US" sz="2000" dirty="0" smtClean="0">
                <a:solidFill>
                  <a:srgbClr val="5B6770"/>
                </a:solidFill>
              </a:rPr>
              <a:t>Multiplier</a:t>
            </a:r>
            <a:endParaRPr lang="en-US" sz="2000" dirty="0">
              <a:solidFill>
                <a:srgbClr val="5B677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477182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MOC Calculation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mc:AlternateContent xmlns:mc="http://schemas.openxmlformats.org/markup-compatibility/2006" xmlns:a14="http://schemas.microsoft.com/office/drawing/2010/main">
        <mc:Choice Requires="a14">
          <p:sp>
            <p:nvSpPr>
              <p:cNvPr id="5" name="Rectangle 4"/>
              <p:cNvSpPr/>
              <p:nvPr/>
            </p:nvSpPr>
            <p:spPr>
              <a:xfrm>
                <a:off x="1143000" y="1554480"/>
                <a:ext cx="6400800" cy="3964483"/>
              </a:xfrm>
              <a:prstGeom prst="rect">
                <a:avLst/>
              </a:prstGeom>
            </p:spPr>
            <p:txBody>
              <a:bodyPr wrap="square">
                <a:spAutoFit/>
              </a:bodyPr>
              <a:lstStyle/>
              <a:p>
                <a:pPr>
                  <a:lnSpc>
                    <a:spcPct val="107000"/>
                  </a:lnSpc>
                  <a:spcAft>
                    <a:spcPts val="800"/>
                  </a:spcAft>
                </a:pPr>
                <a14:m>
                  <m:oMathPara xmlns:m="http://schemas.openxmlformats.org/officeDocument/2006/math">
                    <m:oMathParaPr>
                      <m:jc m:val="centerGroup"/>
                    </m:oMathParaPr>
                    <m:oMath xmlns:m="http://schemas.openxmlformats.org/officeDocument/2006/math">
                      <m:sSub>
                        <m:sSubPr>
                          <m:ctrlPr>
                            <a:rPr lang="en-US" sz="1600" b="1" i="1" smtClean="0">
                              <a:solidFill>
                                <a:srgbClr val="5B6770"/>
                              </a:solidFill>
                              <a:latin typeface="Cambria Math" panose="02040503050406030204" pitchFamily="18" charset="0"/>
                              <a:ea typeface="Calibri" panose="020F0502020204030204" pitchFamily="34" charset="0"/>
                              <a:cs typeface="Times New Roman" panose="02020603050405020304" pitchFamily="18" charset="0"/>
                            </a:rPr>
                          </m:ctrlPr>
                        </m:sSubPr>
                        <m:e>
                          <m:r>
                            <m:rPr>
                              <m:nor/>
                            </m:rPr>
                            <a:rPr lang="en-US" sz="1600" b="1" i="1">
                              <a:solidFill>
                                <a:srgbClr val="5B6770"/>
                              </a:solidFill>
                              <a:effectLst/>
                              <a:latin typeface="Cambria Math" panose="02040503050406030204" pitchFamily="18" charset="0"/>
                              <a:ea typeface="Calibri" panose="020F0502020204030204" pitchFamily="34" charset="0"/>
                              <a:cs typeface="Times New Roman" panose="02020603050405020304" pitchFamily="18" charset="0"/>
                            </a:rPr>
                            <m:t>MOC</m:t>
                          </m:r>
                        </m:e>
                        <m:sub>
                          <m:r>
                            <m:rPr>
                              <m:nor/>
                            </m:rPr>
                            <a:rPr lang="en-US" sz="1600" b="1" i="1">
                              <a:solidFill>
                                <a:srgbClr val="5B6770"/>
                              </a:solidFill>
                              <a:effectLst/>
                              <a:latin typeface="Cambria Math" panose="02040503050406030204" pitchFamily="18" charset="0"/>
                              <a:ea typeface="Calibri" panose="020F0502020204030204" pitchFamily="34" charset="0"/>
                              <a:cs typeface="Times New Roman" panose="02020603050405020304" pitchFamily="18" charset="0"/>
                            </a:rPr>
                            <m:t>New</m:t>
                          </m:r>
                        </m:sub>
                      </m:sSub>
                      <m:r>
                        <a:rPr lang="en-US" sz="1600" i="1">
                          <a:solidFill>
                            <a:srgbClr val="5B6770"/>
                          </a:solidFill>
                          <a:effectLst/>
                          <a:latin typeface="Cambria Math" panose="02040503050406030204" pitchFamily="18" charset="0"/>
                          <a:ea typeface="Calibri" panose="020F0502020204030204" pitchFamily="34" charset="0"/>
                          <a:cs typeface="Times New Roman" panose="02020603050405020304" pitchFamily="18" charset="0"/>
                        </a:rPr>
                        <m:t> =</m:t>
                      </m:r>
                      <m:func>
                        <m:funcPr>
                          <m:ctrlPr>
                            <a:rPr lang="en-US" sz="1600" i="1">
                              <a:solidFill>
                                <a:srgbClr val="5B6770"/>
                              </a:solidFill>
                              <a:effectLst/>
                              <a:latin typeface="Cambria Math" panose="02040503050406030204" pitchFamily="18" charset="0"/>
                              <a:ea typeface="Calibri" panose="020F0502020204030204" pitchFamily="34" charset="0"/>
                              <a:cs typeface="Times New Roman" panose="02020603050405020304" pitchFamily="18" charset="0"/>
                            </a:rPr>
                          </m:ctrlPr>
                        </m:funcPr>
                        <m:fName>
                          <m:r>
                            <m:rPr>
                              <m:sty m:val="p"/>
                            </m:rPr>
                            <a:rPr lang="en-US" sz="1600">
                              <a:solidFill>
                                <a:srgbClr val="5B6770"/>
                              </a:solidFill>
                              <a:effectLst/>
                              <a:latin typeface="Cambria Math" panose="02040503050406030204" pitchFamily="18" charset="0"/>
                              <a:ea typeface="Calibri" panose="020F0502020204030204" pitchFamily="34" charset="0"/>
                              <a:cs typeface="Times New Roman" panose="02020603050405020304" pitchFamily="18" charset="0"/>
                            </a:rPr>
                            <m:t>max</m:t>
                          </m:r>
                        </m:fName>
                        <m:e>
                          <m:d>
                            <m:dPr>
                              <m:ctrlPr>
                                <a:rPr lang="en-US" sz="1600" i="1">
                                  <a:solidFill>
                                    <a:srgbClr val="5B6770"/>
                                  </a:solidFill>
                                  <a:effectLst/>
                                  <a:latin typeface="Cambria Math" panose="02040503050406030204" pitchFamily="18" charset="0"/>
                                  <a:ea typeface="Calibri" panose="020F0502020204030204" pitchFamily="34" charset="0"/>
                                  <a:cs typeface="Times New Roman" panose="02020603050405020304" pitchFamily="18" charset="0"/>
                                </a:rPr>
                              </m:ctrlPr>
                            </m:dPr>
                            <m:e>
                              <m:r>
                                <a:rPr lang="en-US" sz="1600" i="1">
                                  <a:solidFill>
                                    <a:srgbClr val="5B6770"/>
                                  </a:solidFill>
                                  <a:effectLst/>
                                  <a:latin typeface="Cambria Math" panose="02040503050406030204" pitchFamily="18" charset="0"/>
                                  <a:ea typeface="Calibri" panose="020F0502020204030204" pitchFamily="34" charset="0"/>
                                  <a:cs typeface="Times New Roman" panose="02020603050405020304" pitchFamily="18" charset="0"/>
                                </a:rPr>
                                <m:t>𝑖</m:t>
                              </m:r>
                              <m:r>
                                <a:rPr lang="en-US" sz="1600" i="1">
                                  <a:solidFill>
                                    <a:srgbClr val="5B6770"/>
                                  </a:solidFill>
                                  <a:effectLst/>
                                  <a:latin typeface="Cambria Math" panose="02040503050406030204" pitchFamily="18" charset="0"/>
                                  <a:ea typeface="Calibri" panose="020F0502020204030204" pitchFamily="34" charset="0"/>
                                  <a:cs typeface="Times New Roman" panose="02020603050405020304" pitchFamily="18" charset="0"/>
                                </a:rPr>
                                <m:t>, </m:t>
                              </m:r>
                              <m:r>
                                <a:rPr lang="en-US" sz="1600" i="1">
                                  <a:solidFill>
                                    <a:srgbClr val="5B6770"/>
                                  </a:solidFill>
                                  <a:effectLst/>
                                  <a:latin typeface="Cambria Math" panose="02040503050406030204" pitchFamily="18" charset="0"/>
                                  <a:ea typeface="Calibri" panose="020F0502020204030204" pitchFamily="34" charset="0"/>
                                  <a:cs typeface="Times New Roman" panose="02020603050405020304" pitchFamily="18" charset="0"/>
                                </a:rPr>
                                <m:t>𝑖𝑖</m:t>
                              </m:r>
                            </m:e>
                          </m:d>
                        </m:e>
                      </m:func>
                    </m:oMath>
                  </m:oMathPara>
                </a14:m>
                <a:endParaRPr lang="en-US" sz="1200" dirty="0" smtClean="0">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200" dirty="0">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14:m>
                  <m:oMathPara xmlns:m="http://schemas.openxmlformats.org/officeDocument/2006/math">
                    <m:oMathParaPr>
                      <m:jc m:val="centerGroup"/>
                    </m:oMathParaPr>
                    <m:oMath xmlns:m="http://schemas.openxmlformats.org/officeDocument/2006/math">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𝑖</m:t>
                      </m:r>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=25∗</m:t>
                      </m:r>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𝐹𝐼𝑃</m:t>
                      </m:r>
                    </m:oMath>
                  </m:oMathPara>
                </a14:m>
                <a:endParaRPr lang="en-US" sz="1200" dirty="0" smtClean="0">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200" dirty="0">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14:m>
                  <m:oMathPara xmlns:m="http://schemas.openxmlformats.org/officeDocument/2006/math">
                    <m:oMathParaPr>
                      <m:jc m:val="centerGroup"/>
                    </m:oMathParaPr>
                    <m:oMath xmlns:m="http://schemas.openxmlformats.org/officeDocument/2006/math">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𝑖𝑖</m:t>
                      </m:r>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m:t>
                      </m:r>
                      <m:sSub>
                        <m:sSubPr>
                          <m:ctrlPr>
                            <a:rPr lang="en-US" sz="1600" i="1">
                              <a:solidFill>
                                <a:srgbClr val="5B6770"/>
                              </a:solidFill>
                              <a:effectLst/>
                              <a:latin typeface="Cambria Math" panose="02040503050406030204" pitchFamily="18" charset="0"/>
                              <a:ea typeface="Calibri" panose="020F0502020204030204" pitchFamily="34" charset="0"/>
                              <a:cs typeface="Times New Roman" panose="02020603050405020304" pitchFamily="18" charset="0"/>
                            </a:rPr>
                          </m:ctrlPr>
                        </m:sSubPr>
                        <m:e>
                          <m:r>
                            <m:rPr>
                              <m:nor/>
                            </m:rPr>
                            <a:rPr lang="en-US" sz="1600" i="1">
                              <a:solidFill>
                                <a:srgbClr val="5B6770"/>
                              </a:solidFill>
                              <a:effectLst/>
                              <a:latin typeface="Cambria Math" panose="02040503050406030204" pitchFamily="18" charset="0"/>
                              <a:ea typeface="Calibri" panose="020F0502020204030204" pitchFamily="34" charset="0"/>
                              <a:cs typeface="Times New Roman" panose="02020603050405020304" pitchFamily="18" charset="0"/>
                            </a:rPr>
                            <m:t>MOC</m:t>
                          </m:r>
                        </m:e>
                        <m:sub>
                          <m:r>
                            <m:rPr>
                              <m:nor/>
                            </m:rPr>
                            <a:rPr lang="en-US" sz="1600" i="1" baseline="-25000">
                              <a:solidFill>
                                <a:srgbClr val="5B6770"/>
                              </a:solidFill>
                              <a:effectLst/>
                              <a:latin typeface="Cambria Math" panose="02040503050406030204" pitchFamily="18" charset="0"/>
                              <a:ea typeface="Calibri" panose="020F0502020204030204" pitchFamily="34" charset="0"/>
                              <a:cs typeface="Times New Roman" panose="02020603050405020304" pitchFamily="18" charset="0"/>
                            </a:rPr>
                            <m:t>Origin</m:t>
                          </m:r>
                        </m:sub>
                      </m:sSub>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 </m:t>
                      </m:r>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𝑎</m:t>
                      </m:r>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m:t>
                      </m:r>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𝑏</m:t>
                      </m:r>
                    </m:oMath>
                  </m:oMathPara>
                </a14:m>
                <a:endParaRPr lang="en-US" sz="1200" dirty="0" smtClean="0">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200" dirty="0">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14:m>
                  <m:oMathPara xmlns:m="http://schemas.openxmlformats.org/officeDocument/2006/math">
                    <m:oMathParaPr>
                      <m:jc m:val="centerGroup"/>
                    </m:oMathParaPr>
                    <m:oMath xmlns:m="http://schemas.openxmlformats.org/officeDocument/2006/math">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𝑎</m:t>
                      </m:r>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m:t>
                      </m:r>
                      <m:f>
                        <m:fPr>
                          <m:ctrlP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ctrlPr>
                        </m:fPr>
                        <m:num>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𝑆𝑡𝑎𝑟𝑡𝑢𝑝</m:t>
                          </m:r>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 </m:t>
                          </m:r>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𝐶𝑜𝑠𝑡</m:t>
                          </m:r>
                        </m:num>
                        <m:den>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𝐿𝑆𝐿</m:t>
                          </m:r>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 </m:t>
                          </m:r>
                          <m:sSub>
                            <m:sSubPr>
                              <m:ctrlPr>
                                <a:rPr lang="en-US" sz="1600" i="1">
                                  <a:solidFill>
                                    <a:srgbClr val="5B6770"/>
                                  </a:solidFill>
                                  <a:effectLst/>
                                  <a:latin typeface="Cambria Math" panose="02040503050406030204" pitchFamily="18" charset="0"/>
                                  <a:ea typeface="Calibri" panose="020F0502020204030204" pitchFamily="34" charset="0"/>
                                  <a:cs typeface="Times New Roman" panose="02020603050405020304" pitchFamily="18" charset="0"/>
                                </a:rPr>
                              </m:ctrlPr>
                            </m:sSubPr>
                            <m:e>
                              <m:r>
                                <m:rPr>
                                  <m:nor/>
                                </m:rPr>
                                <a:rPr lang="en-US" sz="1600" i="1">
                                  <a:solidFill>
                                    <a:srgbClr val="5B6770"/>
                                  </a:solidFill>
                                  <a:effectLst/>
                                  <a:latin typeface="Cambria Math" panose="02040503050406030204" pitchFamily="18" charset="0"/>
                                  <a:ea typeface="Calibri" panose="020F0502020204030204" pitchFamily="34" charset="0"/>
                                  <a:cs typeface="Times New Roman" panose="02020603050405020304" pitchFamily="18" charset="0"/>
                                </a:rPr>
                                <m:t>Hour</m:t>
                              </m:r>
                            </m:e>
                            <m:sub>
                              <m:r>
                                <m:rPr>
                                  <m:nor/>
                                </m:rPr>
                                <a:rPr lang="en-US" sz="1600" i="1" baseline="-25000">
                                  <a:solidFill>
                                    <a:srgbClr val="5B6770"/>
                                  </a:solidFill>
                                  <a:effectLst/>
                                  <a:latin typeface="Cambria Math" panose="02040503050406030204" pitchFamily="18" charset="0"/>
                                  <a:ea typeface="Calibri" panose="020F0502020204030204" pitchFamily="34" charset="0"/>
                                  <a:cs typeface="Times New Roman" panose="02020603050405020304" pitchFamily="18" charset="0"/>
                                </a:rPr>
                                <m:t>RUC</m:t>
                              </m:r>
                              <m:r>
                                <m:rPr>
                                  <m:nor/>
                                </m:rPr>
                                <a:rPr lang="en-US" sz="1600" i="1" baseline="-25000">
                                  <a:solidFill>
                                    <a:srgbClr val="5B6770"/>
                                  </a:solidFill>
                                  <a:effectLst/>
                                  <a:latin typeface="Cambria Math" panose="02040503050406030204" pitchFamily="18" charset="0"/>
                                  <a:ea typeface="Calibri" panose="020F0502020204030204" pitchFamily="34" charset="0"/>
                                  <a:cs typeface="Times New Roman" panose="02020603050405020304" pitchFamily="18" charset="0"/>
                                </a:rPr>
                                <m:t>_</m:t>
                              </m:r>
                              <m:r>
                                <m:rPr>
                                  <m:nor/>
                                </m:rPr>
                                <a:rPr lang="en-US" sz="1600" i="1" baseline="-25000">
                                  <a:solidFill>
                                    <a:srgbClr val="5B6770"/>
                                  </a:solidFill>
                                  <a:effectLst/>
                                  <a:latin typeface="Cambria Math" panose="02040503050406030204" pitchFamily="18" charset="0"/>
                                  <a:ea typeface="Calibri" panose="020F0502020204030204" pitchFamily="34" charset="0"/>
                                  <a:cs typeface="Times New Roman" panose="02020603050405020304" pitchFamily="18" charset="0"/>
                                </a:rPr>
                                <m:t>Block</m:t>
                              </m:r>
                            </m:sub>
                          </m:sSub>
                        </m:den>
                      </m:f>
                    </m:oMath>
                  </m:oMathPara>
                </a14:m>
                <a:endParaRPr lang="en-US" sz="1200" dirty="0" smtClean="0">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200" dirty="0">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14:m>
                  <m:oMathPara xmlns:m="http://schemas.openxmlformats.org/officeDocument/2006/math">
                    <m:oMathParaPr>
                      <m:jc m:val="centerGroup"/>
                    </m:oMathParaPr>
                    <m:oMath xmlns:m="http://schemas.openxmlformats.org/officeDocument/2006/math">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𝑏</m:t>
                      </m:r>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m:t>
                      </m:r>
                      <m:r>
                        <m:rPr>
                          <m:sty m:val="p"/>
                        </m:rPr>
                        <a:rPr lang="en-US" sz="1600">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max</m:t>
                      </m:r>
                      <m:r>
                        <a:rPr lang="en-US" sz="1600">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m:t>
                      </m:r>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(0, </m:t>
                      </m:r>
                      <m:r>
                        <a:rPr lang="en-US" sz="1600" b="0" i="1" smtClean="0">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 </m:t>
                      </m:r>
                      <m:f>
                        <m:fPr>
                          <m:ctrlP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ctrlPr>
                        </m:fPr>
                        <m:num>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𝑀𝑖𝑛𝑖𝑚𝑢𝑚</m:t>
                          </m:r>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 </m:t>
                          </m:r>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𝐸𝑛𝑒𝑟𝑔𝑦</m:t>
                          </m:r>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 </m:t>
                          </m:r>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𝐶𝑜𝑠𝑡</m:t>
                          </m:r>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m:t>
                          </m:r>
                          <m:sSub>
                            <m:sSubPr>
                              <m:ctrlPr>
                                <a:rPr lang="en-US" sz="1600" i="1">
                                  <a:solidFill>
                                    <a:srgbClr val="5B6770"/>
                                  </a:solidFill>
                                  <a:effectLst/>
                                  <a:latin typeface="Cambria Math" panose="02040503050406030204" pitchFamily="18" charset="0"/>
                                  <a:ea typeface="Calibri" panose="020F0502020204030204" pitchFamily="34" charset="0"/>
                                  <a:cs typeface="Times New Roman" panose="02020603050405020304" pitchFamily="18" charset="0"/>
                                </a:rPr>
                              </m:ctrlPr>
                            </m:sSubPr>
                            <m:e>
                              <m:r>
                                <m:rPr>
                                  <m:nor/>
                                </m:rPr>
                                <a:rPr lang="en-US" sz="1600" i="1">
                                  <a:solidFill>
                                    <a:srgbClr val="5B6770"/>
                                  </a:solidFill>
                                  <a:effectLst/>
                                  <a:latin typeface="Cambria Math" panose="02040503050406030204" pitchFamily="18" charset="0"/>
                                  <a:ea typeface="Calibri" panose="020F0502020204030204" pitchFamily="34" charset="0"/>
                                  <a:cs typeface="Times New Roman" panose="02020603050405020304" pitchFamily="18" charset="0"/>
                                </a:rPr>
                                <m:t>MOC</m:t>
                              </m:r>
                            </m:e>
                            <m:sub>
                              <m:r>
                                <m:rPr>
                                  <m:nor/>
                                </m:rPr>
                                <a:rPr lang="en-US" sz="1600" i="1" baseline="-25000">
                                  <a:solidFill>
                                    <a:srgbClr val="5B6770"/>
                                  </a:solidFill>
                                  <a:effectLst/>
                                  <a:latin typeface="Cambria Math" panose="02040503050406030204" pitchFamily="18" charset="0"/>
                                  <a:ea typeface="Calibri" panose="020F0502020204030204" pitchFamily="34" charset="0"/>
                                  <a:cs typeface="Times New Roman" panose="02020603050405020304" pitchFamily="18" charset="0"/>
                                </a:rPr>
                                <m:t>Midpoint</m:t>
                              </m:r>
                            </m:sub>
                          </m:sSub>
                        </m:num>
                        <m:den>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𝐶𝑎𝑝𝑎𝑐𝑖𝑡𝑦</m:t>
                          </m:r>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 </m:t>
                          </m:r>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𝐹𝑎𝑐𝑡𝑜𝑟</m:t>
                          </m:r>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 </m:t>
                          </m:r>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𝑀𝑢𝑙𝑡𝑖𝑝𝑙𝑖𝑒𝑟</m:t>
                          </m:r>
                        </m:den>
                      </m:f>
                      <m:r>
                        <a:rPr lang="en-US" sz="1600" i="1">
                          <a:solidFill>
                            <a:srgbClr val="5B6770"/>
                          </a:solidFill>
                          <a:effectLst/>
                          <a:latin typeface="Cambria Math" panose="02040503050406030204" pitchFamily="18" charset="0"/>
                          <a:ea typeface="Cambria Math" panose="02040503050406030204" pitchFamily="18" charset="0"/>
                          <a:cs typeface="Cambria Math" panose="02040503050406030204" pitchFamily="18" charset="0"/>
                        </a:rPr>
                        <m:t> )</m:t>
                      </m:r>
                    </m:oMath>
                  </m:oMathPara>
                </a14:m>
                <a:endParaRPr lang="en-US" sz="1400" dirty="0" smtClean="0">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400" dirty="0">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5" name="Rectangle 4"/>
              <p:cNvSpPr>
                <a:spLocks noRot="1" noChangeAspect="1" noMove="1" noResize="1" noEditPoints="1" noAdjustHandles="1" noChangeArrowheads="1" noChangeShapeType="1" noTextEdit="1"/>
              </p:cNvSpPr>
              <p:nvPr/>
            </p:nvSpPr>
            <p:spPr>
              <a:xfrm>
                <a:off x="1143000" y="1554480"/>
                <a:ext cx="6400800" cy="3964483"/>
              </a:xfrm>
              <a:prstGeom prst="rect">
                <a:avLst/>
              </a:prstGeom>
              <a:blipFill rotWithShape="0">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279614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a:t>
            </a:r>
            <a:endParaRPr lang="en-US" dirty="0"/>
          </a:p>
        </p:txBody>
      </p:sp>
      <p:sp>
        <p:nvSpPr>
          <p:cNvPr id="3" name="Content Placeholder 2"/>
          <p:cNvSpPr>
            <a:spLocks noGrp="1"/>
          </p:cNvSpPr>
          <p:nvPr>
            <p:ph idx="1"/>
          </p:nvPr>
        </p:nvSpPr>
        <p:spPr>
          <a:xfrm>
            <a:off x="381000" y="1318967"/>
            <a:ext cx="8458200" cy="4777033"/>
          </a:xfrm>
        </p:spPr>
        <p:txBody>
          <a:bodyPr/>
          <a:lstStyle/>
          <a:p>
            <a:r>
              <a:rPr lang="en-US" sz="2400" dirty="0">
                <a:solidFill>
                  <a:srgbClr val="5B6770"/>
                </a:solidFill>
              </a:rPr>
              <a:t>Analyzed 138 RUC-committed blocks from 06/01/2017 to </a:t>
            </a:r>
            <a:r>
              <a:rPr lang="en-US" sz="2400" dirty="0" smtClean="0">
                <a:solidFill>
                  <a:srgbClr val="5B6770"/>
                </a:solidFill>
              </a:rPr>
              <a:t>08/31/2019</a:t>
            </a:r>
            <a:endParaRPr lang="en-US" sz="2400" dirty="0">
              <a:solidFill>
                <a:srgbClr val="5B6770"/>
              </a:solidFill>
            </a:endParaRPr>
          </a:p>
          <a:p>
            <a:endParaRPr lang="en-US" sz="2400" dirty="0" smtClean="0">
              <a:solidFill>
                <a:srgbClr val="5B6770"/>
              </a:solidFill>
            </a:endParaRPr>
          </a:p>
          <a:p>
            <a:r>
              <a:rPr lang="en-US" sz="2400" dirty="0" smtClean="0">
                <a:solidFill>
                  <a:srgbClr val="5B6770"/>
                </a:solidFill>
              </a:rPr>
              <a:t>Calculated a new midpoint MOC value using the proposed methodology </a:t>
            </a:r>
            <a:r>
              <a:rPr lang="en-US" sz="2400" dirty="0">
                <a:solidFill>
                  <a:srgbClr val="5B6770"/>
                </a:solidFill>
              </a:rPr>
              <a:t>and </a:t>
            </a:r>
            <a:r>
              <a:rPr lang="en-US" sz="2400" dirty="0" smtClean="0">
                <a:solidFill>
                  <a:srgbClr val="5B6770"/>
                </a:solidFill>
              </a:rPr>
              <a:t>compared </a:t>
            </a:r>
            <a:r>
              <a:rPr lang="en-US" sz="2400" dirty="0">
                <a:solidFill>
                  <a:srgbClr val="5B6770"/>
                </a:solidFill>
              </a:rPr>
              <a:t>it with the maximum price </a:t>
            </a:r>
            <a:r>
              <a:rPr lang="en-US" sz="2400" dirty="0" smtClean="0">
                <a:solidFill>
                  <a:srgbClr val="5B6770"/>
                </a:solidFill>
              </a:rPr>
              <a:t>in the MOC used in the original RUC commitment</a:t>
            </a:r>
          </a:p>
          <a:p>
            <a:endParaRPr lang="en-US" sz="2400" dirty="0" smtClean="0">
              <a:solidFill>
                <a:srgbClr val="5B6770"/>
              </a:solidFill>
            </a:endParaRPr>
          </a:p>
          <a:p>
            <a:r>
              <a:rPr lang="en-US" sz="2400" dirty="0" smtClean="0">
                <a:solidFill>
                  <a:srgbClr val="5B6770"/>
                </a:solidFill>
              </a:rPr>
              <a:t>The study included RUC instructions that were subsequently opted out of as well as those that were not</a:t>
            </a:r>
          </a:p>
          <a:p>
            <a:endParaRPr lang="en-US" sz="2400" dirty="0">
              <a:solidFill>
                <a:srgbClr val="5B6770"/>
              </a:solidFill>
            </a:endParaRPr>
          </a:p>
          <a:p>
            <a:endParaRPr lang="en-US" sz="2400" dirty="0" smtClean="0">
              <a:solidFill>
                <a:srgbClr val="5B6770"/>
              </a:solidFill>
            </a:endParaRPr>
          </a:p>
          <a:p>
            <a:endParaRPr lang="en-US" sz="2400" dirty="0">
              <a:solidFill>
                <a:srgbClr val="5B6770"/>
              </a:solidFill>
            </a:endParaRPr>
          </a:p>
          <a:p>
            <a:endParaRPr lang="en-US" sz="2400" dirty="0" smtClean="0">
              <a:solidFill>
                <a:srgbClr val="5B677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4221973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Results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5300" y="762000"/>
            <a:ext cx="8229600" cy="5486400"/>
          </a:xfrm>
          <a:prstGeom prst="rect">
            <a:avLst/>
          </a:prstGeom>
        </p:spPr>
      </p:pic>
    </p:spTree>
    <p:extLst>
      <p:ext uri="{BB962C8B-B14F-4D97-AF65-F5344CB8AC3E}">
        <p14:creationId xmlns:p14="http://schemas.microsoft.com/office/powerpoint/2010/main" val="3802116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304800" y="914400"/>
            <a:ext cx="8534400" cy="5257800"/>
          </a:xfrm>
        </p:spPr>
        <p:txBody>
          <a:bodyPr/>
          <a:lstStyle/>
          <a:p>
            <a:pPr marL="0" indent="0">
              <a:buNone/>
            </a:pPr>
            <a:r>
              <a:rPr lang="en-US" sz="2000" dirty="0" smtClean="0">
                <a:solidFill>
                  <a:srgbClr val="5B6770"/>
                </a:solidFill>
              </a:rPr>
              <a:t>Some of the MOCs from the proposed method would create offers that could not be dispatched on active constraints and could affect the ability of the Resource to get dispatched to help manage the constraint for which the Resource was committed through a RUC. </a:t>
            </a:r>
          </a:p>
          <a:p>
            <a:pPr marL="0" indent="0">
              <a:buNone/>
            </a:pPr>
            <a:endParaRPr lang="en-US" sz="2000" dirty="0" smtClean="0">
              <a:solidFill>
                <a:srgbClr val="5B6770"/>
              </a:solidFill>
            </a:endParaRPr>
          </a:p>
          <a:p>
            <a:pPr marL="0" indent="0">
              <a:buNone/>
            </a:pPr>
            <a:r>
              <a:rPr lang="en-US" sz="2000" dirty="0">
                <a:solidFill>
                  <a:srgbClr val="5B6770"/>
                </a:solidFill>
              </a:rPr>
              <a:t>W</a:t>
            </a:r>
            <a:r>
              <a:rPr lang="en-US" sz="2000" dirty="0" smtClean="0">
                <a:solidFill>
                  <a:srgbClr val="5B6770"/>
                </a:solidFill>
              </a:rPr>
              <a:t>e propose two options for ceiling offers to address this limitation:</a:t>
            </a:r>
          </a:p>
          <a:p>
            <a:pPr marL="0" indent="0">
              <a:buNone/>
            </a:pPr>
            <a:endParaRPr lang="en-US" sz="2000" dirty="0">
              <a:solidFill>
                <a:srgbClr val="5B6770"/>
              </a:solidFill>
            </a:endParaRPr>
          </a:p>
          <a:p>
            <a:pPr marL="457200" indent="-457200">
              <a:buFont typeface="+mj-lt"/>
              <a:buAutoNum type="arabicPeriod"/>
            </a:pPr>
            <a:r>
              <a:rPr lang="en-US" sz="2000" dirty="0" smtClean="0">
                <a:solidFill>
                  <a:srgbClr val="5B6770"/>
                </a:solidFill>
              </a:rPr>
              <a:t>Establish </a:t>
            </a:r>
            <a:r>
              <a:rPr lang="en-US" sz="2000" dirty="0">
                <a:solidFill>
                  <a:srgbClr val="5B6770"/>
                </a:solidFill>
              </a:rPr>
              <a:t>a static ceiling </a:t>
            </a:r>
            <a:r>
              <a:rPr lang="en-US" sz="2000" dirty="0" smtClean="0">
                <a:solidFill>
                  <a:srgbClr val="5B6770"/>
                </a:solidFill>
              </a:rPr>
              <a:t>value based on a shift factor * maximum shadow price criterion. This method would need to be more conservative but would be easier to implement.</a:t>
            </a:r>
          </a:p>
          <a:p>
            <a:pPr marL="457200" indent="-457200">
              <a:buFont typeface="+mj-lt"/>
              <a:buAutoNum type="arabicPeriod"/>
            </a:pPr>
            <a:endParaRPr lang="en-US" sz="2000" dirty="0">
              <a:solidFill>
                <a:srgbClr val="5B6770"/>
              </a:solidFill>
            </a:endParaRPr>
          </a:p>
          <a:p>
            <a:pPr marL="457200" indent="-457200">
              <a:buFont typeface="+mj-lt"/>
              <a:buAutoNum type="arabicPeriod"/>
            </a:pPr>
            <a:r>
              <a:rPr lang="en-US" sz="2000" dirty="0" smtClean="0">
                <a:solidFill>
                  <a:srgbClr val="5B6770"/>
                </a:solidFill>
              </a:rPr>
              <a:t>Calculate </a:t>
            </a:r>
            <a:r>
              <a:rPr lang="en-US" sz="2000" dirty="0">
                <a:solidFill>
                  <a:srgbClr val="5B6770"/>
                </a:solidFill>
              </a:rPr>
              <a:t>a ceiling between step 1 and step 2 of each SCED run based on the active constraints (similar to NPRR826</a:t>
            </a:r>
            <a:r>
              <a:rPr lang="en-US" sz="2000" dirty="0" smtClean="0">
                <a:solidFill>
                  <a:srgbClr val="5B6770"/>
                </a:solidFill>
              </a:rPr>
              <a:t>). This method could be less conservative and but would be more complex to implement. </a:t>
            </a:r>
            <a:endParaRPr lang="en-US" sz="2000" dirty="0">
              <a:solidFill>
                <a:srgbClr val="5B6770"/>
              </a:solidFill>
            </a:endParaRPr>
          </a:p>
          <a:p>
            <a:pPr marL="457200" indent="-457200">
              <a:buFont typeface="+mj-lt"/>
              <a:buAutoNum type="arabicPeriod"/>
            </a:pPr>
            <a:endParaRPr lang="en-US" sz="2000" dirty="0">
              <a:solidFill>
                <a:srgbClr val="5B6770"/>
              </a:solidFill>
            </a:endParaRPr>
          </a:p>
          <a:p>
            <a:pPr marL="457200" indent="-457200">
              <a:buFont typeface="+mj-lt"/>
              <a:buAutoNum type="arabicPeriod"/>
            </a:pPr>
            <a:endParaRPr lang="en-US" sz="2000" dirty="0" smtClean="0">
              <a:solidFill>
                <a:srgbClr val="5B677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1178509935"/>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openxmlformats.org/package/2006/metadata/core-properties"/>
    <ds:schemaRef ds:uri="http://purl.org/dc/terms/"/>
    <ds:schemaRef ds:uri="http://schemas.microsoft.com/office/2006/documentManagement/types"/>
    <ds:schemaRef ds:uri="http://schemas.microsoft.com/office/2006/metadata/properties"/>
    <ds:schemaRef ds:uri="http://purl.org/dc/elements/1.1/"/>
    <ds:schemaRef ds:uri="http://schemas.microsoft.com/office/infopath/2007/PartnerControls"/>
    <ds:schemaRef ds:uri="c34af464-7aa1-4edd-9be4-83dffc1cb926"/>
    <ds:schemaRef ds:uri="http://www.w3.org/XML/1998/namespace"/>
    <ds:schemaRef ds:uri="http://purl.org/dc/dcmityp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19286</TotalTime>
  <Words>375</Words>
  <Application>Microsoft Office PowerPoint</Application>
  <PresentationFormat>On-screen Show (4:3)</PresentationFormat>
  <Paragraphs>54</Paragraphs>
  <Slides>7</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7</vt:i4>
      </vt:variant>
    </vt:vector>
  </HeadingPairs>
  <TitlesOfParts>
    <vt:vector size="14" baseType="lpstr">
      <vt:lpstr>Arial</vt:lpstr>
      <vt:lpstr>Calibri</vt:lpstr>
      <vt:lpstr>Cambria Math</vt:lpstr>
      <vt:lpstr>Times New Roman</vt:lpstr>
      <vt:lpstr>1_Custom Design</vt:lpstr>
      <vt:lpstr>Office Theme</vt:lpstr>
      <vt:lpstr>Custom Design</vt:lpstr>
      <vt:lpstr>PowerPoint Presentation</vt:lpstr>
      <vt:lpstr>Introduction</vt:lpstr>
      <vt:lpstr>Draft Method for MOC Calculation</vt:lpstr>
      <vt:lpstr>New MOC Calculation</vt:lpstr>
      <vt:lpstr>Study</vt:lpstr>
      <vt:lpstr>Study Results</vt:lpstr>
      <vt:lpstr>Conclusion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Chang, Sean</dc:creator>
  <cp:lastModifiedBy>Holt, Blake</cp:lastModifiedBy>
  <cp:revision>316</cp:revision>
  <cp:lastPrinted>2019-05-17T14:34:11Z</cp:lastPrinted>
  <dcterms:created xsi:type="dcterms:W3CDTF">2016-01-21T15:20:31Z</dcterms:created>
  <dcterms:modified xsi:type="dcterms:W3CDTF">2019-09-13T19:06:35Z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