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2"/>
  </p:notesMasterIdLst>
  <p:handoutMasterIdLst>
    <p:handoutMasterId r:id="rId23"/>
  </p:handoutMasterIdLst>
  <p:sldIdLst>
    <p:sldId id="260" r:id="rId6"/>
    <p:sldId id="323" r:id="rId7"/>
    <p:sldId id="324" r:id="rId8"/>
    <p:sldId id="325" r:id="rId9"/>
    <p:sldId id="326" r:id="rId10"/>
    <p:sldId id="329" r:id="rId11"/>
    <p:sldId id="328" r:id="rId12"/>
    <p:sldId id="322" r:id="rId13"/>
    <p:sldId id="313" r:id="rId14"/>
    <p:sldId id="319" r:id="rId15"/>
    <p:sldId id="315" r:id="rId16"/>
    <p:sldId id="317" r:id="rId17"/>
    <p:sldId id="330" r:id="rId18"/>
    <p:sldId id="318" r:id="rId19"/>
    <p:sldId id="331" r:id="rId20"/>
    <p:sldId id="320"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89" autoAdjust="0"/>
  </p:normalViewPr>
  <p:slideViewPr>
    <p:cSldViewPr showGuides="1">
      <p:cViewPr varScale="1">
        <p:scale>
          <a:sx n="70" d="100"/>
          <a:sy n="70" d="100"/>
        </p:scale>
        <p:origin x="1386" y="6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PBPC</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19050" cap="rnd">
              <a:solidFill>
                <a:schemeClr val="accent1"/>
              </a:solidFill>
              <a:round/>
            </a:ln>
            <a:effectLst/>
          </c:spPr>
          <c:marker>
            <c:symbol val="none"/>
          </c:marker>
          <c:xVal>
            <c:numRef>
              <c:f>Sheet1!$J$8:$J$11</c:f>
              <c:numCache>
                <c:formatCode>General</c:formatCode>
                <c:ptCount val="4"/>
                <c:pt idx="0">
                  <c:v>0</c:v>
                </c:pt>
                <c:pt idx="1">
                  <c:v>1.5</c:v>
                </c:pt>
                <c:pt idx="2">
                  <c:v>1.5</c:v>
                </c:pt>
                <c:pt idx="3">
                  <c:v>3</c:v>
                </c:pt>
              </c:numCache>
            </c:numRef>
          </c:xVal>
          <c:yVal>
            <c:numRef>
              <c:f>Sheet1!$K$8:$K$11</c:f>
              <c:numCache>
                <c:formatCode>General</c:formatCode>
                <c:ptCount val="4"/>
                <c:pt idx="0">
                  <c:v>2000</c:v>
                </c:pt>
                <c:pt idx="1">
                  <c:v>2000</c:v>
                </c:pt>
                <c:pt idx="2">
                  <c:v>9000</c:v>
                </c:pt>
                <c:pt idx="3">
                  <c:v>9000</c:v>
                </c:pt>
              </c:numCache>
            </c:numRef>
          </c:yVal>
          <c:smooth val="0"/>
          <c:extLst xmlns:c16r2="http://schemas.microsoft.com/office/drawing/2015/06/chart">
            <c:ext xmlns:c16="http://schemas.microsoft.com/office/drawing/2014/chart" uri="{C3380CC4-5D6E-409C-BE32-E72D297353CC}">
              <c16:uniqueId val="{00000000-A6BD-4487-AF20-20F18AE1DD29}"/>
            </c:ext>
          </c:extLst>
        </c:ser>
        <c:dLbls>
          <c:showLegendKey val="0"/>
          <c:showVal val="0"/>
          <c:showCatName val="0"/>
          <c:showSerName val="0"/>
          <c:showPercent val="0"/>
          <c:showBubbleSize val="0"/>
        </c:dLbls>
        <c:axId val="202421264"/>
        <c:axId val="202425968"/>
      </c:scatterChart>
      <c:valAx>
        <c:axId val="202421264"/>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2425968"/>
        <c:crosses val="autoZero"/>
        <c:crossBetween val="midCat"/>
        <c:majorUnit val="0.5"/>
      </c:valAx>
      <c:valAx>
        <c:axId val="2024259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2421264"/>
        <c:crosses val="autoZero"/>
        <c:crossBetween val="midCat"/>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ASDCs - Example</a:t>
            </a:r>
            <a:r>
              <a:rPr lang="en-US" baseline="0"/>
              <a:t> B</a:t>
            </a:r>
            <a:endParaRPr lang="en-US"/>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Reg-Up</c:v>
          </c:tx>
          <c:spPr>
            <a:ln w="19050" cap="rnd">
              <a:solidFill>
                <a:schemeClr val="accent3"/>
              </a:solidFill>
              <a:round/>
            </a:ln>
            <a:effectLst/>
          </c:spPr>
          <c:marker>
            <c:symbol val="none"/>
          </c:marker>
          <c:xVal>
            <c:numRef>
              <c:f>Sheet1!$J$37:$J$40</c:f>
              <c:numCache>
                <c:formatCode>General</c:formatCode>
                <c:ptCount val="4"/>
                <c:pt idx="0">
                  <c:v>0</c:v>
                </c:pt>
                <c:pt idx="1">
                  <c:v>2.5</c:v>
                </c:pt>
                <c:pt idx="2">
                  <c:v>2.5</c:v>
                </c:pt>
                <c:pt idx="3">
                  <c:v>3</c:v>
                </c:pt>
              </c:numCache>
            </c:numRef>
          </c:xVal>
          <c:yVal>
            <c:numRef>
              <c:f>Sheet1!$K$37:$K$40</c:f>
              <c:numCache>
                <c:formatCode>General</c:formatCode>
                <c:ptCount val="4"/>
                <c:pt idx="0">
                  <c:v>9000</c:v>
                </c:pt>
                <c:pt idx="1">
                  <c:v>9000</c:v>
                </c:pt>
                <c:pt idx="2">
                  <c:v>2000</c:v>
                </c:pt>
                <c:pt idx="3">
                  <c:v>2000</c:v>
                </c:pt>
              </c:numCache>
            </c:numRef>
          </c:yVal>
          <c:smooth val="0"/>
          <c:extLst xmlns:c16r2="http://schemas.microsoft.com/office/drawing/2015/06/chart">
            <c:ext xmlns:c16="http://schemas.microsoft.com/office/drawing/2014/chart" uri="{C3380CC4-5D6E-409C-BE32-E72D297353CC}">
              <c16:uniqueId val="{00000000-8812-4317-A87E-FD85910741FE}"/>
            </c:ext>
          </c:extLst>
        </c:ser>
        <c:ser>
          <c:idx val="1"/>
          <c:order val="1"/>
          <c:tx>
            <c:v>ECRS</c:v>
          </c:tx>
          <c:spPr>
            <a:ln w="19050" cap="rnd">
              <a:solidFill>
                <a:schemeClr val="accent2"/>
              </a:solidFill>
              <a:round/>
            </a:ln>
            <a:effectLst/>
          </c:spPr>
          <c:marker>
            <c:symbol val="none"/>
          </c:marker>
          <c:xVal>
            <c:numRef>
              <c:f>Sheet1!$L$37:$L$40</c:f>
              <c:numCache>
                <c:formatCode>General</c:formatCode>
                <c:ptCount val="4"/>
                <c:pt idx="0">
                  <c:v>0</c:v>
                </c:pt>
                <c:pt idx="1">
                  <c:v>1</c:v>
                </c:pt>
                <c:pt idx="2">
                  <c:v>1</c:v>
                </c:pt>
                <c:pt idx="3">
                  <c:v>3</c:v>
                </c:pt>
              </c:numCache>
            </c:numRef>
          </c:xVal>
          <c:yVal>
            <c:numRef>
              <c:f>Sheet1!$M$37:$M$40</c:f>
              <c:numCache>
                <c:formatCode>General</c:formatCode>
                <c:ptCount val="4"/>
                <c:pt idx="0">
                  <c:v>2000</c:v>
                </c:pt>
                <c:pt idx="1">
                  <c:v>2000</c:v>
                </c:pt>
                <c:pt idx="2">
                  <c:v>1000</c:v>
                </c:pt>
                <c:pt idx="3">
                  <c:v>1000</c:v>
                </c:pt>
              </c:numCache>
            </c:numRef>
          </c:yVal>
          <c:smooth val="0"/>
          <c:extLst xmlns:c16r2="http://schemas.microsoft.com/office/drawing/2015/06/chart">
            <c:ext xmlns:c16="http://schemas.microsoft.com/office/drawing/2014/chart" uri="{C3380CC4-5D6E-409C-BE32-E72D297353CC}">
              <c16:uniqueId val="{00000001-8812-4317-A87E-FD85910741FE}"/>
            </c:ext>
          </c:extLst>
        </c:ser>
        <c:dLbls>
          <c:showLegendKey val="0"/>
          <c:showVal val="0"/>
          <c:showCatName val="0"/>
          <c:showSerName val="0"/>
          <c:showPercent val="0"/>
          <c:showBubbleSize val="0"/>
        </c:dLbls>
        <c:axId val="137572920"/>
        <c:axId val="137573704"/>
      </c:scatterChart>
      <c:valAx>
        <c:axId val="137572920"/>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7573704"/>
        <c:crosses val="autoZero"/>
        <c:crossBetween val="midCat"/>
        <c:majorUnit val="0.5"/>
      </c:valAx>
      <c:valAx>
        <c:axId val="1375737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7572920"/>
        <c:crosses val="autoZero"/>
        <c:crossBetween val="midCat"/>
      </c:valAx>
      <c:spPr>
        <a:noFill/>
        <a:ln>
          <a:noFill/>
        </a:ln>
        <a:effectLst/>
      </c:spPr>
    </c:plotArea>
    <c:legend>
      <c:legendPos val="r"/>
      <c:layout>
        <c:manualLayout>
          <c:xMode val="edge"/>
          <c:yMode val="edge"/>
          <c:x val="0.36808390577022043"/>
          <c:y val="0.27540042949176807"/>
          <c:w val="0.26090033010085528"/>
          <c:h val="0.2325684562157003"/>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ASDCs</a:t>
            </a:r>
            <a:r>
              <a:rPr lang="en-US" baseline="0"/>
              <a:t> </a:t>
            </a:r>
            <a:r>
              <a:rPr lang="en-US"/>
              <a:t>- Example</a:t>
            </a:r>
            <a:r>
              <a:rPr lang="en-US" baseline="0"/>
              <a:t> A</a:t>
            </a:r>
            <a:r>
              <a:rPr lang="en-US"/>
              <a:t> </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Reg-Up</c:v>
          </c:tx>
          <c:spPr>
            <a:ln w="19050" cap="rnd">
              <a:solidFill>
                <a:schemeClr val="accent3"/>
              </a:solidFill>
              <a:round/>
            </a:ln>
            <a:effectLst/>
          </c:spPr>
          <c:marker>
            <c:symbol val="none"/>
          </c:marker>
          <c:xVal>
            <c:numRef>
              <c:f>Sheet1!$J$22:$J$25</c:f>
              <c:numCache>
                <c:formatCode>General</c:formatCode>
                <c:ptCount val="4"/>
                <c:pt idx="0">
                  <c:v>0</c:v>
                </c:pt>
                <c:pt idx="1">
                  <c:v>1.5</c:v>
                </c:pt>
                <c:pt idx="2">
                  <c:v>1.5</c:v>
                </c:pt>
                <c:pt idx="3">
                  <c:v>3</c:v>
                </c:pt>
              </c:numCache>
            </c:numRef>
          </c:xVal>
          <c:yVal>
            <c:numRef>
              <c:f>Sheet1!$K$22:$K$25</c:f>
              <c:numCache>
                <c:formatCode>General</c:formatCode>
                <c:ptCount val="4"/>
                <c:pt idx="0">
                  <c:v>9000</c:v>
                </c:pt>
                <c:pt idx="1">
                  <c:v>9000</c:v>
                </c:pt>
                <c:pt idx="2">
                  <c:v>2000</c:v>
                </c:pt>
                <c:pt idx="3">
                  <c:v>2000</c:v>
                </c:pt>
              </c:numCache>
            </c:numRef>
          </c:yVal>
          <c:smooth val="0"/>
          <c:extLst xmlns:c16r2="http://schemas.microsoft.com/office/drawing/2015/06/chart">
            <c:ext xmlns:c16="http://schemas.microsoft.com/office/drawing/2014/chart" uri="{C3380CC4-5D6E-409C-BE32-E72D297353CC}">
              <c16:uniqueId val="{00000000-F5F2-4B39-9BE4-061E4910DA91}"/>
            </c:ext>
          </c:extLst>
        </c:ser>
        <c:ser>
          <c:idx val="1"/>
          <c:order val="1"/>
          <c:tx>
            <c:v>ECRS</c:v>
          </c:tx>
          <c:spPr>
            <a:ln w="19050" cap="rnd">
              <a:solidFill>
                <a:schemeClr val="accent2"/>
              </a:solidFill>
              <a:round/>
            </a:ln>
            <a:effectLst/>
          </c:spPr>
          <c:marker>
            <c:symbol val="none"/>
          </c:marker>
          <c:xVal>
            <c:numRef>
              <c:f>Sheet1!$L$22:$L$25</c:f>
              <c:numCache>
                <c:formatCode>General</c:formatCode>
                <c:ptCount val="4"/>
                <c:pt idx="0">
                  <c:v>0</c:v>
                </c:pt>
                <c:pt idx="1">
                  <c:v>1</c:v>
                </c:pt>
                <c:pt idx="2">
                  <c:v>1</c:v>
                </c:pt>
                <c:pt idx="3">
                  <c:v>3</c:v>
                </c:pt>
              </c:numCache>
            </c:numRef>
          </c:xVal>
          <c:yVal>
            <c:numRef>
              <c:f>Sheet1!$M$22:$M$25</c:f>
              <c:numCache>
                <c:formatCode>General</c:formatCode>
                <c:ptCount val="4"/>
                <c:pt idx="0">
                  <c:v>9000</c:v>
                </c:pt>
                <c:pt idx="1">
                  <c:v>9000</c:v>
                </c:pt>
                <c:pt idx="2">
                  <c:v>1000</c:v>
                </c:pt>
                <c:pt idx="3">
                  <c:v>1000</c:v>
                </c:pt>
              </c:numCache>
            </c:numRef>
          </c:yVal>
          <c:smooth val="0"/>
          <c:extLst xmlns:c16r2="http://schemas.microsoft.com/office/drawing/2015/06/chart">
            <c:ext xmlns:c16="http://schemas.microsoft.com/office/drawing/2014/chart" uri="{C3380CC4-5D6E-409C-BE32-E72D297353CC}">
              <c16:uniqueId val="{00000001-F5F2-4B39-9BE4-061E4910DA91}"/>
            </c:ext>
          </c:extLst>
        </c:ser>
        <c:dLbls>
          <c:showLegendKey val="0"/>
          <c:showVal val="0"/>
          <c:showCatName val="0"/>
          <c:showSerName val="0"/>
          <c:showPercent val="0"/>
          <c:showBubbleSize val="0"/>
        </c:dLbls>
        <c:axId val="137574488"/>
        <c:axId val="137575272"/>
      </c:scatterChart>
      <c:valAx>
        <c:axId val="137574488"/>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7575272"/>
        <c:crosses val="autoZero"/>
        <c:crossBetween val="midCat"/>
        <c:majorUnit val="0.5"/>
      </c:valAx>
      <c:valAx>
        <c:axId val="1375752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7574488"/>
        <c:crosses val="autoZero"/>
        <c:crossBetween val="midCat"/>
      </c:valAx>
      <c:spPr>
        <a:noFill/>
        <a:ln>
          <a:noFill/>
        </a:ln>
        <a:effectLst/>
      </c:spPr>
    </c:plotArea>
    <c:legend>
      <c:legendPos val="r"/>
      <c:layout>
        <c:manualLayout>
          <c:xMode val="edge"/>
          <c:yMode val="edge"/>
          <c:x val="0.65138453228238735"/>
          <c:y val="0.22691558100691958"/>
          <c:w val="0.27030330075318348"/>
          <c:h val="0.20832603197327607"/>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ASDCs</a:t>
            </a:r>
            <a:r>
              <a:rPr lang="en-US" baseline="0"/>
              <a:t> </a:t>
            </a:r>
            <a:r>
              <a:rPr lang="en-US"/>
              <a:t>- Example</a:t>
            </a:r>
            <a:r>
              <a:rPr lang="en-US" baseline="0"/>
              <a:t> A</a:t>
            </a:r>
            <a:r>
              <a:rPr lang="en-US"/>
              <a:t> </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Reg-Up</c:v>
          </c:tx>
          <c:spPr>
            <a:ln w="19050" cap="rnd">
              <a:solidFill>
                <a:schemeClr val="accent3"/>
              </a:solidFill>
              <a:round/>
            </a:ln>
            <a:effectLst/>
          </c:spPr>
          <c:marker>
            <c:symbol val="none"/>
          </c:marker>
          <c:xVal>
            <c:numRef>
              <c:f>Sheet1!$J$22:$J$25</c:f>
              <c:numCache>
                <c:formatCode>General</c:formatCode>
                <c:ptCount val="4"/>
                <c:pt idx="0">
                  <c:v>0</c:v>
                </c:pt>
                <c:pt idx="1">
                  <c:v>1.5</c:v>
                </c:pt>
                <c:pt idx="2">
                  <c:v>1.5</c:v>
                </c:pt>
                <c:pt idx="3">
                  <c:v>3</c:v>
                </c:pt>
              </c:numCache>
            </c:numRef>
          </c:xVal>
          <c:yVal>
            <c:numRef>
              <c:f>Sheet1!$K$22:$K$25</c:f>
              <c:numCache>
                <c:formatCode>General</c:formatCode>
                <c:ptCount val="4"/>
                <c:pt idx="0">
                  <c:v>9000</c:v>
                </c:pt>
                <c:pt idx="1">
                  <c:v>9000</c:v>
                </c:pt>
                <c:pt idx="2">
                  <c:v>2000</c:v>
                </c:pt>
                <c:pt idx="3">
                  <c:v>2000</c:v>
                </c:pt>
              </c:numCache>
            </c:numRef>
          </c:yVal>
          <c:smooth val="0"/>
          <c:extLst xmlns:c16r2="http://schemas.microsoft.com/office/drawing/2015/06/chart">
            <c:ext xmlns:c16="http://schemas.microsoft.com/office/drawing/2014/chart" uri="{C3380CC4-5D6E-409C-BE32-E72D297353CC}">
              <c16:uniqueId val="{00000000-F5F2-4B39-9BE4-061E4910DA91}"/>
            </c:ext>
          </c:extLst>
        </c:ser>
        <c:ser>
          <c:idx val="1"/>
          <c:order val="1"/>
          <c:tx>
            <c:v>ECRS</c:v>
          </c:tx>
          <c:spPr>
            <a:ln w="19050" cap="rnd">
              <a:solidFill>
                <a:schemeClr val="accent2"/>
              </a:solidFill>
              <a:round/>
            </a:ln>
            <a:effectLst/>
          </c:spPr>
          <c:marker>
            <c:symbol val="none"/>
          </c:marker>
          <c:xVal>
            <c:numRef>
              <c:f>Sheet1!$L$22:$L$25</c:f>
              <c:numCache>
                <c:formatCode>General</c:formatCode>
                <c:ptCount val="4"/>
                <c:pt idx="0">
                  <c:v>0</c:v>
                </c:pt>
                <c:pt idx="1">
                  <c:v>1</c:v>
                </c:pt>
                <c:pt idx="2">
                  <c:v>1</c:v>
                </c:pt>
                <c:pt idx="3">
                  <c:v>3</c:v>
                </c:pt>
              </c:numCache>
            </c:numRef>
          </c:xVal>
          <c:yVal>
            <c:numRef>
              <c:f>Sheet1!$M$22:$M$25</c:f>
              <c:numCache>
                <c:formatCode>General</c:formatCode>
                <c:ptCount val="4"/>
                <c:pt idx="0">
                  <c:v>9000</c:v>
                </c:pt>
                <c:pt idx="1">
                  <c:v>9000</c:v>
                </c:pt>
                <c:pt idx="2">
                  <c:v>1000</c:v>
                </c:pt>
                <c:pt idx="3">
                  <c:v>1000</c:v>
                </c:pt>
              </c:numCache>
            </c:numRef>
          </c:yVal>
          <c:smooth val="0"/>
          <c:extLst xmlns:c16r2="http://schemas.microsoft.com/office/drawing/2015/06/chart">
            <c:ext xmlns:c16="http://schemas.microsoft.com/office/drawing/2014/chart" uri="{C3380CC4-5D6E-409C-BE32-E72D297353CC}">
              <c16:uniqueId val="{00000001-F5F2-4B39-9BE4-061E4910DA91}"/>
            </c:ext>
          </c:extLst>
        </c:ser>
        <c:dLbls>
          <c:showLegendKey val="0"/>
          <c:showVal val="0"/>
          <c:showCatName val="0"/>
          <c:showSerName val="0"/>
          <c:showPercent val="0"/>
          <c:showBubbleSize val="0"/>
        </c:dLbls>
        <c:axId val="205775880"/>
        <c:axId val="205774312"/>
      </c:scatterChart>
      <c:valAx>
        <c:axId val="205775880"/>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5774312"/>
        <c:crosses val="autoZero"/>
        <c:crossBetween val="midCat"/>
        <c:majorUnit val="0.5"/>
      </c:valAx>
      <c:valAx>
        <c:axId val="2057743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5775880"/>
        <c:crosses val="autoZero"/>
        <c:crossBetween val="midCat"/>
      </c:valAx>
      <c:spPr>
        <a:noFill/>
        <a:ln>
          <a:noFill/>
        </a:ln>
        <a:effectLst/>
      </c:spPr>
    </c:plotArea>
    <c:legend>
      <c:legendPos val="r"/>
      <c:layout>
        <c:manualLayout>
          <c:xMode val="edge"/>
          <c:yMode val="edge"/>
          <c:x val="0.65138453228238735"/>
          <c:y val="0.22691558100691958"/>
          <c:w val="0.27030330075318348"/>
          <c:h val="0.20832603197327607"/>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ASDCs - Example</a:t>
            </a:r>
            <a:r>
              <a:rPr lang="en-US" baseline="0"/>
              <a:t> B</a:t>
            </a:r>
            <a:endParaRPr lang="en-US"/>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Reg-Up</c:v>
          </c:tx>
          <c:spPr>
            <a:ln w="19050" cap="rnd">
              <a:solidFill>
                <a:schemeClr val="accent3"/>
              </a:solidFill>
              <a:round/>
            </a:ln>
            <a:effectLst/>
          </c:spPr>
          <c:marker>
            <c:symbol val="none"/>
          </c:marker>
          <c:xVal>
            <c:numRef>
              <c:f>Sheet1!$J$37:$J$40</c:f>
              <c:numCache>
                <c:formatCode>General</c:formatCode>
                <c:ptCount val="4"/>
                <c:pt idx="0">
                  <c:v>0</c:v>
                </c:pt>
                <c:pt idx="1">
                  <c:v>2.5</c:v>
                </c:pt>
                <c:pt idx="2">
                  <c:v>2.5</c:v>
                </c:pt>
                <c:pt idx="3">
                  <c:v>3</c:v>
                </c:pt>
              </c:numCache>
            </c:numRef>
          </c:xVal>
          <c:yVal>
            <c:numRef>
              <c:f>Sheet1!$K$37:$K$40</c:f>
              <c:numCache>
                <c:formatCode>General</c:formatCode>
                <c:ptCount val="4"/>
                <c:pt idx="0">
                  <c:v>9000</c:v>
                </c:pt>
                <c:pt idx="1">
                  <c:v>9000</c:v>
                </c:pt>
                <c:pt idx="2">
                  <c:v>2000</c:v>
                </c:pt>
                <c:pt idx="3">
                  <c:v>2000</c:v>
                </c:pt>
              </c:numCache>
            </c:numRef>
          </c:yVal>
          <c:smooth val="0"/>
          <c:extLst xmlns:c16r2="http://schemas.microsoft.com/office/drawing/2015/06/chart">
            <c:ext xmlns:c16="http://schemas.microsoft.com/office/drawing/2014/chart" uri="{C3380CC4-5D6E-409C-BE32-E72D297353CC}">
              <c16:uniqueId val="{00000000-6B7D-4EFE-A405-E209E2A06F6F}"/>
            </c:ext>
          </c:extLst>
        </c:ser>
        <c:ser>
          <c:idx val="1"/>
          <c:order val="1"/>
          <c:tx>
            <c:v>ECRS</c:v>
          </c:tx>
          <c:spPr>
            <a:ln w="19050" cap="rnd">
              <a:solidFill>
                <a:schemeClr val="accent2"/>
              </a:solidFill>
              <a:round/>
            </a:ln>
            <a:effectLst/>
          </c:spPr>
          <c:marker>
            <c:symbol val="none"/>
          </c:marker>
          <c:xVal>
            <c:numRef>
              <c:f>Sheet1!$L$37:$L$40</c:f>
              <c:numCache>
                <c:formatCode>General</c:formatCode>
                <c:ptCount val="4"/>
                <c:pt idx="0">
                  <c:v>0</c:v>
                </c:pt>
                <c:pt idx="1">
                  <c:v>1</c:v>
                </c:pt>
                <c:pt idx="2">
                  <c:v>1</c:v>
                </c:pt>
                <c:pt idx="3">
                  <c:v>3</c:v>
                </c:pt>
              </c:numCache>
            </c:numRef>
          </c:xVal>
          <c:yVal>
            <c:numRef>
              <c:f>Sheet1!$M$37:$M$40</c:f>
              <c:numCache>
                <c:formatCode>General</c:formatCode>
                <c:ptCount val="4"/>
                <c:pt idx="0">
                  <c:v>2000</c:v>
                </c:pt>
                <c:pt idx="1">
                  <c:v>2000</c:v>
                </c:pt>
                <c:pt idx="2">
                  <c:v>1000</c:v>
                </c:pt>
                <c:pt idx="3">
                  <c:v>1000</c:v>
                </c:pt>
              </c:numCache>
            </c:numRef>
          </c:yVal>
          <c:smooth val="0"/>
          <c:extLst xmlns:c16r2="http://schemas.microsoft.com/office/drawing/2015/06/chart">
            <c:ext xmlns:c16="http://schemas.microsoft.com/office/drawing/2014/chart" uri="{C3380CC4-5D6E-409C-BE32-E72D297353CC}">
              <c16:uniqueId val="{00000001-6B7D-4EFE-A405-E209E2A06F6F}"/>
            </c:ext>
          </c:extLst>
        </c:ser>
        <c:dLbls>
          <c:showLegendKey val="0"/>
          <c:showVal val="0"/>
          <c:showCatName val="0"/>
          <c:showSerName val="0"/>
          <c:showPercent val="0"/>
          <c:showBubbleSize val="0"/>
        </c:dLbls>
        <c:axId val="205775096"/>
        <c:axId val="205774704"/>
      </c:scatterChart>
      <c:valAx>
        <c:axId val="205775096"/>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5774704"/>
        <c:crosses val="autoZero"/>
        <c:crossBetween val="midCat"/>
        <c:majorUnit val="0.5"/>
      </c:valAx>
      <c:valAx>
        <c:axId val="2057747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5775096"/>
        <c:crosses val="autoZero"/>
        <c:crossBetween val="midCat"/>
      </c:valAx>
      <c:spPr>
        <a:noFill/>
        <a:ln>
          <a:noFill/>
        </a:ln>
        <a:effectLst/>
      </c:spPr>
    </c:plotArea>
    <c:legend>
      <c:legendPos val="r"/>
      <c:layout>
        <c:manualLayout>
          <c:xMode val="edge"/>
          <c:yMode val="edge"/>
          <c:x val="0.36808390577022043"/>
          <c:y val="0.27540042949176807"/>
          <c:w val="0.26090033010085528"/>
          <c:h val="0.2325684562157003"/>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ASDCs - Example</a:t>
            </a:r>
            <a:r>
              <a:rPr lang="en-US" baseline="0"/>
              <a:t> B</a:t>
            </a:r>
            <a:endParaRPr lang="en-US"/>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Reg-Up</c:v>
          </c:tx>
          <c:spPr>
            <a:ln w="19050" cap="rnd">
              <a:solidFill>
                <a:schemeClr val="accent3"/>
              </a:solidFill>
              <a:round/>
            </a:ln>
            <a:effectLst/>
          </c:spPr>
          <c:marker>
            <c:symbol val="none"/>
          </c:marker>
          <c:xVal>
            <c:numRef>
              <c:f>Sheet1!$J$37:$J$40</c:f>
              <c:numCache>
                <c:formatCode>General</c:formatCode>
                <c:ptCount val="4"/>
                <c:pt idx="0">
                  <c:v>0</c:v>
                </c:pt>
                <c:pt idx="1">
                  <c:v>2.5</c:v>
                </c:pt>
                <c:pt idx="2">
                  <c:v>2.5</c:v>
                </c:pt>
                <c:pt idx="3">
                  <c:v>3</c:v>
                </c:pt>
              </c:numCache>
            </c:numRef>
          </c:xVal>
          <c:yVal>
            <c:numRef>
              <c:f>Sheet1!$K$37:$K$40</c:f>
              <c:numCache>
                <c:formatCode>General</c:formatCode>
                <c:ptCount val="4"/>
                <c:pt idx="0">
                  <c:v>9000</c:v>
                </c:pt>
                <c:pt idx="1">
                  <c:v>9000</c:v>
                </c:pt>
                <c:pt idx="2">
                  <c:v>2000</c:v>
                </c:pt>
                <c:pt idx="3">
                  <c:v>2000</c:v>
                </c:pt>
              </c:numCache>
            </c:numRef>
          </c:yVal>
          <c:smooth val="0"/>
          <c:extLst xmlns:c16r2="http://schemas.microsoft.com/office/drawing/2015/06/chart">
            <c:ext xmlns:c16="http://schemas.microsoft.com/office/drawing/2014/chart" uri="{C3380CC4-5D6E-409C-BE32-E72D297353CC}">
              <c16:uniqueId val="{00000000-6B7D-4EFE-A405-E209E2A06F6F}"/>
            </c:ext>
          </c:extLst>
        </c:ser>
        <c:ser>
          <c:idx val="1"/>
          <c:order val="1"/>
          <c:tx>
            <c:v>ECRS</c:v>
          </c:tx>
          <c:spPr>
            <a:ln w="19050" cap="rnd">
              <a:solidFill>
                <a:schemeClr val="accent2"/>
              </a:solidFill>
              <a:round/>
            </a:ln>
            <a:effectLst/>
          </c:spPr>
          <c:marker>
            <c:symbol val="none"/>
          </c:marker>
          <c:xVal>
            <c:numRef>
              <c:f>Sheet1!$L$37:$L$40</c:f>
              <c:numCache>
                <c:formatCode>General</c:formatCode>
                <c:ptCount val="4"/>
                <c:pt idx="0">
                  <c:v>0</c:v>
                </c:pt>
                <c:pt idx="1">
                  <c:v>1</c:v>
                </c:pt>
                <c:pt idx="2">
                  <c:v>1</c:v>
                </c:pt>
                <c:pt idx="3">
                  <c:v>3</c:v>
                </c:pt>
              </c:numCache>
            </c:numRef>
          </c:xVal>
          <c:yVal>
            <c:numRef>
              <c:f>Sheet1!$M$37:$M$40</c:f>
              <c:numCache>
                <c:formatCode>General</c:formatCode>
                <c:ptCount val="4"/>
                <c:pt idx="0">
                  <c:v>2000</c:v>
                </c:pt>
                <c:pt idx="1">
                  <c:v>2000</c:v>
                </c:pt>
                <c:pt idx="2">
                  <c:v>1000</c:v>
                </c:pt>
                <c:pt idx="3">
                  <c:v>1000</c:v>
                </c:pt>
              </c:numCache>
            </c:numRef>
          </c:yVal>
          <c:smooth val="0"/>
          <c:extLst xmlns:c16r2="http://schemas.microsoft.com/office/drawing/2015/06/chart">
            <c:ext xmlns:c16="http://schemas.microsoft.com/office/drawing/2014/chart" uri="{C3380CC4-5D6E-409C-BE32-E72D297353CC}">
              <c16:uniqueId val="{00000001-6B7D-4EFE-A405-E209E2A06F6F}"/>
            </c:ext>
          </c:extLst>
        </c:ser>
        <c:dLbls>
          <c:showLegendKey val="0"/>
          <c:showVal val="0"/>
          <c:showCatName val="0"/>
          <c:showSerName val="0"/>
          <c:showPercent val="0"/>
          <c:showBubbleSize val="0"/>
        </c:dLbls>
        <c:axId val="205770784"/>
        <c:axId val="205773136"/>
      </c:scatterChart>
      <c:valAx>
        <c:axId val="205770784"/>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5773136"/>
        <c:crosses val="autoZero"/>
        <c:crossBetween val="midCat"/>
        <c:majorUnit val="0.5"/>
      </c:valAx>
      <c:valAx>
        <c:axId val="2057731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5770784"/>
        <c:crosses val="autoZero"/>
        <c:crossBetween val="midCat"/>
      </c:valAx>
      <c:spPr>
        <a:noFill/>
        <a:ln>
          <a:noFill/>
        </a:ln>
        <a:effectLst/>
      </c:spPr>
    </c:plotArea>
    <c:legend>
      <c:legendPos val="r"/>
      <c:layout>
        <c:manualLayout>
          <c:xMode val="edge"/>
          <c:yMode val="edge"/>
          <c:x val="0.36808390577022043"/>
          <c:y val="0.27540042949176807"/>
          <c:w val="0.26090033010085528"/>
          <c:h val="0.2325684562157003"/>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Aggregate</a:t>
            </a:r>
            <a:r>
              <a:rPr lang="en-US" baseline="0"/>
              <a:t> ORDC</a:t>
            </a:r>
            <a:endParaRPr lang="en-US"/>
          </a:p>
        </c:rich>
      </c:tx>
      <c:layout>
        <c:manualLayout>
          <c:xMode val="edge"/>
          <c:yMode val="edge"/>
          <c:x val="0.34844353095568936"/>
          <c:y val="2.9090909090909091E-2"/>
        </c:manualLayout>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ORDC</c:v>
          </c:tx>
          <c:spPr>
            <a:ln w="19050" cap="rnd">
              <a:solidFill>
                <a:schemeClr val="accent6"/>
              </a:solidFill>
              <a:round/>
            </a:ln>
            <a:effectLst/>
          </c:spPr>
          <c:marker>
            <c:symbol val="none"/>
          </c:marker>
          <c:xVal>
            <c:numRef>
              <c:f>Sheet1!$B$51:$B$56</c:f>
              <c:numCache>
                <c:formatCode>General</c:formatCode>
                <c:ptCount val="6"/>
                <c:pt idx="0">
                  <c:v>0</c:v>
                </c:pt>
                <c:pt idx="1">
                  <c:v>2.5</c:v>
                </c:pt>
                <c:pt idx="2">
                  <c:v>2.5</c:v>
                </c:pt>
                <c:pt idx="3">
                  <c:v>4</c:v>
                </c:pt>
                <c:pt idx="4">
                  <c:v>4</c:v>
                </c:pt>
                <c:pt idx="5">
                  <c:v>6</c:v>
                </c:pt>
              </c:numCache>
            </c:numRef>
          </c:xVal>
          <c:yVal>
            <c:numRef>
              <c:f>Sheet1!$C$51:$C$56</c:f>
              <c:numCache>
                <c:formatCode>General</c:formatCode>
                <c:ptCount val="6"/>
                <c:pt idx="0">
                  <c:v>9000</c:v>
                </c:pt>
                <c:pt idx="1">
                  <c:v>9000</c:v>
                </c:pt>
                <c:pt idx="2">
                  <c:v>2000</c:v>
                </c:pt>
                <c:pt idx="3">
                  <c:v>2000</c:v>
                </c:pt>
                <c:pt idx="4">
                  <c:v>1000</c:v>
                </c:pt>
                <c:pt idx="5">
                  <c:v>1000</c:v>
                </c:pt>
              </c:numCache>
            </c:numRef>
          </c:yVal>
          <c:smooth val="0"/>
          <c:extLst xmlns:c16r2="http://schemas.microsoft.com/office/drawing/2015/06/chart">
            <c:ext xmlns:c16="http://schemas.microsoft.com/office/drawing/2014/chart" uri="{C3380CC4-5D6E-409C-BE32-E72D297353CC}">
              <c16:uniqueId val="{00000000-A6EE-4156-A92E-FBA9A620E563}"/>
            </c:ext>
          </c:extLst>
        </c:ser>
        <c:dLbls>
          <c:showLegendKey val="0"/>
          <c:showVal val="0"/>
          <c:showCatName val="0"/>
          <c:showSerName val="0"/>
          <c:showPercent val="0"/>
          <c:showBubbleSize val="0"/>
        </c:dLbls>
        <c:axId val="202422048"/>
        <c:axId val="202422440"/>
      </c:scatterChart>
      <c:valAx>
        <c:axId val="202422048"/>
        <c:scaling>
          <c:orientation val="minMax"/>
          <c:max val="6"/>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2422440"/>
        <c:crosses val="autoZero"/>
        <c:crossBetween val="midCat"/>
        <c:majorUnit val="1"/>
      </c:valAx>
      <c:valAx>
        <c:axId val="2024224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2422048"/>
        <c:crosses val="autoZero"/>
        <c:crossBetween val="midCat"/>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ASDCs</a:t>
            </a:r>
            <a:r>
              <a:rPr lang="en-US" baseline="0"/>
              <a:t> </a:t>
            </a:r>
            <a:r>
              <a:rPr lang="en-US"/>
              <a:t>- Example</a:t>
            </a:r>
            <a:r>
              <a:rPr lang="en-US" baseline="0"/>
              <a:t> A</a:t>
            </a:r>
            <a:r>
              <a:rPr lang="en-US"/>
              <a:t> </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Reg-Up</c:v>
          </c:tx>
          <c:spPr>
            <a:ln w="19050" cap="rnd">
              <a:solidFill>
                <a:schemeClr val="accent3"/>
              </a:solidFill>
              <a:round/>
            </a:ln>
            <a:effectLst/>
          </c:spPr>
          <c:marker>
            <c:symbol val="none"/>
          </c:marker>
          <c:xVal>
            <c:numRef>
              <c:f>Sheet1!$J$22:$J$25</c:f>
              <c:numCache>
                <c:formatCode>General</c:formatCode>
                <c:ptCount val="4"/>
                <c:pt idx="0">
                  <c:v>0</c:v>
                </c:pt>
                <c:pt idx="1">
                  <c:v>1.5</c:v>
                </c:pt>
                <c:pt idx="2">
                  <c:v>1.5</c:v>
                </c:pt>
                <c:pt idx="3">
                  <c:v>3</c:v>
                </c:pt>
              </c:numCache>
            </c:numRef>
          </c:xVal>
          <c:yVal>
            <c:numRef>
              <c:f>Sheet1!$K$22:$K$25</c:f>
              <c:numCache>
                <c:formatCode>General</c:formatCode>
                <c:ptCount val="4"/>
                <c:pt idx="0">
                  <c:v>9000</c:v>
                </c:pt>
                <c:pt idx="1">
                  <c:v>9000</c:v>
                </c:pt>
                <c:pt idx="2">
                  <c:v>2000</c:v>
                </c:pt>
                <c:pt idx="3">
                  <c:v>2000</c:v>
                </c:pt>
              </c:numCache>
            </c:numRef>
          </c:yVal>
          <c:smooth val="0"/>
          <c:extLst xmlns:c16r2="http://schemas.microsoft.com/office/drawing/2015/06/chart">
            <c:ext xmlns:c16="http://schemas.microsoft.com/office/drawing/2014/chart" uri="{C3380CC4-5D6E-409C-BE32-E72D297353CC}">
              <c16:uniqueId val="{00000000-38D7-4057-AD75-595A60D1F8B3}"/>
            </c:ext>
          </c:extLst>
        </c:ser>
        <c:ser>
          <c:idx val="1"/>
          <c:order val="1"/>
          <c:tx>
            <c:v>ECRS</c:v>
          </c:tx>
          <c:spPr>
            <a:ln w="19050" cap="rnd">
              <a:solidFill>
                <a:schemeClr val="accent2"/>
              </a:solidFill>
              <a:round/>
            </a:ln>
            <a:effectLst/>
          </c:spPr>
          <c:marker>
            <c:symbol val="none"/>
          </c:marker>
          <c:xVal>
            <c:numRef>
              <c:f>Sheet1!$L$22:$L$25</c:f>
              <c:numCache>
                <c:formatCode>General</c:formatCode>
                <c:ptCount val="4"/>
                <c:pt idx="0">
                  <c:v>0</c:v>
                </c:pt>
                <c:pt idx="1">
                  <c:v>1</c:v>
                </c:pt>
                <c:pt idx="2">
                  <c:v>1</c:v>
                </c:pt>
                <c:pt idx="3">
                  <c:v>3</c:v>
                </c:pt>
              </c:numCache>
            </c:numRef>
          </c:xVal>
          <c:yVal>
            <c:numRef>
              <c:f>Sheet1!$M$22:$M$25</c:f>
              <c:numCache>
                <c:formatCode>General</c:formatCode>
                <c:ptCount val="4"/>
                <c:pt idx="0">
                  <c:v>9000</c:v>
                </c:pt>
                <c:pt idx="1">
                  <c:v>9000</c:v>
                </c:pt>
                <c:pt idx="2">
                  <c:v>1000</c:v>
                </c:pt>
                <c:pt idx="3">
                  <c:v>1000</c:v>
                </c:pt>
              </c:numCache>
            </c:numRef>
          </c:yVal>
          <c:smooth val="0"/>
          <c:extLst xmlns:c16r2="http://schemas.microsoft.com/office/drawing/2015/06/chart">
            <c:ext xmlns:c16="http://schemas.microsoft.com/office/drawing/2014/chart" uri="{C3380CC4-5D6E-409C-BE32-E72D297353CC}">
              <c16:uniqueId val="{00000001-38D7-4057-AD75-595A60D1F8B3}"/>
            </c:ext>
          </c:extLst>
        </c:ser>
        <c:dLbls>
          <c:showLegendKey val="0"/>
          <c:showVal val="0"/>
          <c:showCatName val="0"/>
          <c:showSerName val="0"/>
          <c:showPercent val="0"/>
          <c:showBubbleSize val="0"/>
        </c:dLbls>
        <c:axId val="202422832"/>
        <c:axId val="202423224"/>
      </c:scatterChart>
      <c:valAx>
        <c:axId val="202422832"/>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2423224"/>
        <c:crosses val="autoZero"/>
        <c:crossBetween val="midCat"/>
        <c:majorUnit val="0.5"/>
      </c:valAx>
      <c:valAx>
        <c:axId val="2024232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2422832"/>
        <c:crosses val="autoZero"/>
        <c:crossBetween val="midCat"/>
      </c:valAx>
      <c:spPr>
        <a:noFill/>
        <a:ln>
          <a:noFill/>
        </a:ln>
        <a:effectLst/>
      </c:spPr>
    </c:plotArea>
    <c:legend>
      <c:legendPos val="r"/>
      <c:layout>
        <c:manualLayout>
          <c:xMode val="edge"/>
          <c:yMode val="edge"/>
          <c:x val="0.65138453228238735"/>
          <c:y val="0.22691558100691958"/>
          <c:w val="0.27030330075318348"/>
          <c:h val="0.20832603197327607"/>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ASDCs - Example</a:t>
            </a:r>
            <a:r>
              <a:rPr lang="en-US" baseline="0"/>
              <a:t> B</a:t>
            </a:r>
            <a:endParaRPr lang="en-US"/>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Reg-Up</c:v>
          </c:tx>
          <c:spPr>
            <a:ln w="19050" cap="rnd">
              <a:solidFill>
                <a:schemeClr val="accent3"/>
              </a:solidFill>
              <a:round/>
            </a:ln>
            <a:effectLst/>
          </c:spPr>
          <c:marker>
            <c:symbol val="none"/>
          </c:marker>
          <c:xVal>
            <c:numRef>
              <c:f>Sheet1!$J$37:$J$40</c:f>
              <c:numCache>
                <c:formatCode>General</c:formatCode>
                <c:ptCount val="4"/>
                <c:pt idx="0">
                  <c:v>0</c:v>
                </c:pt>
                <c:pt idx="1">
                  <c:v>2.5</c:v>
                </c:pt>
                <c:pt idx="2">
                  <c:v>2.5</c:v>
                </c:pt>
                <c:pt idx="3">
                  <c:v>3</c:v>
                </c:pt>
              </c:numCache>
            </c:numRef>
          </c:xVal>
          <c:yVal>
            <c:numRef>
              <c:f>Sheet1!$K$37:$K$40</c:f>
              <c:numCache>
                <c:formatCode>General</c:formatCode>
                <c:ptCount val="4"/>
                <c:pt idx="0">
                  <c:v>9000</c:v>
                </c:pt>
                <c:pt idx="1">
                  <c:v>9000</c:v>
                </c:pt>
                <c:pt idx="2">
                  <c:v>2000</c:v>
                </c:pt>
                <c:pt idx="3">
                  <c:v>2000</c:v>
                </c:pt>
              </c:numCache>
            </c:numRef>
          </c:yVal>
          <c:smooth val="0"/>
          <c:extLst xmlns:c16r2="http://schemas.microsoft.com/office/drawing/2015/06/chart">
            <c:ext xmlns:c16="http://schemas.microsoft.com/office/drawing/2014/chart" uri="{C3380CC4-5D6E-409C-BE32-E72D297353CC}">
              <c16:uniqueId val="{00000000-4F93-47A8-8027-4D1431FC2AA2}"/>
            </c:ext>
          </c:extLst>
        </c:ser>
        <c:ser>
          <c:idx val="1"/>
          <c:order val="1"/>
          <c:tx>
            <c:v>ECRS</c:v>
          </c:tx>
          <c:spPr>
            <a:ln w="19050" cap="rnd">
              <a:solidFill>
                <a:schemeClr val="accent2"/>
              </a:solidFill>
              <a:round/>
            </a:ln>
            <a:effectLst/>
          </c:spPr>
          <c:marker>
            <c:symbol val="none"/>
          </c:marker>
          <c:xVal>
            <c:numRef>
              <c:f>Sheet1!$L$37:$L$40</c:f>
              <c:numCache>
                <c:formatCode>General</c:formatCode>
                <c:ptCount val="4"/>
                <c:pt idx="0">
                  <c:v>0</c:v>
                </c:pt>
                <c:pt idx="1">
                  <c:v>1</c:v>
                </c:pt>
                <c:pt idx="2">
                  <c:v>1</c:v>
                </c:pt>
                <c:pt idx="3">
                  <c:v>3</c:v>
                </c:pt>
              </c:numCache>
            </c:numRef>
          </c:xVal>
          <c:yVal>
            <c:numRef>
              <c:f>Sheet1!$M$37:$M$40</c:f>
              <c:numCache>
                <c:formatCode>General</c:formatCode>
                <c:ptCount val="4"/>
                <c:pt idx="0">
                  <c:v>2000</c:v>
                </c:pt>
                <c:pt idx="1">
                  <c:v>2000</c:v>
                </c:pt>
                <c:pt idx="2">
                  <c:v>1000</c:v>
                </c:pt>
                <c:pt idx="3">
                  <c:v>1000</c:v>
                </c:pt>
              </c:numCache>
            </c:numRef>
          </c:yVal>
          <c:smooth val="0"/>
          <c:extLst xmlns:c16r2="http://schemas.microsoft.com/office/drawing/2015/06/chart">
            <c:ext xmlns:c16="http://schemas.microsoft.com/office/drawing/2014/chart" uri="{C3380CC4-5D6E-409C-BE32-E72D297353CC}">
              <c16:uniqueId val="{00000001-4F93-47A8-8027-4D1431FC2AA2}"/>
            </c:ext>
          </c:extLst>
        </c:ser>
        <c:dLbls>
          <c:showLegendKey val="0"/>
          <c:showVal val="0"/>
          <c:showCatName val="0"/>
          <c:showSerName val="0"/>
          <c:showPercent val="0"/>
          <c:showBubbleSize val="0"/>
        </c:dLbls>
        <c:axId val="202420088"/>
        <c:axId val="202426360"/>
      </c:scatterChart>
      <c:valAx>
        <c:axId val="202420088"/>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2426360"/>
        <c:crosses val="autoZero"/>
        <c:crossBetween val="midCat"/>
        <c:majorUnit val="0.5"/>
      </c:valAx>
      <c:valAx>
        <c:axId val="2024263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2420088"/>
        <c:crosses val="autoZero"/>
        <c:crossBetween val="midCat"/>
      </c:valAx>
      <c:spPr>
        <a:noFill/>
        <a:ln>
          <a:noFill/>
        </a:ln>
        <a:effectLst/>
      </c:spPr>
    </c:plotArea>
    <c:legend>
      <c:legendPos val="r"/>
      <c:layout>
        <c:manualLayout>
          <c:xMode val="edge"/>
          <c:yMode val="edge"/>
          <c:x val="0.36808390577022043"/>
          <c:y val="0.27540042949176807"/>
          <c:w val="0.26090033010085528"/>
          <c:h val="0.2325684562157003"/>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ASDCs</a:t>
            </a:r>
            <a:r>
              <a:rPr lang="en-US" baseline="0"/>
              <a:t> </a:t>
            </a:r>
            <a:r>
              <a:rPr lang="en-US"/>
              <a:t>- Example</a:t>
            </a:r>
            <a:r>
              <a:rPr lang="en-US" baseline="0"/>
              <a:t> A</a:t>
            </a:r>
            <a:r>
              <a:rPr lang="en-US"/>
              <a:t> </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Reg-Up</c:v>
          </c:tx>
          <c:spPr>
            <a:ln w="19050" cap="rnd">
              <a:solidFill>
                <a:schemeClr val="accent3"/>
              </a:solidFill>
              <a:round/>
            </a:ln>
            <a:effectLst/>
          </c:spPr>
          <c:marker>
            <c:symbol val="none"/>
          </c:marker>
          <c:xVal>
            <c:numRef>
              <c:f>Sheet1!$J$22:$J$25</c:f>
              <c:numCache>
                <c:formatCode>General</c:formatCode>
                <c:ptCount val="4"/>
                <c:pt idx="0">
                  <c:v>0</c:v>
                </c:pt>
                <c:pt idx="1">
                  <c:v>1.5</c:v>
                </c:pt>
                <c:pt idx="2">
                  <c:v>1.5</c:v>
                </c:pt>
                <c:pt idx="3">
                  <c:v>3</c:v>
                </c:pt>
              </c:numCache>
            </c:numRef>
          </c:xVal>
          <c:yVal>
            <c:numRef>
              <c:f>Sheet1!$K$22:$K$25</c:f>
              <c:numCache>
                <c:formatCode>General</c:formatCode>
                <c:ptCount val="4"/>
                <c:pt idx="0">
                  <c:v>9000</c:v>
                </c:pt>
                <c:pt idx="1">
                  <c:v>9000</c:v>
                </c:pt>
                <c:pt idx="2">
                  <c:v>2000</c:v>
                </c:pt>
                <c:pt idx="3">
                  <c:v>2000</c:v>
                </c:pt>
              </c:numCache>
            </c:numRef>
          </c:yVal>
          <c:smooth val="0"/>
          <c:extLst xmlns:c16r2="http://schemas.microsoft.com/office/drawing/2015/06/chart">
            <c:ext xmlns:c16="http://schemas.microsoft.com/office/drawing/2014/chart" uri="{C3380CC4-5D6E-409C-BE32-E72D297353CC}">
              <c16:uniqueId val="{00000000-9EB1-4F88-92C9-ECF7AF56C2C6}"/>
            </c:ext>
          </c:extLst>
        </c:ser>
        <c:ser>
          <c:idx val="1"/>
          <c:order val="1"/>
          <c:tx>
            <c:v>ECRS</c:v>
          </c:tx>
          <c:spPr>
            <a:ln w="19050" cap="rnd">
              <a:solidFill>
                <a:schemeClr val="accent2"/>
              </a:solidFill>
              <a:round/>
            </a:ln>
            <a:effectLst/>
          </c:spPr>
          <c:marker>
            <c:symbol val="none"/>
          </c:marker>
          <c:xVal>
            <c:numRef>
              <c:f>Sheet1!$L$22:$L$25</c:f>
              <c:numCache>
                <c:formatCode>General</c:formatCode>
                <c:ptCount val="4"/>
                <c:pt idx="0">
                  <c:v>0</c:v>
                </c:pt>
                <c:pt idx="1">
                  <c:v>1</c:v>
                </c:pt>
                <c:pt idx="2">
                  <c:v>1</c:v>
                </c:pt>
                <c:pt idx="3">
                  <c:v>3</c:v>
                </c:pt>
              </c:numCache>
            </c:numRef>
          </c:xVal>
          <c:yVal>
            <c:numRef>
              <c:f>Sheet1!$M$22:$M$25</c:f>
              <c:numCache>
                <c:formatCode>General</c:formatCode>
                <c:ptCount val="4"/>
                <c:pt idx="0">
                  <c:v>9000</c:v>
                </c:pt>
                <c:pt idx="1">
                  <c:v>9000</c:v>
                </c:pt>
                <c:pt idx="2">
                  <c:v>1000</c:v>
                </c:pt>
                <c:pt idx="3">
                  <c:v>1000</c:v>
                </c:pt>
              </c:numCache>
            </c:numRef>
          </c:yVal>
          <c:smooth val="0"/>
          <c:extLst xmlns:c16r2="http://schemas.microsoft.com/office/drawing/2015/06/chart">
            <c:ext xmlns:c16="http://schemas.microsoft.com/office/drawing/2014/chart" uri="{C3380CC4-5D6E-409C-BE32-E72D297353CC}">
              <c16:uniqueId val="{00000001-9EB1-4F88-92C9-ECF7AF56C2C6}"/>
            </c:ext>
          </c:extLst>
        </c:ser>
        <c:dLbls>
          <c:showLegendKey val="0"/>
          <c:showVal val="0"/>
          <c:showCatName val="0"/>
          <c:showSerName val="0"/>
          <c:showPercent val="0"/>
          <c:showBubbleSize val="0"/>
        </c:dLbls>
        <c:axId val="202420872"/>
        <c:axId val="137577232"/>
      </c:scatterChart>
      <c:valAx>
        <c:axId val="202420872"/>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7577232"/>
        <c:crosses val="autoZero"/>
        <c:crossBetween val="midCat"/>
        <c:majorUnit val="0.5"/>
      </c:valAx>
      <c:valAx>
        <c:axId val="1375772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2420872"/>
        <c:crosses val="autoZero"/>
        <c:crossBetween val="midCat"/>
      </c:valAx>
      <c:spPr>
        <a:noFill/>
        <a:ln>
          <a:noFill/>
        </a:ln>
        <a:effectLst/>
      </c:spPr>
    </c:plotArea>
    <c:legend>
      <c:legendPos val="r"/>
      <c:layout>
        <c:manualLayout>
          <c:xMode val="edge"/>
          <c:yMode val="edge"/>
          <c:x val="0.65138453228238735"/>
          <c:y val="0.22691558100691958"/>
          <c:w val="0.27030330075318348"/>
          <c:h val="0.20832603197327607"/>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ASDCs - Example</a:t>
            </a:r>
            <a:r>
              <a:rPr lang="en-US" baseline="0"/>
              <a:t> B</a:t>
            </a:r>
            <a:endParaRPr lang="en-US"/>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Reg-Up</c:v>
          </c:tx>
          <c:spPr>
            <a:ln w="19050" cap="rnd">
              <a:solidFill>
                <a:schemeClr val="accent3"/>
              </a:solidFill>
              <a:round/>
            </a:ln>
            <a:effectLst/>
          </c:spPr>
          <c:marker>
            <c:symbol val="none"/>
          </c:marker>
          <c:xVal>
            <c:numRef>
              <c:f>Sheet1!$J$37:$J$40</c:f>
              <c:numCache>
                <c:formatCode>General</c:formatCode>
                <c:ptCount val="4"/>
                <c:pt idx="0">
                  <c:v>0</c:v>
                </c:pt>
                <c:pt idx="1">
                  <c:v>2.5</c:v>
                </c:pt>
                <c:pt idx="2">
                  <c:v>2.5</c:v>
                </c:pt>
                <c:pt idx="3">
                  <c:v>3</c:v>
                </c:pt>
              </c:numCache>
            </c:numRef>
          </c:xVal>
          <c:yVal>
            <c:numRef>
              <c:f>Sheet1!$K$37:$K$40</c:f>
              <c:numCache>
                <c:formatCode>General</c:formatCode>
                <c:ptCount val="4"/>
                <c:pt idx="0">
                  <c:v>9000</c:v>
                </c:pt>
                <c:pt idx="1">
                  <c:v>9000</c:v>
                </c:pt>
                <c:pt idx="2">
                  <c:v>2000</c:v>
                </c:pt>
                <c:pt idx="3">
                  <c:v>2000</c:v>
                </c:pt>
              </c:numCache>
            </c:numRef>
          </c:yVal>
          <c:smooth val="0"/>
          <c:extLst xmlns:c16r2="http://schemas.microsoft.com/office/drawing/2015/06/chart">
            <c:ext xmlns:c16="http://schemas.microsoft.com/office/drawing/2014/chart" uri="{C3380CC4-5D6E-409C-BE32-E72D297353CC}">
              <c16:uniqueId val="{00000000-C163-43F6-9292-16CCFFF82433}"/>
            </c:ext>
          </c:extLst>
        </c:ser>
        <c:ser>
          <c:idx val="1"/>
          <c:order val="1"/>
          <c:tx>
            <c:v>ECRS</c:v>
          </c:tx>
          <c:spPr>
            <a:ln w="19050" cap="rnd">
              <a:solidFill>
                <a:schemeClr val="accent2"/>
              </a:solidFill>
              <a:round/>
            </a:ln>
            <a:effectLst/>
          </c:spPr>
          <c:marker>
            <c:symbol val="none"/>
          </c:marker>
          <c:xVal>
            <c:numRef>
              <c:f>Sheet1!$L$37:$L$40</c:f>
              <c:numCache>
                <c:formatCode>General</c:formatCode>
                <c:ptCount val="4"/>
                <c:pt idx="0">
                  <c:v>0</c:v>
                </c:pt>
                <c:pt idx="1">
                  <c:v>1</c:v>
                </c:pt>
                <c:pt idx="2">
                  <c:v>1</c:v>
                </c:pt>
                <c:pt idx="3">
                  <c:v>3</c:v>
                </c:pt>
              </c:numCache>
            </c:numRef>
          </c:xVal>
          <c:yVal>
            <c:numRef>
              <c:f>Sheet1!$M$37:$M$40</c:f>
              <c:numCache>
                <c:formatCode>General</c:formatCode>
                <c:ptCount val="4"/>
                <c:pt idx="0">
                  <c:v>2000</c:v>
                </c:pt>
                <c:pt idx="1">
                  <c:v>2000</c:v>
                </c:pt>
                <c:pt idx="2">
                  <c:v>1000</c:v>
                </c:pt>
                <c:pt idx="3">
                  <c:v>1000</c:v>
                </c:pt>
              </c:numCache>
            </c:numRef>
          </c:yVal>
          <c:smooth val="0"/>
          <c:extLst xmlns:c16r2="http://schemas.microsoft.com/office/drawing/2015/06/chart">
            <c:ext xmlns:c16="http://schemas.microsoft.com/office/drawing/2014/chart" uri="{C3380CC4-5D6E-409C-BE32-E72D297353CC}">
              <c16:uniqueId val="{00000001-C163-43F6-9292-16CCFFF82433}"/>
            </c:ext>
          </c:extLst>
        </c:ser>
        <c:dLbls>
          <c:showLegendKey val="0"/>
          <c:showVal val="0"/>
          <c:showCatName val="0"/>
          <c:showSerName val="0"/>
          <c:showPercent val="0"/>
          <c:showBubbleSize val="0"/>
        </c:dLbls>
        <c:axId val="137570176"/>
        <c:axId val="137570568"/>
      </c:scatterChart>
      <c:valAx>
        <c:axId val="137570176"/>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7570568"/>
        <c:crosses val="autoZero"/>
        <c:crossBetween val="midCat"/>
        <c:majorUnit val="0.5"/>
      </c:valAx>
      <c:valAx>
        <c:axId val="1375705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7570176"/>
        <c:crosses val="autoZero"/>
        <c:crossBetween val="midCat"/>
      </c:valAx>
      <c:spPr>
        <a:noFill/>
        <a:ln>
          <a:noFill/>
        </a:ln>
        <a:effectLst/>
      </c:spPr>
    </c:plotArea>
    <c:legend>
      <c:legendPos val="r"/>
      <c:layout>
        <c:manualLayout>
          <c:xMode val="edge"/>
          <c:yMode val="edge"/>
          <c:x val="0.36808390577022043"/>
          <c:y val="0.27540042949176807"/>
          <c:w val="0.26090033010085528"/>
          <c:h val="0.2325684562157003"/>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PBPC</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19050" cap="rnd">
              <a:solidFill>
                <a:schemeClr val="accent1"/>
              </a:solidFill>
              <a:round/>
            </a:ln>
            <a:effectLst/>
          </c:spPr>
          <c:marker>
            <c:symbol val="none"/>
          </c:marker>
          <c:xVal>
            <c:numRef>
              <c:f>Sheet1!$J$8:$J$11</c:f>
              <c:numCache>
                <c:formatCode>General</c:formatCode>
                <c:ptCount val="4"/>
                <c:pt idx="0">
                  <c:v>0</c:v>
                </c:pt>
                <c:pt idx="1">
                  <c:v>1.5</c:v>
                </c:pt>
                <c:pt idx="2">
                  <c:v>1.5</c:v>
                </c:pt>
                <c:pt idx="3">
                  <c:v>3</c:v>
                </c:pt>
              </c:numCache>
            </c:numRef>
          </c:xVal>
          <c:yVal>
            <c:numRef>
              <c:f>Sheet1!$K$8:$K$11</c:f>
              <c:numCache>
                <c:formatCode>General</c:formatCode>
                <c:ptCount val="4"/>
                <c:pt idx="0">
                  <c:v>2000</c:v>
                </c:pt>
                <c:pt idx="1">
                  <c:v>2000</c:v>
                </c:pt>
                <c:pt idx="2">
                  <c:v>9000</c:v>
                </c:pt>
                <c:pt idx="3">
                  <c:v>9000</c:v>
                </c:pt>
              </c:numCache>
            </c:numRef>
          </c:yVal>
          <c:smooth val="0"/>
          <c:extLst xmlns:c16r2="http://schemas.microsoft.com/office/drawing/2015/06/chart">
            <c:ext xmlns:c16="http://schemas.microsoft.com/office/drawing/2014/chart" uri="{C3380CC4-5D6E-409C-BE32-E72D297353CC}">
              <c16:uniqueId val="{00000000-EE8F-471A-9213-30A511A53D36}"/>
            </c:ext>
          </c:extLst>
        </c:ser>
        <c:dLbls>
          <c:showLegendKey val="0"/>
          <c:showVal val="0"/>
          <c:showCatName val="0"/>
          <c:showSerName val="0"/>
          <c:showPercent val="0"/>
          <c:showBubbleSize val="0"/>
        </c:dLbls>
        <c:axId val="137575664"/>
        <c:axId val="137571744"/>
      </c:scatterChart>
      <c:valAx>
        <c:axId val="137575664"/>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7571744"/>
        <c:crosses val="autoZero"/>
        <c:crossBetween val="midCat"/>
        <c:majorUnit val="0.5"/>
      </c:valAx>
      <c:valAx>
        <c:axId val="1375717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7575664"/>
        <c:crosses val="autoZero"/>
        <c:crossBetween val="midCat"/>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Aggregate</a:t>
            </a:r>
            <a:r>
              <a:rPr lang="en-US" baseline="0"/>
              <a:t> ORDC</a:t>
            </a:r>
            <a:endParaRPr lang="en-US"/>
          </a:p>
        </c:rich>
      </c:tx>
      <c:layout>
        <c:manualLayout>
          <c:xMode val="edge"/>
          <c:yMode val="edge"/>
          <c:x val="0.34844353095568936"/>
          <c:y val="2.9090909090909091E-2"/>
        </c:manualLayout>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ORDC</c:v>
          </c:tx>
          <c:spPr>
            <a:ln w="19050" cap="rnd">
              <a:solidFill>
                <a:schemeClr val="accent6"/>
              </a:solidFill>
              <a:round/>
            </a:ln>
            <a:effectLst/>
          </c:spPr>
          <c:marker>
            <c:symbol val="none"/>
          </c:marker>
          <c:xVal>
            <c:numRef>
              <c:f>Sheet1!$B$51:$B$56</c:f>
              <c:numCache>
                <c:formatCode>General</c:formatCode>
                <c:ptCount val="6"/>
                <c:pt idx="0">
                  <c:v>0</c:v>
                </c:pt>
                <c:pt idx="1">
                  <c:v>2.5</c:v>
                </c:pt>
                <c:pt idx="2">
                  <c:v>2.5</c:v>
                </c:pt>
                <c:pt idx="3">
                  <c:v>4</c:v>
                </c:pt>
                <c:pt idx="4">
                  <c:v>4</c:v>
                </c:pt>
                <c:pt idx="5">
                  <c:v>6</c:v>
                </c:pt>
              </c:numCache>
            </c:numRef>
          </c:xVal>
          <c:yVal>
            <c:numRef>
              <c:f>Sheet1!$C$51:$C$56</c:f>
              <c:numCache>
                <c:formatCode>General</c:formatCode>
                <c:ptCount val="6"/>
                <c:pt idx="0">
                  <c:v>9000</c:v>
                </c:pt>
                <c:pt idx="1">
                  <c:v>9000</c:v>
                </c:pt>
                <c:pt idx="2">
                  <c:v>2000</c:v>
                </c:pt>
                <c:pt idx="3">
                  <c:v>2000</c:v>
                </c:pt>
                <c:pt idx="4">
                  <c:v>1000</c:v>
                </c:pt>
                <c:pt idx="5">
                  <c:v>1000</c:v>
                </c:pt>
              </c:numCache>
            </c:numRef>
          </c:yVal>
          <c:smooth val="0"/>
          <c:extLst xmlns:c16r2="http://schemas.microsoft.com/office/drawing/2015/06/chart">
            <c:ext xmlns:c16="http://schemas.microsoft.com/office/drawing/2014/chart" uri="{C3380CC4-5D6E-409C-BE32-E72D297353CC}">
              <c16:uniqueId val="{00000000-6598-4711-9468-7B851E85DF5C}"/>
            </c:ext>
          </c:extLst>
        </c:ser>
        <c:dLbls>
          <c:showLegendKey val="0"/>
          <c:showVal val="0"/>
          <c:showCatName val="0"/>
          <c:showSerName val="0"/>
          <c:showPercent val="0"/>
          <c:showBubbleSize val="0"/>
        </c:dLbls>
        <c:axId val="137571352"/>
        <c:axId val="137576448"/>
      </c:scatterChart>
      <c:valAx>
        <c:axId val="137571352"/>
        <c:scaling>
          <c:orientation val="minMax"/>
          <c:max val="6"/>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7576448"/>
        <c:crosses val="autoZero"/>
        <c:crossBetween val="midCat"/>
        <c:majorUnit val="1"/>
      </c:valAx>
      <c:valAx>
        <c:axId val="137576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7571352"/>
        <c:crosses val="autoZero"/>
        <c:crossBetween val="midCat"/>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ASDCs</a:t>
            </a:r>
            <a:r>
              <a:rPr lang="en-US" baseline="0"/>
              <a:t> </a:t>
            </a:r>
            <a:r>
              <a:rPr lang="en-US"/>
              <a:t>- Example</a:t>
            </a:r>
            <a:r>
              <a:rPr lang="en-US" baseline="0"/>
              <a:t> A</a:t>
            </a:r>
            <a:r>
              <a:rPr lang="en-US"/>
              <a:t> </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Reg-Up</c:v>
          </c:tx>
          <c:spPr>
            <a:ln w="19050" cap="rnd">
              <a:solidFill>
                <a:schemeClr val="accent3"/>
              </a:solidFill>
              <a:round/>
            </a:ln>
            <a:effectLst/>
          </c:spPr>
          <c:marker>
            <c:symbol val="none"/>
          </c:marker>
          <c:xVal>
            <c:numRef>
              <c:f>Sheet1!$J$22:$J$25</c:f>
              <c:numCache>
                <c:formatCode>General</c:formatCode>
                <c:ptCount val="4"/>
                <c:pt idx="0">
                  <c:v>0</c:v>
                </c:pt>
                <c:pt idx="1">
                  <c:v>1.5</c:v>
                </c:pt>
                <c:pt idx="2">
                  <c:v>1.5</c:v>
                </c:pt>
                <c:pt idx="3">
                  <c:v>3</c:v>
                </c:pt>
              </c:numCache>
            </c:numRef>
          </c:xVal>
          <c:yVal>
            <c:numRef>
              <c:f>Sheet1!$K$22:$K$25</c:f>
              <c:numCache>
                <c:formatCode>General</c:formatCode>
                <c:ptCount val="4"/>
                <c:pt idx="0">
                  <c:v>9000</c:v>
                </c:pt>
                <c:pt idx="1">
                  <c:v>9000</c:v>
                </c:pt>
                <c:pt idx="2">
                  <c:v>2000</c:v>
                </c:pt>
                <c:pt idx="3">
                  <c:v>2000</c:v>
                </c:pt>
              </c:numCache>
            </c:numRef>
          </c:yVal>
          <c:smooth val="0"/>
          <c:extLst xmlns:c16r2="http://schemas.microsoft.com/office/drawing/2015/06/chart">
            <c:ext xmlns:c16="http://schemas.microsoft.com/office/drawing/2014/chart" uri="{C3380CC4-5D6E-409C-BE32-E72D297353CC}">
              <c16:uniqueId val="{00000000-25CC-4A96-B849-3B4B232BE3BC}"/>
            </c:ext>
          </c:extLst>
        </c:ser>
        <c:ser>
          <c:idx val="1"/>
          <c:order val="1"/>
          <c:tx>
            <c:v>ECRS</c:v>
          </c:tx>
          <c:spPr>
            <a:ln w="19050" cap="rnd">
              <a:solidFill>
                <a:schemeClr val="accent2"/>
              </a:solidFill>
              <a:round/>
            </a:ln>
            <a:effectLst/>
          </c:spPr>
          <c:marker>
            <c:symbol val="none"/>
          </c:marker>
          <c:xVal>
            <c:numRef>
              <c:f>Sheet1!$L$22:$L$25</c:f>
              <c:numCache>
                <c:formatCode>General</c:formatCode>
                <c:ptCount val="4"/>
                <c:pt idx="0">
                  <c:v>0</c:v>
                </c:pt>
                <c:pt idx="1">
                  <c:v>1</c:v>
                </c:pt>
                <c:pt idx="2">
                  <c:v>1</c:v>
                </c:pt>
                <c:pt idx="3">
                  <c:v>3</c:v>
                </c:pt>
              </c:numCache>
            </c:numRef>
          </c:xVal>
          <c:yVal>
            <c:numRef>
              <c:f>Sheet1!$M$22:$M$25</c:f>
              <c:numCache>
                <c:formatCode>General</c:formatCode>
                <c:ptCount val="4"/>
                <c:pt idx="0">
                  <c:v>9000</c:v>
                </c:pt>
                <c:pt idx="1">
                  <c:v>9000</c:v>
                </c:pt>
                <c:pt idx="2">
                  <c:v>1000</c:v>
                </c:pt>
                <c:pt idx="3">
                  <c:v>1000</c:v>
                </c:pt>
              </c:numCache>
            </c:numRef>
          </c:yVal>
          <c:smooth val="0"/>
          <c:extLst xmlns:c16r2="http://schemas.microsoft.com/office/drawing/2015/06/chart">
            <c:ext xmlns:c16="http://schemas.microsoft.com/office/drawing/2014/chart" uri="{C3380CC4-5D6E-409C-BE32-E72D297353CC}">
              <c16:uniqueId val="{00000001-25CC-4A96-B849-3B4B232BE3BC}"/>
            </c:ext>
          </c:extLst>
        </c:ser>
        <c:dLbls>
          <c:showLegendKey val="0"/>
          <c:showVal val="0"/>
          <c:showCatName val="0"/>
          <c:showSerName val="0"/>
          <c:showPercent val="0"/>
          <c:showBubbleSize val="0"/>
        </c:dLbls>
        <c:axId val="137576840"/>
        <c:axId val="137572528"/>
      </c:scatterChart>
      <c:valAx>
        <c:axId val="137576840"/>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7572528"/>
        <c:crosses val="autoZero"/>
        <c:crossBetween val="midCat"/>
        <c:majorUnit val="0.5"/>
      </c:valAx>
      <c:valAx>
        <c:axId val="1375725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7576840"/>
        <c:crosses val="autoZero"/>
        <c:crossBetween val="midCat"/>
      </c:valAx>
      <c:spPr>
        <a:noFill/>
        <a:ln>
          <a:noFill/>
        </a:ln>
        <a:effectLst/>
      </c:spPr>
    </c:plotArea>
    <c:legend>
      <c:legendPos val="r"/>
      <c:layout>
        <c:manualLayout>
          <c:xMode val="edge"/>
          <c:yMode val="edge"/>
          <c:x val="0.65138453228238735"/>
          <c:y val="0.22691558100691958"/>
          <c:w val="0.27030330075318348"/>
          <c:h val="0.20832603197327607"/>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9/13/2019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3.xml"/><Relationship Id="rId4" Type="http://schemas.openxmlformats.org/officeDocument/2006/relationships/chart" Target="../charts/chart10.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chart" Target="../charts/chart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chart" Target="../charts/chart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chart" Target="../charts/chart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3.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3657600" y="2286000"/>
            <a:ext cx="5029200" cy="2862322"/>
          </a:xfrm>
          <a:prstGeom prst="rect">
            <a:avLst/>
          </a:prstGeom>
          <a:noFill/>
        </p:spPr>
        <p:txBody>
          <a:bodyPr wrap="square" rtlCol="0">
            <a:spAutoFit/>
          </a:bodyPr>
          <a:lstStyle/>
          <a:p>
            <a:r>
              <a:rPr lang="en-US" sz="2400" b="1" dirty="0">
                <a:solidFill>
                  <a:schemeClr val="tx2"/>
                </a:solidFill>
              </a:rPr>
              <a:t>Item 3a –Key Principle 1.1</a:t>
            </a:r>
          </a:p>
          <a:p>
            <a:r>
              <a:rPr lang="en-US" sz="2400" b="1" i="1" dirty="0">
                <a:solidFill>
                  <a:schemeClr val="tx2"/>
                </a:solidFill>
              </a:rPr>
              <a:t>Rationale for ASDCs stacked in Order of Reliability Value </a:t>
            </a:r>
            <a:endParaRPr lang="en-US" sz="2800" i="1" dirty="0">
              <a:solidFill>
                <a:schemeClr val="tx2"/>
              </a:solidFill>
            </a:endParaRPr>
          </a:p>
          <a:p>
            <a:endParaRPr lang="en-US" dirty="0">
              <a:solidFill>
                <a:schemeClr val="tx2"/>
              </a:solidFill>
            </a:endParaRPr>
          </a:p>
          <a:p>
            <a:r>
              <a:rPr lang="en-US" dirty="0">
                <a:solidFill>
                  <a:schemeClr val="tx2"/>
                </a:solidFill>
              </a:rPr>
              <a:t>Shams Siddiqi, PhD</a:t>
            </a:r>
          </a:p>
          <a:p>
            <a:r>
              <a:rPr lang="en-US" dirty="0">
                <a:solidFill>
                  <a:schemeClr val="tx2"/>
                </a:solidFill>
              </a:rPr>
              <a:t>Crescent Power, Inc.</a:t>
            </a:r>
          </a:p>
          <a:p>
            <a:endParaRPr lang="en-US" dirty="0">
              <a:solidFill>
                <a:schemeClr val="tx2"/>
              </a:solidFill>
            </a:endParaRPr>
          </a:p>
          <a:p>
            <a:r>
              <a:rPr lang="en-US" dirty="0">
                <a:solidFill>
                  <a:schemeClr val="tx2"/>
                </a:solidFill>
              </a:rPr>
              <a:t>RTCTF</a:t>
            </a:r>
          </a:p>
          <a:p>
            <a:r>
              <a:rPr lang="en-US" dirty="0">
                <a:solidFill>
                  <a:schemeClr val="tx2"/>
                </a:solidFill>
              </a:rPr>
              <a:t>September 19, 2019</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Market</a:t>
            </a:r>
          </a:p>
        </p:txBody>
      </p:sp>
      <p:sp>
        <p:nvSpPr>
          <p:cNvPr id="3" name="Content Placeholder 2"/>
          <p:cNvSpPr>
            <a:spLocks noGrp="1"/>
          </p:cNvSpPr>
          <p:nvPr>
            <p:ph idx="1"/>
          </p:nvPr>
        </p:nvSpPr>
        <p:spPr>
          <a:xfrm>
            <a:off x="0" y="931767"/>
            <a:ext cx="4495800" cy="2956680"/>
          </a:xfrm>
        </p:spPr>
        <p:txBody>
          <a:bodyPr/>
          <a:lstStyle/>
          <a:p>
            <a:r>
              <a:rPr lang="en-US" sz="2000" dirty="0"/>
              <a:t>Key points:</a:t>
            </a:r>
          </a:p>
          <a:p>
            <a:pPr lvl="1"/>
            <a:r>
              <a:rPr lang="en-US" sz="1600" dirty="0">
                <a:solidFill>
                  <a:srgbClr val="FF0000"/>
                </a:solidFill>
              </a:rPr>
              <a:t>AS responsibilities can’t be moved.</a:t>
            </a:r>
          </a:p>
          <a:p>
            <a:pPr lvl="1"/>
            <a:r>
              <a:rPr lang="en-US" sz="1600" dirty="0"/>
              <a:t>For interval 3, the ramp limitations result in going 0.5 MW into the PBPC.  </a:t>
            </a:r>
          </a:p>
          <a:p>
            <a:pPr lvl="2"/>
            <a:r>
              <a:rPr lang="en-US" sz="1400" dirty="0"/>
              <a:t>Accordingly, price goes to $2,000/MWh based on the PBPC.</a:t>
            </a:r>
          </a:p>
          <a:p>
            <a:pPr lvl="1"/>
            <a:r>
              <a:rPr lang="en-US" sz="1600" dirty="0"/>
              <a:t>Theoretically, </a:t>
            </a:r>
            <a:r>
              <a:rPr lang="en-US" sz="1600" dirty="0" err="1"/>
              <a:t>Reg</a:t>
            </a:r>
            <a:r>
              <a:rPr lang="en-US" sz="1600" dirty="0"/>
              <a:t>-Up is deployed to account for the missing energy.</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graphicFrame>
        <p:nvGraphicFramePr>
          <p:cNvPr id="5" name="Chart 4"/>
          <p:cNvGraphicFramePr>
            <a:graphicFrameLocks/>
          </p:cNvGraphicFramePr>
          <p:nvPr>
            <p:extLst>
              <p:ext uri="{D42A27DB-BD31-4B8C-83A1-F6EECF244321}">
                <p14:modId xmlns:p14="http://schemas.microsoft.com/office/powerpoint/2010/main" val="3133685100"/>
              </p:ext>
            </p:extLst>
          </p:nvPr>
        </p:nvGraphicFramePr>
        <p:xfrm>
          <a:off x="4389582" y="886573"/>
          <a:ext cx="4648200" cy="261937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707825" y="3472948"/>
            <a:ext cx="5575950" cy="830997"/>
          </a:xfrm>
          <a:prstGeom prst="rect">
            <a:avLst/>
          </a:prstGeom>
          <a:noFill/>
        </p:spPr>
        <p:txBody>
          <a:bodyPr wrap="none" rtlCol="0">
            <a:spAutoFit/>
          </a:bodyPr>
          <a:lstStyle/>
          <a:p>
            <a:r>
              <a:rPr lang="en-US" sz="1600" dirty="0">
                <a:solidFill>
                  <a:schemeClr val="tx2"/>
                </a:solidFill>
              </a:rPr>
              <a:t>Ramp constraint: </a:t>
            </a:r>
          </a:p>
          <a:p>
            <a:pPr marL="285750" indent="-285750">
              <a:buFont typeface="Arial" panose="020B0604020202020204" pitchFamily="34" charset="0"/>
              <a:buChar char="•"/>
            </a:pPr>
            <a:r>
              <a:rPr lang="en-US" sz="1600" dirty="0">
                <a:solidFill>
                  <a:schemeClr val="tx2"/>
                </a:solidFill>
              </a:rPr>
              <a:t>SURAMP = 1MW/min – ((3/5)*50%) = 0.7MW/min</a:t>
            </a:r>
          </a:p>
          <a:p>
            <a:pPr marL="285750" indent="-285750">
              <a:buFont typeface="Arial" panose="020B0604020202020204" pitchFamily="34" charset="0"/>
              <a:buChar char="•"/>
            </a:pPr>
            <a:r>
              <a:rPr lang="en-US" sz="1600" dirty="0">
                <a:solidFill>
                  <a:schemeClr val="tx2"/>
                </a:solidFill>
              </a:rPr>
              <a:t>HDL =  Output + (0.7MW/min * 5min) = Output + 3.5MW</a:t>
            </a:r>
          </a:p>
        </p:txBody>
      </p:sp>
      <p:pic>
        <p:nvPicPr>
          <p:cNvPr id="8" name="Picture 7">
            <a:extLst>
              <a:ext uri="{FF2B5EF4-FFF2-40B4-BE49-F238E27FC236}">
                <a16:creationId xmlns:a16="http://schemas.microsoft.com/office/drawing/2014/main" xmlns="" id="{BBE3BAFF-61DD-4782-A552-4C7B7A1FEFFA}"/>
              </a:ext>
            </a:extLst>
          </p:cNvPr>
          <p:cNvPicPr>
            <a:picLocks noChangeAspect="1"/>
          </p:cNvPicPr>
          <p:nvPr/>
        </p:nvPicPr>
        <p:blipFill>
          <a:blip r:embed="rId3"/>
          <a:stretch>
            <a:fillRect/>
          </a:stretch>
        </p:blipFill>
        <p:spPr>
          <a:xfrm>
            <a:off x="326268" y="4495800"/>
            <a:ext cx="8589132" cy="1752599"/>
          </a:xfrm>
          <a:prstGeom prst="rect">
            <a:avLst/>
          </a:prstGeom>
        </p:spPr>
      </p:pic>
    </p:spTree>
    <p:extLst>
      <p:ext uri="{BB962C8B-B14F-4D97-AF65-F5344CB8AC3E}">
        <p14:creationId xmlns:p14="http://schemas.microsoft.com/office/powerpoint/2010/main" val="3217584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RTC Examples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graphicFrame>
        <p:nvGraphicFramePr>
          <p:cNvPr id="6" name="Chart 5"/>
          <p:cNvGraphicFramePr>
            <a:graphicFrameLocks/>
          </p:cNvGraphicFramePr>
          <p:nvPr>
            <p:extLst>
              <p:ext uri="{D42A27DB-BD31-4B8C-83A1-F6EECF244321}">
                <p14:modId xmlns:p14="http://schemas.microsoft.com/office/powerpoint/2010/main" val="4142298716"/>
              </p:ext>
            </p:extLst>
          </p:nvPr>
        </p:nvGraphicFramePr>
        <p:xfrm>
          <a:off x="1590386" y="843214"/>
          <a:ext cx="5181600" cy="26193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4067685508"/>
              </p:ext>
            </p:extLst>
          </p:nvPr>
        </p:nvGraphicFramePr>
        <p:xfrm>
          <a:off x="152400" y="3812672"/>
          <a:ext cx="4365337" cy="26193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4011006398"/>
              </p:ext>
            </p:extLst>
          </p:nvPr>
        </p:nvGraphicFramePr>
        <p:xfrm>
          <a:off x="4476173" y="3810000"/>
          <a:ext cx="4591627" cy="2619375"/>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228600" y="3261123"/>
            <a:ext cx="4114800" cy="584775"/>
          </a:xfrm>
          <a:prstGeom prst="rect">
            <a:avLst/>
          </a:prstGeom>
          <a:noFill/>
        </p:spPr>
        <p:txBody>
          <a:bodyPr wrap="square" rtlCol="0">
            <a:spAutoFit/>
          </a:bodyPr>
          <a:lstStyle/>
          <a:p>
            <a:pPr algn="ctr"/>
            <a:r>
              <a:rPr lang="en-US" sz="1600" i="1" dirty="0">
                <a:solidFill>
                  <a:schemeClr val="accent3"/>
                </a:solidFill>
              </a:rPr>
              <a:t>Reg-Up is set exactly equal to the inverse of the PBPC</a:t>
            </a:r>
          </a:p>
        </p:txBody>
      </p:sp>
      <p:sp>
        <p:nvSpPr>
          <p:cNvPr id="11" name="TextBox 10"/>
          <p:cNvSpPr txBox="1"/>
          <p:nvPr/>
        </p:nvSpPr>
        <p:spPr>
          <a:xfrm>
            <a:off x="4879110" y="3225225"/>
            <a:ext cx="3883890" cy="584775"/>
          </a:xfrm>
          <a:prstGeom prst="rect">
            <a:avLst/>
          </a:prstGeom>
          <a:noFill/>
        </p:spPr>
        <p:txBody>
          <a:bodyPr wrap="square" rtlCol="0">
            <a:spAutoFit/>
          </a:bodyPr>
          <a:lstStyle/>
          <a:p>
            <a:pPr algn="ctr"/>
            <a:r>
              <a:rPr lang="en-US" sz="1600" i="1" dirty="0">
                <a:solidFill>
                  <a:schemeClr val="accent3"/>
                </a:solidFill>
              </a:rPr>
              <a:t>All </a:t>
            </a:r>
            <a:r>
              <a:rPr lang="en-US" sz="1600" i="1" dirty="0" err="1">
                <a:solidFill>
                  <a:schemeClr val="accent3"/>
                </a:solidFill>
              </a:rPr>
              <a:t>Reg</a:t>
            </a:r>
            <a:r>
              <a:rPr lang="en-US" sz="1600" i="1" dirty="0">
                <a:solidFill>
                  <a:schemeClr val="accent3"/>
                </a:solidFill>
              </a:rPr>
              <a:t>-Up is placed at price points  on the aggregate ORDC ahead of ECRS</a:t>
            </a:r>
          </a:p>
        </p:txBody>
      </p:sp>
    </p:spTree>
    <p:extLst>
      <p:ext uri="{BB962C8B-B14F-4D97-AF65-F5344CB8AC3E}">
        <p14:creationId xmlns:p14="http://schemas.microsoft.com/office/powerpoint/2010/main" val="2943667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RTC – Example A</a:t>
            </a:r>
          </a:p>
        </p:txBody>
      </p:sp>
      <p:sp>
        <p:nvSpPr>
          <p:cNvPr id="3" name="Content Placeholder 2"/>
          <p:cNvSpPr>
            <a:spLocks noGrp="1"/>
          </p:cNvSpPr>
          <p:nvPr>
            <p:ph idx="1"/>
          </p:nvPr>
        </p:nvSpPr>
        <p:spPr>
          <a:xfrm>
            <a:off x="109681" y="762000"/>
            <a:ext cx="4592779" cy="2956680"/>
          </a:xfrm>
        </p:spPr>
        <p:txBody>
          <a:bodyPr/>
          <a:lstStyle/>
          <a:p>
            <a:r>
              <a:rPr lang="en-US" sz="2000" dirty="0"/>
              <a:t>Key points:</a:t>
            </a:r>
          </a:p>
          <a:p>
            <a:pPr lvl="1"/>
            <a:r>
              <a:rPr lang="en-US" sz="1600" dirty="0"/>
              <a:t>AS awards can now change.</a:t>
            </a:r>
          </a:p>
          <a:p>
            <a:pPr lvl="1"/>
            <a:r>
              <a:rPr lang="en-US" sz="1600" dirty="0"/>
              <a:t>For the entire window there is sufficient 10-minute ramp and capacity for energy and all AS, so no ECRS shortages regardless of the ASDC</a:t>
            </a:r>
          </a:p>
          <a:p>
            <a:pPr lvl="1"/>
            <a:r>
              <a:rPr lang="en-US" sz="1600" dirty="0"/>
              <a:t>For interval 3, the ramp limitations result in being 1 MW of Reg-Up being moved to Resource B</a:t>
            </a:r>
          </a:p>
          <a:p>
            <a:pPr lvl="1"/>
            <a:r>
              <a:rPr lang="en-US" sz="1600" dirty="0"/>
              <a:t>Ramp only an issue when capacity scarcity</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9" name="TextBox 8"/>
          <p:cNvSpPr txBox="1"/>
          <p:nvPr/>
        </p:nvSpPr>
        <p:spPr>
          <a:xfrm>
            <a:off x="1839768" y="3472948"/>
            <a:ext cx="5562600" cy="830997"/>
          </a:xfrm>
          <a:prstGeom prst="rect">
            <a:avLst/>
          </a:prstGeom>
          <a:noFill/>
        </p:spPr>
        <p:txBody>
          <a:bodyPr wrap="square" rtlCol="0">
            <a:spAutoFit/>
          </a:bodyPr>
          <a:lstStyle/>
          <a:p>
            <a:r>
              <a:rPr lang="en-US" sz="1600" dirty="0">
                <a:solidFill>
                  <a:schemeClr val="tx2"/>
                </a:solidFill>
              </a:rPr>
              <a:t>Ramp constraint: </a:t>
            </a:r>
          </a:p>
          <a:p>
            <a:pPr marL="285750" indent="-285750">
              <a:buFont typeface="Arial" panose="020B0604020202020204" pitchFamily="34" charset="0"/>
              <a:buChar char="•"/>
            </a:pPr>
            <a:r>
              <a:rPr lang="en-US" sz="1600" dirty="0">
                <a:solidFill>
                  <a:schemeClr val="tx2"/>
                </a:solidFill>
              </a:rPr>
              <a:t>HDL =  Output + (1MW/min * 5min) = Output + 5MW</a:t>
            </a:r>
          </a:p>
          <a:p>
            <a:pPr marL="285750" indent="-285750">
              <a:buFont typeface="Arial" panose="020B0604020202020204" pitchFamily="34" charset="0"/>
              <a:buChar char="•"/>
            </a:pPr>
            <a:r>
              <a:rPr lang="en-US" sz="1600" dirty="0">
                <a:solidFill>
                  <a:schemeClr val="tx2"/>
                </a:solidFill>
              </a:rPr>
              <a:t>Base Point + (50% * </a:t>
            </a:r>
            <a:r>
              <a:rPr lang="en-US" sz="1600" dirty="0" err="1">
                <a:solidFill>
                  <a:schemeClr val="tx2"/>
                </a:solidFill>
              </a:rPr>
              <a:t>Reg</a:t>
            </a:r>
            <a:r>
              <a:rPr lang="en-US" sz="1600" dirty="0">
                <a:solidFill>
                  <a:schemeClr val="tx2"/>
                </a:solidFill>
              </a:rPr>
              <a:t>-Up Award) &lt;= HDL</a:t>
            </a:r>
          </a:p>
        </p:txBody>
      </p:sp>
      <p:graphicFrame>
        <p:nvGraphicFramePr>
          <p:cNvPr id="11" name="Chart 10">
            <a:extLst>
              <a:ext uri="{FF2B5EF4-FFF2-40B4-BE49-F238E27FC236}">
                <a16:creationId xmlns:a16="http://schemas.microsoft.com/office/drawing/2014/main" xmlns="" id="{ACCD63EF-CF5F-4E40-8F2A-927A64F3DA91}"/>
              </a:ext>
            </a:extLst>
          </p:cNvPr>
          <p:cNvGraphicFramePr>
            <a:graphicFrameLocks/>
          </p:cNvGraphicFramePr>
          <p:nvPr>
            <p:extLst>
              <p:ext uri="{D42A27DB-BD31-4B8C-83A1-F6EECF244321}">
                <p14:modId xmlns:p14="http://schemas.microsoft.com/office/powerpoint/2010/main" val="3240229825"/>
              </p:ext>
            </p:extLst>
          </p:nvPr>
        </p:nvGraphicFramePr>
        <p:xfrm>
          <a:off x="4572000" y="902077"/>
          <a:ext cx="4365337" cy="2619375"/>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xmlns="" id="{C03F6D40-1427-41B2-9EC3-6A15F6D93BAB}"/>
              </a:ext>
            </a:extLst>
          </p:cNvPr>
          <p:cNvPicPr>
            <a:picLocks noChangeAspect="1"/>
          </p:cNvPicPr>
          <p:nvPr/>
        </p:nvPicPr>
        <p:blipFill>
          <a:blip r:embed="rId3"/>
          <a:stretch>
            <a:fillRect/>
          </a:stretch>
        </p:blipFill>
        <p:spPr>
          <a:xfrm>
            <a:off x="228600" y="4419599"/>
            <a:ext cx="8744190" cy="1672723"/>
          </a:xfrm>
          <a:prstGeom prst="rect">
            <a:avLst/>
          </a:prstGeom>
        </p:spPr>
      </p:pic>
    </p:spTree>
    <p:extLst>
      <p:ext uri="{BB962C8B-B14F-4D97-AF65-F5344CB8AC3E}">
        <p14:creationId xmlns:p14="http://schemas.microsoft.com/office/powerpoint/2010/main" val="1041550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RTC – Example A (Capacity Scarcity)</a:t>
            </a:r>
          </a:p>
        </p:txBody>
      </p:sp>
      <p:sp>
        <p:nvSpPr>
          <p:cNvPr id="3" name="Content Placeholder 2"/>
          <p:cNvSpPr>
            <a:spLocks noGrp="1"/>
          </p:cNvSpPr>
          <p:nvPr>
            <p:ph idx="1"/>
          </p:nvPr>
        </p:nvSpPr>
        <p:spPr>
          <a:xfrm>
            <a:off x="109681" y="762000"/>
            <a:ext cx="4592779" cy="2956680"/>
          </a:xfrm>
        </p:spPr>
        <p:txBody>
          <a:bodyPr/>
          <a:lstStyle/>
          <a:p>
            <a:r>
              <a:rPr lang="en-US" sz="2000" dirty="0"/>
              <a:t>Key points:</a:t>
            </a:r>
          </a:p>
          <a:p>
            <a:pPr lvl="1"/>
            <a:r>
              <a:rPr lang="en-US" sz="1600" dirty="0"/>
              <a:t>Change Resource A HSL to 30MW.</a:t>
            </a:r>
          </a:p>
          <a:p>
            <a:pPr lvl="1"/>
            <a:r>
              <a:rPr lang="en-US" sz="1600" dirty="0"/>
              <a:t>Now Reg-Up is not awarded while less valuable ECRS is awarded.</a:t>
            </a:r>
          </a:p>
          <a:p>
            <a:pPr lvl="1"/>
            <a:r>
              <a:rPr lang="en-US" sz="1600" dirty="0"/>
              <a:t>Less reliable operation.</a:t>
            </a:r>
          </a:p>
          <a:p>
            <a:pPr lvl="1"/>
            <a:r>
              <a:rPr lang="en-US" sz="1600" dirty="0"/>
              <a:t>Can result in Reg-Up prices being lower than ECRS prices.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
        <p:nvSpPr>
          <p:cNvPr id="9" name="TextBox 8"/>
          <p:cNvSpPr txBox="1"/>
          <p:nvPr/>
        </p:nvSpPr>
        <p:spPr>
          <a:xfrm>
            <a:off x="1839768" y="3472948"/>
            <a:ext cx="5562600" cy="830997"/>
          </a:xfrm>
          <a:prstGeom prst="rect">
            <a:avLst/>
          </a:prstGeom>
          <a:noFill/>
        </p:spPr>
        <p:txBody>
          <a:bodyPr wrap="square" rtlCol="0">
            <a:spAutoFit/>
          </a:bodyPr>
          <a:lstStyle/>
          <a:p>
            <a:r>
              <a:rPr lang="en-US" sz="1600" dirty="0">
                <a:solidFill>
                  <a:schemeClr val="tx2"/>
                </a:solidFill>
              </a:rPr>
              <a:t>Ramp constraint: </a:t>
            </a:r>
          </a:p>
          <a:p>
            <a:pPr marL="285750" indent="-285750">
              <a:buFont typeface="Arial" panose="020B0604020202020204" pitchFamily="34" charset="0"/>
              <a:buChar char="•"/>
            </a:pPr>
            <a:r>
              <a:rPr lang="en-US" sz="1600" dirty="0">
                <a:solidFill>
                  <a:schemeClr val="tx2"/>
                </a:solidFill>
              </a:rPr>
              <a:t>HDL =  Output + (1MW/min * 5min) = Output + 5MW</a:t>
            </a:r>
          </a:p>
          <a:p>
            <a:pPr marL="285750" indent="-285750">
              <a:buFont typeface="Arial" panose="020B0604020202020204" pitchFamily="34" charset="0"/>
              <a:buChar char="•"/>
            </a:pPr>
            <a:r>
              <a:rPr lang="en-US" sz="1600" dirty="0">
                <a:solidFill>
                  <a:schemeClr val="tx2"/>
                </a:solidFill>
              </a:rPr>
              <a:t>Base Point + (50% * </a:t>
            </a:r>
            <a:r>
              <a:rPr lang="en-US" sz="1600" dirty="0" err="1">
                <a:solidFill>
                  <a:schemeClr val="tx2"/>
                </a:solidFill>
              </a:rPr>
              <a:t>Reg</a:t>
            </a:r>
            <a:r>
              <a:rPr lang="en-US" sz="1600" dirty="0">
                <a:solidFill>
                  <a:schemeClr val="tx2"/>
                </a:solidFill>
              </a:rPr>
              <a:t>-Up Award) &lt;= HDL</a:t>
            </a:r>
          </a:p>
        </p:txBody>
      </p:sp>
      <p:graphicFrame>
        <p:nvGraphicFramePr>
          <p:cNvPr id="11" name="Chart 10">
            <a:extLst>
              <a:ext uri="{FF2B5EF4-FFF2-40B4-BE49-F238E27FC236}">
                <a16:creationId xmlns:a16="http://schemas.microsoft.com/office/drawing/2014/main" xmlns="" id="{ACCD63EF-CF5F-4E40-8F2A-927A64F3DA91}"/>
              </a:ext>
            </a:extLst>
          </p:cNvPr>
          <p:cNvGraphicFramePr>
            <a:graphicFrameLocks/>
          </p:cNvGraphicFramePr>
          <p:nvPr/>
        </p:nvGraphicFramePr>
        <p:xfrm>
          <a:off x="4572000" y="902077"/>
          <a:ext cx="4365337" cy="2619375"/>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a:extLst>
              <a:ext uri="{FF2B5EF4-FFF2-40B4-BE49-F238E27FC236}">
                <a16:creationId xmlns:a16="http://schemas.microsoft.com/office/drawing/2014/main" xmlns="" id="{51D7B8F9-1FA5-4405-8497-8E03FB0971E0}"/>
              </a:ext>
            </a:extLst>
          </p:cNvPr>
          <p:cNvPicPr>
            <a:picLocks noChangeAspect="1"/>
          </p:cNvPicPr>
          <p:nvPr/>
        </p:nvPicPr>
        <p:blipFill>
          <a:blip r:embed="rId3"/>
          <a:stretch>
            <a:fillRect/>
          </a:stretch>
        </p:blipFill>
        <p:spPr>
          <a:xfrm>
            <a:off x="304800" y="4419599"/>
            <a:ext cx="8632963" cy="1672723"/>
          </a:xfrm>
          <a:prstGeom prst="rect">
            <a:avLst/>
          </a:prstGeom>
        </p:spPr>
      </p:pic>
    </p:spTree>
    <p:extLst>
      <p:ext uri="{BB962C8B-B14F-4D97-AF65-F5344CB8AC3E}">
        <p14:creationId xmlns:p14="http://schemas.microsoft.com/office/powerpoint/2010/main" val="1257377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RTC – Example B</a:t>
            </a:r>
          </a:p>
        </p:txBody>
      </p:sp>
      <p:sp>
        <p:nvSpPr>
          <p:cNvPr id="3" name="Content Placeholder 2"/>
          <p:cNvSpPr>
            <a:spLocks noGrp="1"/>
          </p:cNvSpPr>
          <p:nvPr>
            <p:ph idx="1"/>
          </p:nvPr>
        </p:nvSpPr>
        <p:spPr>
          <a:xfrm>
            <a:off x="109682" y="853320"/>
            <a:ext cx="4401127" cy="2956680"/>
          </a:xfrm>
        </p:spPr>
        <p:txBody>
          <a:bodyPr/>
          <a:lstStyle/>
          <a:p>
            <a:r>
              <a:rPr lang="en-US" sz="2000" dirty="0"/>
              <a:t>Key points:</a:t>
            </a:r>
          </a:p>
          <a:p>
            <a:pPr lvl="1"/>
            <a:r>
              <a:rPr lang="en-US" sz="1600" dirty="0"/>
              <a:t>AS awards and base points are the same as in example A.</a:t>
            </a:r>
          </a:p>
          <a:p>
            <a:pPr lvl="1"/>
            <a:r>
              <a:rPr lang="en-US" sz="1600" dirty="0"/>
              <a:t>Pricing outcomes will also be identical.</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
        <p:nvSpPr>
          <p:cNvPr id="9" name="TextBox 8"/>
          <p:cNvSpPr txBox="1"/>
          <p:nvPr/>
        </p:nvSpPr>
        <p:spPr>
          <a:xfrm>
            <a:off x="1839768" y="3472948"/>
            <a:ext cx="5562600" cy="830997"/>
          </a:xfrm>
          <a:prstGeom prst="rect">
            <a:avLst/>
          </a:prstGeom>
          <a:noFill/>
        </p:spPr>
        <p:txBody>
          <a:bodyPr wrap="square" rtlCol="0">
            <a:spAutoFit/>
          </a:bodyPr>
          <a:lstStyle/>
          <a:p>
            <a:r>
              <a:rPr lang="en-US" sz="1600" dirty="0">
                <a:solidFill>
                  <a:schemeClr val="tx2"/>
                </a:solidFill>
              </a:rPr>
              <a:t>Ramp constraint: </a:t>
            </a:r>
          </a:p>
          <a:p>
            <a:pPr marL="285750" indent="-285750">
              <a:buFont typeface="Arial" panose="020B0604020202020204" pitchFamily="34" charset="0"/>
              <a:buChar char="•"/>
            </a:pPr>
            <a:r>
              <a:rPr lang="en-US" sz="1600" dirty="0">
                <a:solidFill>
                  <a:schemeClr val="tx2"/>
                </a:solidFill>
              </a:rPr>
              <a:t>HDL =  Output + (1MW/min * 5min) = Output + 5MW</a:t>
            </a:r>
          </a:p>
          <a:p>
            <a:pPr marL="285750" indent="-285750">
              <a:buFont typeface="Arial" panose="020B0604020202020204" pitchFamily="34" charset="0"/>
              <a:buChar char="•"/>
            </a:pPr>
            <a:r>
              <a:rPr lang="en-US" sz="1600" dirty="0">
                <a:solidFill>
                  <a:schemeClr val="tx2"/>
                </a:solidFill>
              </a:rPr>
              <a:t>Base Point + (50% * </a:t>
            </a:r>
            <a:r>
              <a:rPr lang="en-US" sz="1600" dirty="0" err="1">
                <a:solidFill>
                  <a:schemeClr val="tx2"/>
                </a:solidFill>
              </a:rPr>
              <a:t>Reg</a:t>
            </a:r>
            <a:r>
              <a:rPr lang="en-US" sz="1600" dirty="0">
                <a:solidFill>
                  <a:schemeClr val="tx2"/>
                </a:solidFill>
              </a:rPr>
              <a:t>-Up Award) &lt;= HDL</a:t>
            </a:r>
          </a:p>
        </p:txBody>
      </p:sp>
      <p:graphicFrame>
        <p:nvGraphicFramePr>
          <p:cNvPr id="11" name="Chart 10"/>
          <p:cNvGraphicFramePr>
            <a:graphicFrameLocks/>
          </p:cNvGraphicFramePr>
          <p:nvPr>
            <p:extLst>
              <p:ext uri="{D42A27DB-BD31-4B8C-83A1-F6EECF244321}">
                <p14:modId xmlns:p14="http://schemas.microsoft.com/office/powerpoint/2010/main" val="1837512565"/>
              </p:ext>
            </p:extLst>
          </p:nvPr>
        </p:nvGraphicFramePr>
        <p:xfrm>
          <a:off x="4510809" y="930652"/>
          <a:ext cx="4591627" cy="2619375"/>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a:extLst>
              <a:ext uri="{FF2B5EF4-FFF2-40B4-BE49-F238E27FC236}">
                <a16:creationId xmlns:a16="http://schemas.microsoft.com/office/drawing/2014/main" xmlns="" id="{4517A4E4-1EC9-4999-9366-FCDA4C685CCA}"/>
              </a:ext>
            </a:extLst>
          </p:cNvPr>
          <p:cNvPicPr>
            <a:picLocks noChangeAspect="1"/>
          </p:cNvPicPr>
          <p:nvPr/>
        </p:nvPicPr>
        <p:blipFill>
          <a:blip r:embed="rId3"/>
          <a:stretch>
            <a:fillRect/>
          </a:stretch>
        </p:blipFill>
        <p:spPr>
          <a:xfrm>
            <a:off x="228600" y="4419599"/>
            <a:ext cx="8744190" cy="1672723"/>
          </a:xfrm>
          <a:prstGeom prst="rect">
            <a:avLst/>
          </a:prstGeom>
        </p:spPr>
      </p:pic>
    </p:spTree>
    <p:extLst>
      <p:ext uri="{BB962C8B-B14F-4D97-AF65-F5344CB8AC3E}">
        <p14:creationId xmlns:p14="http://schemas.microsoft.com/office/powerpoint/2010/main" val="2647544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RTC – Example B (Capacity Scarcity)</a:t>
            </a:r>
          </a:p>
        </p:txBody>
      </p:sp>
      <p:sp>
        <p:nvSpPr>
          <p:cNvPr id="3" name="Content Placeholder 2"/>
          <p:cNvSpPr>
            <a:spLocks noGrp="1"/>
          </p:cNvSpPr>
          <p:nvPr>
            <p:ph idx="1"/>
          </p:nvPr>
        </p:nvSpPr>
        <p:spPr>
          <a:xfrm>
            <a:off x="109682" y="853320"/>
            <a:ext cx="4401127" cy="2956680"/>
          </a:xfrm>
        </p:spPr>
        <p:txBody>
          <a:bodyPr/>
          <a:lstStyle/>
          <a:p>
            <a:r>
              <a:rPr lang="en-US" sz="2000" dirty="0"/>
              <a:t>Key points:</a:t>
            </a:r>
          </a:p>
          <a:p>
            <a:pPr lvl="1"/>
            <a:r>
              <a:rPr lang="en-US" sz="1600" dirty="0"/>
              <a:t>Change Resource A HSL to 30MW.</a:t>
            </a:r>
          </a:p>
          <a:p>
            <a:pPr lvl="1"/>
            <a:r>
              <a:rPr lang="en-US" sz="1600" dirty="0"/>
              <a:t>Now Reg-Up is awarded while less valuable ECRS is not awarded.</a:t>
            </a:r>
          </a:p>
          <a:p>
            <a:pPr lvl="1"/>
            <a:r>
              <a:rPr lang="en-US" sz="1600" dirty="0"/>
              <a:t>More reliable operation.</a:t>
            </a:r>
          </a:p>
          <a:p>
            <a:pPr lvl="1"/>
            <a:r>
              <a:rPr lang="en-US" sz="1600" dirty="0"/>
              <a:t>Reg-Up prices always higher than ECRS prices.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
        <p:nvSpPr>
          <p:cNvPr id="9" name="TextBox 8"/>
          <p:cNvSpPr txBox="1"/>
          <p:nvPr/>
        </p:nvSpPr>
        <p:spPr>
          <a:xfrm>
            <a:off x="1839768" y="3472948"/>
            <a:ext cx="5562600" cy="830997"/>
          </a:xfrm>
          <a:prstGeom prst="rect">
            <a:avLst/>
          </a:prstGeom>
          <a:noFill/>
        </p:spPr>
        <p:txBody>
          <a:bodyPr wrap="square" rtlCol="0">
            <a:spAutoFit/>
          </a:bodyPr>
          <a:lstStyle/>
          <a:p>
            <a:r>
              <a:rPr lang="en-US" sz="1600" dirty="0">
                <a:solidFill>
                  <a:schemeClr val="tx2"/>
                </a:solidFill>
              </a:rPr>
              <a:t>Ramp constraint: </a:t>
            </a:r>
          </a:p>
          <a:p>
            <a:pPr marL="285750" indent="-285750">
              <a:buFont typeface="Arial" panose="020B0604020202020204" pitchFamily="34" charset="0"/>
              <a:buChar char="•"/>
            </a:pPr>
            <a:r>
              <a:rPr lang="en-US" sz="1600" dirty="0">
                <a:solidFill>
                  <a:schemeClr val="tx2"/>
                </a:solidFill>
              </a:rPr>
              <a:t>HDL =  Output + (1MW/min * 5min) = Output + 5MW</a:t>
            </a:r>
          </a:p>
          <a:p>
            <a:pPr marL="285750" indent="-285750">
              <a:buFont typeface="Arial" panose="020B0604020202020204" pitchFamily="34" charset="0"/>
              <a:buChar char="•"/>
            </a:pPr>
            <a:r>
              <a:rPr lang="en-US" sz="1600" dirty="0">
                <a:solidFill>
                  <a:schemeClr val="tx2"/>
                </a:solidFill>
              </a:rPr>
              <a:t>Base Point + (50% * </a:t>
            </a:r>
            <a:r>
              <a:rPr lang="en-US" sz="1600" dirty="0" err="1">
                <a:solidFill>
                  <a:schemeClr val="tx2"/>
                </a:solidFill>
              </a:rPr>
              <a:t>Reg</a:t>
            </a:r>
            <a:r>
              <a:rPr lang="en-US" sz="1600" dirty="0">
                <a:solidFill>
                  <a:schemeClr val="tx2"/>
                </a:solidFill>
              </a:rPr>
              <a:t>-Up Award) &lt;= HDL</a:t>
            </a:r>
          </a:p>
        </p:txBody>
      </p:sp>
      <p:graphicFrame>
        <p:nvGraphicFramePr>
          <p:cNvPr id="11" name="Chart 10"/>
          <p:cNvGraphicFramePr>
            <a:graphicFrameLocks/>
          </p:cNvGraphicFramePr>
          <p:nvPr/>
        </p:nvGraphicFramePr>
        <p:xfrm>
          <a:off x="4510809" y="930652"/>
          <a:ext cx="4591627" cy="2619375"/>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a:extLst>
              <a:ext uri="{FF2B5EF4-FFF2-40B4-BE49-F238E27FC236}">
                <a16:creationId xmlns:a16="http://schemas.microsoft.com/office/drawing/2014/main" xmlns="" id="{6E4D3DF5-0D9A-4D81-90E7-0D14F135A96E}"/>
              </a:ext>
            </a:extLst>
          </p:cNvPr>
          <p:cNvPicPr>
            <a:picLocks noChangeAspect="1"/>
          </p:cNvPicPr>
          <p:nvPr/>
        </p:nvPicPr>
        <p:blipFill>
          <a:blip r:embed="rId3"/>
          <a:stretch>
            <a:fillRect/>
          </a:stretch>
        </p:blipFill>
        <p:spPr>
          <a:xfrm>
            <a:off x="353895" y="4343400"/>
            <a:ext cx="8573905" cy="1661280"/>
          </a:xfrm>
          <a:prstGeom prst="rect">
            <a:avLst/>
          </a:prstGeom>
        </p:spPr>
      </p:pic>
    </p:spTree>
    <p:extLst>
      <p:ext uri="{BB962C8B-B14F-4D97-AF65-F5344CB8AC3E}">
        <p14:creationId xmlns:p14="http://schemas.microsoft.com/office/powerpoint/2010/main" val="904492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a:xfrm>
            <a:off x="293255" y="990600"/>
            <a:ext cx="8534400" cy="5257800"/>
          </a:xfrm>
        </p:spPr>
        <p:txBody>
          <a:bodyPr/>
          <a:lstStyle/>
          <a:p>
            <a:r>
              <a:rPr lang="en-US" sz="2000" dirty="0"/>
              <a:t>Ramp-constrained operation is addressed by RTC by moving and ultimately awarding less of lower value AS - capacity providing RRS and ECRS (over 3,000MW) under RTC will be available to SCED for energy ramping needs (unlike today), there is very little to no chance of the system experiencing ramp scarcity conditions.</a:t>
            </a:r>
          </a:p>
          <a:p>
            <a:r>
              <a:rPr lang="en-US" sz="2000" dirty="0"/>
              <a:t>RTC where the ASDC for Reg-Up is placed within an aggregate ORDC based on a PBPC</a:t>
            </a:r>
          </a:p>
          <a:p>
            <a:pPr lvl="1"/>
            <a:r>
              <a:rPr lang="en-US" sz="1800" dirty="0"/>
              <a:t>Lower value AS may be priced higher than higher value AS</a:t>
            </a:r>
          </a:p>
          <a:p>
            <a:pPr lvl="1"/>
            <a:r>
              <a:rPr lang="en-US" sz="1800" dirty="0"/>
              <a:t>In a system-wide capacity scarcity condition, Reg-Up would only be given partial priority over the other AS products thereby reducing reliability</a:t>
            </a:r>
          </a:p>
          <a:p>
            <a:r>
              <a:rPr lang="en-US" sz="2000" dirty="0"/>
              <a:t>RTC where the ASDC for Reg-Up is placed at the highest price points of the aggregate ORDC without consideration of the PBPC</a:t>
            </a:r>
          </a:p>
          <a:p>
            <a:pPr lvl="1"/>
            <a:r>
              <a:rPr lang="en-US" sz="1800" dirty="0"/>
              <a:t>In a system-wide capacity scarcity condition, Reg-Up would be given complete priority over the other AS products and so higher prices</a:t>
            </a:r>
          </a:p>
          <a:p>
            <a:pPr lvl="1"/>
            <a:r>
              <a:rPr lang="en-US" sz="1800" dirty="0"/>
              <a:t>Reflects the definition of demand curves – i.e. curves should reflect the reliability value of the service (and Reg-Up is definitely more valuable than Non-Spin and ECRS) – results in rational award and pricing outcomes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1564372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304800" y="1219200"/>
            <a:ext cx="8382000" cy="4823621"/>
          </a:xfrm>
        </p:spPr>
        <p:txBody>
          <a:bodyPr/>
          <a:lstStyle/>
          <a:p>
            <a:r>
              <a:rPr lang="en-US" sz="2000" dirty="0"/>
              <a:t>During the August 27, 2019 RTCTF discussion on Real-Time ASDCs, there was a desire to look at the same illustrative examples under a system-wide scarcity condition.</a:t>
            </a:r>
          </a:p>
          <a:p>
            <a:pPr lvl="1"/>
            <a:r>
              <a:rPr lang="en-US" sz="1800" dirty="0"/>
              <a:t>This was is addition to the ramp-constrained system condition that was presented.</a:t>
            </a:r>
          </a:p>
          <a:p>
            <a:pPr lvl="1"/>
            <a:endParaRPr lang="en-US" sz="1800" dirty="0"/>
          </a:p>
          <a:p>
            <a:r>
              <a:rPr lang="en-US" sz="2000" dirty="0"/>
              <a:t>The group also wanted to discuss the pros and cons of the two approach</a:t>
            </a:r>
          </a:p>
          <a:p>
            <a:pPr marL="800100" lvl="1" indent="-342900">
              <a:buFont typeface="+mj-lt"/>
              <a:buAutoNum type="arabicPeriod"/>
            </a:pPr>
            <a:r>
              <a:rPr lang="en-US" sz="1800" dirty="0"/>
              <a:t>The approach of basing a portion of the </a:t>
            </a:r>
            <a:r>
              <a:rPr lang="en-US" sz="1800" dirty="0" err="1"/>
              <a:t>Reg</a:t>
            </a:r>
            <a:r>
              <a:rPr lang="en-US" sz="1800" dirty="0"/>
              <a:t>-Up and RRS ASDCs on the current PBPC.</a:t>
            </a:r>
          </a:p>
          <a:p>
            <a:pPr marL="800100" lvl="1" indent="-342900">
              <a:buFont typeface="+mj-lt"/>
              <a:buAutoNum type="arabicPeriod"/>
            </a:pPr>
            <a:r>
              <a:rPr lang="en-US" sz="1800" dirty="0"/>
              <a:t>The approach of stacking all </a:t>
            </a:r>
            <a:r>
              <a:rPr lang="en-US" sz="1800" dirty="0" err="1"/>
              <a:t>Reg</a:t>
            </a:r>
            <a:r>
              <a:rPr lang="en-US" sz="1800" dirty="0"/>
              <a:t>-Up ahead of RRS, all RRS ahead of ECRS, and all ECRS ahead of Non-Spin</a:t>
            </a:r>
          </a:p>
          <a:p>
            <a:endParaRPr lang="en-US" sz="180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710271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Setup</a:t>
            </a:r>
          </a:p>
        </p:txBody>
      </p:sp>
      <p:sp>
        <p:nvSpPr>
          <p:cNvPr id="3" name="Content Placeholder 2"/>
          <p:cNvSpPr>
            <a:spLocks noGrp="1"/>
          </p:cNvSpPr>
          <p:nvPr>
            <p:ph idx="1"/>
          </p:nvPr>
        </p:nvSpPr>
        <p:spPr>
          <a:xfrm>
            <a:off x="266700" y="914401"/>
            <a:ext cx="8343900" cy="3200400"/>
          </a:xfrm>
        </p:spPr>
        <p:txBody>
          <a:bodyPr/>
          <a:lstStyle/>
          <a:p>
            <a:r>
              <a:rPr lang="en-US" sz="1800" dirty="0"/>
              <a:t>This presentation again uses a simplified example to illustrate how a system would behave under:</a:t>
            </a:r>
          </a:p>
          <a:p>
            <a:endParaRPr lang="en-US" sz="1050" dirty="0"/>
          </a:p>
          <a:p>
            <a:pPr marL="800100" lvl="1" indent="-342900">
              <a:buFont typeface="+mj-lt"/>
              <a:buAutoNum type="alphaUcPeriod"/>
            </a:pPr>
            <a:r>
              <a:rPr lang="en-US" sz="1600" dirty="0"/>
              <a:t>RTC where the ASDC for </a:t>
            </a:r>
            <a:r>
              <a:rPr lang="en-US" sz="1600" dirty="0" err="1"/>
              <a:t>Reg</a:t>
            </a:r>
            <a:r>
              <a:rPr lang="en-US" sz="1600" dirty="0"/>
              <a:t>-Up is placed within an aggregate ORDC based on a PBPC; and </a:t>
            </a:r>
            <a:endParaRPr lang="en-US" sz="1000" dirty="0"/>
          </a:p>
          <a:p>
            <a:pPr marL="800100" lvl="1" indent="-342900">
              <a:buFont typeface="+mj-lt"/>
              <a:buAutoNum type="alphaUcPeriod"/>
            </a:pPr>
            <a:r>
              <a:rPr lang="en-US" sz="1600" dirty="0"/>
              <a:t>RTC where the ASDC for </a:t>
            </a:r>
            <a:r>
              <a:rPr lang="en-US" sz="1600" dirty="0" err="1"/>
              <a:t>Reg</a:t>
            </a:r>
            <a:r>
              <a:rPr lang="en-US" sz="1600" dirty="0"/>
              <a:t>-Up is placed at the highest price points of the aggregate ORDC without consideration of the PBPC.</a:t>
            </a:r>
          </a:p>
          <a:p>
            <a:pPr marL="800100" lvl="1" indent="-342900">
              <a:buFont typeface="+mj-lt"/>
              <a:buAutoNum type="alphaUcPeriod"/>
            </a:pPr>
            <a:endParaRPr lang="en-US" sz="600" dirty="0"/>
          </a:p>
          <a:p>
            <a:r>
              <a:rPr lang="en-US" sz="1800" dirty="0"/>
              <a:t>The system:</a:t>
            </a:r>
          </a:p>
          <a:p>
            <a:pPr lvl="1"/>
            <a:r>
              <a:rPr lang="en-US" sz="1600" dirty="0"/>
              <a:t>Resources -  One generator (Resource A) that has an HSL of 100 MW and a ramp rate of 1 MW/min </a:t>
            </a:r>
            <a:r>
              <a:rPr lang="en-US" sz="1600" dirty="0">
                <a:solidFill>
                  <a:srgbClr val="FF0000"/>
                </a:solidFill>
              </a:rPr>
              <a:t>with Energy Offer of $20/MWh</a:t>
            </a:r>
          </a:p>
          <a:p>
            <a:pPr lvl="1"/>
            <a:r>
              <a:rPr lang="en-US" sz="1600" dirty="0"/>
              <a:t>AS - There are two AS products: Reg-Up and ECRS, both with an AS plan of 3 MW </a:t>
            </a:r>
            <a:r>
              <a:rPr lang="en-US" sz="1600" dirty="0">
                <a:solidFill>
                  <a:srgbClr val="FF0000"/>
                </a:solidFill>
              </a:rPr>
              <a:t>with Reg-Up offer at $10/MW/</a:t>
            </a:r>
            <a:r>
              <a:rPr lang="en-US" sz="1600" dirty="0" err="1">
                <a:solidFill>
                  <a:srgbClr val="FF0000"/>
                </a:solidFill>
              </a:rPr>
              <a:t>hr</a:t>
            </a:r>
            <a:r>
              <a:rPr lang="en-US" sz="1600" dirty="0">
                <a:solidFill>
                  <a:srgbClr val="FF0000"/>
                </a:solidFill>
              </a:rPr>
              <a:t> and ECRS offer at 0.</a:t>
            </a:r>
          </a:p>
          <a:p>
            <a:pPr marL="400050"/>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Chart 4"/>
          <p:cNvGraphicFramePr>
            <a:graphicFrameLocks/>
          </p:cNvGraphicFramePr>
          <p:nvPr>
            <p:extLst>
              <p:ext uri="{D42A27DB-BD31-4B8C-83A1-F6EECF244321}">
                <p14:modId xmlns:p14="http://schemas.microsoft.com/office/powerpoint/2010/main" val="1780479621"/>
              </p:ext>
            </p:extLst>
          </p:nvPr>
        </p:nvGraphicFramePr>
        <p:xfrm>
          <a:off x="1905000" y="4191000"/>
          <a:ext cx="4648200" cy="24923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84953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RTC Examples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6" name="Chart 5"/>
          <p:cNvGraphicFramePr>
            <a:graphicFrameLocks/>
          </p:cNvGraphicFramePr>
          <p:nvPr/>
        </p:nvGraphicFramePr>
        <p:xfrm>
          <a:off x="1590386" y="843214"/>
          <a:ext cx="5181600" cy="26193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nvGraphicFramePr>
        <p:xfrm>
          <a:off x="152400" y="3812672"/>
          <a:ext cx="4365337" cy="26193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nvGraphicFramePr>
        <p:xfrm>
          <a:off x="4476173" y="3810000"/>
          <a:ext cx="4591627" cy="2619375"/>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609600" y="3261123"/>
            <a:ext cx="3505200" cy="584775"/>
          </a:xfrm>
          <a:prstGeom prst="rect">
            <a:avLst/>
          </a:prstGeom>
          <a:noFill/>
        </p:spPr>
        <p:txBody>
          <a:bodyPr wrap="square" rtlCol="0">
            <a:spAutoFit/>
          </a:bodyPr>
          <a:lstStyle/>
          <a:p>
            <a:pPr algn="ctr"/>
            <a:r>
              <a:rPr lang="en-US" sz="1600" i="1" dirty="0" err="1">
                <a:solidFill>
                  <a:schemeClr val="accent3"/>
                </a:solidFill>
              </a:rPr>
              <a:t>Reg</a:t>
            </a:r>
            <a:r>
              <a:rPr lang="en-US" sz="1600" i="1" dirty="0">
                <a:solidFill>
                  <a:schemeClr val="accent3"/>
                </a:solidFill>
              </a:rPr>
              <a:t>-Up is set exactly equal to the inverse of the PBPC </a:t>
            </a:r>
          </a:p>
        </p:txBody>
      </p:sp>
      <p:sp>
        <p:nvSpPr>
          <p:cNvPr id="11" name="TextBox 10"/>
          <p:cNvSpPr txBox="1"/>
          <p:nvPr/>
        </p:nvSpPr>
        <p:spPr>
          <a:xfrm>
            <a:off x="4879110" y="3124200"/>
            <a:ext cx="3505200" cy="830997"/>
          </a:xfrm>
          <a:prstGeom prst="rect">
            <a:avLst/>
          </a:prstGeom>
          <a:noFill/>
        </p:spPr>
        <p:txBody>
          <a:bodyPr wrap="square" rtlCol="0">
            <a:spAutoFit/>
          </a:bodyPr>
          <a:lstStyle/>
          <a:p>
            <a:pPr algn="ctr"/>
            <a:r>
              <a:rPr lang="en-US" sz="1600" i="1" dirty="0">
                <a:solidFill>
                  <a:schemeClr val="accent3"/>
                </a:solidFill>
              </a:rPr>
              <a:t>All </a:t>
            </a:r>
            <a:r>
              <a:rPr lang="en-US" sz="1600" i="1" dirty="0" err="1">
                <a:solidFill>
                  <a:schemeClr val="accent3"/>
                </a:solidFill>
              </a:rPr>
              <a:t>Reg</a:t>
            </a:r>
            <a:r>
              <a:rPr lang="en-US" sz="1600" i="1" dirty="0">
                <a:solidFill>
                  <a:schemeClr val="accent3"/>
                </a:solidFill>
              </a:rPr>
              <a:t>-Up is placed at price points  on the aggregate ORDC ahead of ECRS</a:t>
            </a:r>
          </a:p>
        </p:txBody>
      </p:sp>
    </p:spTree>
    <p:extLst>
      <p:ext uri="{BB962C8B-B14F-4D97-AF65-F5344CB8AC3E}">
        <p14:creationId xmlns:p14="http://schemas.microsoft.com/office/powerpoint/2010/main" val="190811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RTC – Example A</a:t>
            </a:r>
          </a:p>
        </p:txBody>
      </p:sp>
      <p:sp>
        <p:nvSpPr>
          <p:cNvPr id="3" name="Content Placeholder 2"/>
          <p:cNvSpPr>
            <a:spLocks noGrp="1"/>
          </p:cNvSpPr>
          <p:nvPr>
            <p:ph idx="1"/>
          </p:nvPr>
        </p:nvSpPr>
        <p:spPr>
          <a:xfrm>
            <a:off x="109682" y="762000"/>
            <a:ext cx="4585854" cy="2956680"/>
          </a:xfrm>
        </p:spPr>
        <p:txBody>
          <a:bodyPr/>
          <a:lstStyle/>
          <a:p>
            <a:r>
              <a:rPr lang="en-US" sz="1600" dirty="0"/>
              <a:t>Key points:</a:t>
            </a:r>
          </a:p>
          <a:p>
            <a:pPr lvl="1"/>
            <a:r>
              <a:rPr lang="en-US" sz="1600" dirty="0"/>
              <a:t>ECRS is only exchanged for energy in SCED – not deployed by LFC</a:t>
            </a:r>
          </a:p>
          <a:p>
            <a:pPr lvl="1"/>
            <a:r>
              <a:rPr lang="en-US" sz="1600" dirty="0"/>
              <a:t>Reg-Up is deployed by LFC and thus provides valuable reliability between SCED cycles</a:t>
            </a:r>
          </a:p>
          <a:p>
            <a:pPr lvl="1"/>
            <a:r>
              <a:rPr lang="en-US" sz="1600" dirty="0"/>
              <a:t>Yet in intervals 2,3,4 ECRS awards are given priority over Reg-Up awards – reducing system reliability</a:t>
            </a:r>
          </a:p>
          <a:p>
            <a:pPr lvl="1"/>
            <a:r>
              <a:rPr lang="en-US" sz="1600" dirty="0"/>
              <a:t>Note: red highlighted prices would be capped at $9,000 under my proposal</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213373694"/>
              </p:ext>
            </p:extLst>
          </p:nvPr>
        </p:nvGraphicFramePr>
        <p:xfrm>
          <a:off x="914399" y="4343400"/>
          <a:ext cx="7315200" cy="1793023"/>
        </p:xfrm>
        <a:graphic>
          <a:graphicData uri="http://schemas.openxmlformats.org/drawingml/2006/table">
            <a:tbl>
              <a:tblPr>
                <a:tableStyleId>{5940675A-B579-460E-94D1-54222C63F5DA}</a:tableStyleId>
              </a:tblPr>
              <a:tblGrid>
                <a:gridCol w="1079191">
                  <a:extLst>
                    <a:ext uri="{9D8B030D-6E8A-4147-A177-3AD203B41FA5}">
                      <a16:colId xmlns:a16="http://schemas.microsoft.com/office/drawing/2014/main" xmlns="" val="20000"/>
                    </a:ext>
                  </a:extLst>
                </a:gridCol>
                <a:gridCol w="1079191">
                  <a:extLst>
                    <a:ext uri="{9D8B030D-6E8A-4147-A177-3AD203B41FA5}">
                      <a16:colId xmlns:a16="http://schemas.microsoft.com/office/drawing/2014/main" xmlns="" val="20001"/>
                    </a:ext>
                  </a:extLst>
                </a:gridCol>
                <a:gridCol w="1076124">
                  <a:extLst>
                    <a:ext uri="{9D8B030D-6E8A-4147-A177-3AD203B41FA5}">
                      <a16:colId xmlns:a16="http://schemas.microsoft.com/office/drawing/2014/main" xmlns="" val="20002"/>
                    </a:ext>
                  </a:extLst>
                </a:gridCol>
                <a:gridCol w="1017874">
                  <a:extLst>
                    <a:ext uri="{9D8B030D-6E8A-4147-A177-3AD203B41FA5}">
                      <a16:colId xmlns:a16="http://schemas.microsoft.com/office/drawing/2014/main" xmlns="" val="20003"/>
                    </a:ext>
                  </a:extLst>
                </a:gridCol>
                <a:gridCol w="1020940">
                  <a:extLst>
                    <a:ext uri="{9D8B030D-6E8A-4147-A177-3AD203B41FA5}">
                      <a16:colId xmlns:a16="http://schemas.microsoft.com/office/drawing/2014/main" xmlns="" val="20004"/>
                    </a:ext>
                  </a:extLst>
                </a:gridCol>
                <a:gridCol w="1020940">
                  <a:extLst>
                    <a:ext uri="{9D8B030D-6E8A-4147-A177-3AD203B41FA5}">
                      <a16:colId xmlns:a16="http://schemas.microsoft.com/office/drawing/2014/main" xmlns="" val="20005"/>
                    </a:ext>
                  </a:extLst>
                </a:gridCol>
                <a:gridCol w="1020940">
                  <a:extLst>
                    <a:ext uri="{9D8B030D-6E8A-4147-A177-3AD203B41FA5}">
                      <a16:colId xmlns:a16="http://schemas.microsoft.com/office/drawing/2014/main" xmlns="" val="20006"/>
                    </a:ext>
                  </a:extLst>
                </a:gridCol>
              </a:tblGrid>
              <a:tr h="194391">
                <a:tc rowSpan="2">
                  <a:txBody>
                    <a:bodyPr/>
                    <a:lstStyle/>
                    <a:p>
                      <a:pPr algn="ctr" fontAlgn="ctr"/>
                      <a:r>
                        <a:rPr lang="en-US" sz="1100" b="1" u="none" strike="noStrike" dirty="0">
                          <a:solidFill>
                            <a:schemeClr val="tx2"/>
                          </a:solidFill>
                          <a:effectLst/>
                        </a:rPr>
                        <a:t>Real-Time Interval</a:t>
                      </a:r>
                      <a:endParaRPr lang="en-US" sz="1100" b="1" i="0" u="none" strike="noStrike" dirty="0">
                        <a:solidFill>
                          <a:schemeClr val="tx2"/>
                        </a:solidFill>
                        <a:effectLst/>
                        <a:latin typeface="Arial" panose="020B0604020202020204" pitchFamily="34" charset="0"/>
                      </a:endParaRPr>
                    </a:p>
                  </a:txBody>
                  <a:tcPr marL="9525" marR="9525" marT="9525" marB="0" anchor="ctr"/>
                </a:tc>
                <a:tc rowSpan="2">
                  <a:txBody>
                    <a:bodyPr/>
                    <a:lstStyle/>
                    <a:p>
                      <a:pPr algn="ctr" fontAlgn="ctr"/>
                      <a:r>
                        <a:rPr lang="en-US" sz="1100" b="1" u="none" strike="noStrike" dirty="0">
                          <a:solidFill>
                            <a:schemeClr val="tx2"/>
                          </a:solidFill>
                          <a:effectLst/>
                        </a:rPr>
                        <a:t>GTBD=Base Point</a:t>
                      </a:r>
                    </a:p>
                  </a:txBody>
                  <a:tcPr marL="9525" marR="9525" marT="9525" marB="0" anchor="ctr"/>
                </a:tc>
                <a:tc gridSpan="5">
                  <a:txBody>
                    <a:bodyPr/>
                    <a:lstStyle/>
                    <a:p>
                      <a:pPr algn="ctr" fontAlgn="b"/>
                      <a:r>
                        <a:rPr lang="en-US" sz="1100" b="1" u="none" strike="noStrike" dirty="0">
                          <a:solidFill>
                            <a:schemeClr val="tx2"/>
                          </a:solidFill>
                          <a:effectLst/>
                        </a:rPr>
                        <a:t>Resource A</a:t>
                      </a:r>
                      <a:endParaRPr lang="en-US" sz="1100" b="1" i="0" u="none" strike="noStrike" dirty="0">
                        <a:solidFill>
                          <a:schemeClr val="tx2"/>
                        </a:solidFill>
                        <a:effectLst/>
                        <a:latin typeface="Arial" panose="020B060402020202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562272">
                <a:tc vMerge="1">
                  <a:txBody>
                    <a:bodyPr/>
                    <a:lstStyle/>
                    <a:p>
                      <a:endParaRPr lang="en-US"/>
                    </a:p>
                  </a:txBody>
                  <a:tcPr/>
                </a:tc>
                <a:tc vMerge="1">
                  <a:txBody>
                    <a:bodyPr/>
                    <a:lstStyle/>
                    <a:p>
                      <a:endParaRPr lang="en-US"/>
                    </a:p>
                  </a:txBody>
                  <a:tcPr/>
                </a:tc>
                <a:tc>
                  <a:txBody>
                    <a:bodyPr/>
                    <a:lstStyle/>
                    <a:p>
                      <a:pPr algn="ctr" fontAlgn="ctr"/>
                      <a:r>
                        <a:rPr lang="en-US" sz="1100" b="1" u="none" strike="noStrike" dirty="0" err="1">
                          <a:solidFill>
                            <a:schemeClr val="tx2"/>
                          </a:solidFill>
                          <a:effectLst/>
                        </a:rPr>
                        <a:t>Reg</a:t>
                      </a:r>
                      <a:r>
                        <a:rPr lang="en-US" sz="1100" b="1" u="none" strike="noStrike" dirty="0">
                          <a:solidFill>
                            <a:schemeClr val="tx2"/>
                          </a:solidFill>
                          <a:effectLst/>
                        </a:rPr>
                        <a:t>-Up </a:t>
                      </a:r>
                    </a:p>
                    <a:p>
                      <a:pPr algn="ctr" fontAlgn="ctr"/>
                      <a:r>
                        <a:rPr lang="en-US" sz="1100" b="1" u="none" strike="noStrike" dirty="0">
                          <a:solidFill>
                            <a:schemeClr val="tx2"/>
                          </a:solidFill>
                          <a:effectLst/>
                        </a:rPr>
                        <a:t>Award</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u="none" strike="noStrike" dirty="0">
                          <a:solidFill>
                            <a:schemeClr val="tx2"/>
                          </a:solidFill>
                          <a:effectLst/>
                        </a:rPr>
                        <a:t>ECRS</a:t>
                      </a:r>
                      <a:r>
                        <a:rPr lang="en-US" sz="1100" b="1" u="none" strike="noStrike" baseline="0" dirty="0">
                          <a:solidFill>
                            <a:schemeClr val="tx2"/>
                          </a:solidFill>
                          <a:effectLst/>
                        </a:rPr>
                        <a:t> </a:t>
                      </a:r>
                    </a:p>
                    <a:p>
                      <a:pPr algn="ctr" fontAlgn="ctr"/>
                      <a:r>
                        <a:rPr lang="en-US" sz="1100" b="1" u="none" strike="noStrike" baseline="0" dirty="0">
                          <a:solidFill>
                            <a:schemeClr val="tx2"/>
                          </a:solidFill>
                          <a:effectLst/>
                        </a:rPr>
                        <a:t>Award</a:t>
                      </a:r>
                      <a:r>
                        <a:rPr lang="en-US" sz="1100" b="1" u="none" strike="noStrike" dirty="0">
                          <a:solidFill>
                            <a:schemeClr val="tx2"/>
                          </a:solidFill>
                          <a:effectLst/>
                        </a:rPr>
                        <a:t> </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i="0" u="none" strike="noStrike" dirty="0">
                          <a:solidFill>
                            <a:schemeClr val="tx2"/>
                          </a:solidFill>
                          <a:effectLst/>
                          <a:latin typeface="Arial" panose="020B0604020202020204" pitchFamily="34" charset="0"/>
                        </a:rPr>
                        <a:t>SPP ($/MWh)</a:t>
                      </a:r>
                    </a:p>
                  </a:txBody>
                  <a:tcPr marL="9525" marR="9525" marT="9525" marB="0" anchor="ctr"/>
                </a:tc>
                <a:tc>
                  <a:txBody>
                    <a:bodyPr/>
                    <a:lstStyle/>
                    <a:p>
                      <a:pPr algn="ctr" fontAlgn="ctr"/>
                      <a:r>
                        <a:rPr lang="en-US" sz="1100" b="1" u="none" strike="noStrike" dirty="0">
                          <a:solidFill>
                            <a:schemeClr val="tx2"/>
                          </a:solidFill>
                          <a:effectLst/>
                        </a:rPr>
                        <a:t>Reg-Up MCPC ($/MW/</a:t>
                      </a:r>
                      <a:r>
                        <a:rPr lang="en-US" sz="1100" b="1" u="none" strike="noStrike" dirty="0" err="1">
                          <a:solidFill>
                            <a:schemeClr val="tx2"/>
                          </a:solidFill>
                          <a:effectLst/>
                        </a:rPr>
                        <a:t>hr</a:t>
                      </a:r>
                      <a:r>
                        <a:rPr lang="en-US" sz="1100" b="1" u="none" strike="noStrike" dirty="0">
                          <a:solidFill>
                            <a:schemeClr val="tx2"/>
                          </a:solidFill>
                          <a:effectLst/>
                        </a:rPr>
                        <a:t>)</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u="none" strike="noStrike" dirty="0">
                          <a:solidFill>
                            <a:schemeClr val="tx2"/>
                          </a:solidFill>
                          <a:effectLst/>
                        </a:rPr>
                        <a:t>ECRS MCPC ($/MW/</a:t>
                      </a:r>
                      <a:r>
                        <a:rPr lang="en-US" sz="1100" b="1" u="none" strike="noStrike" dirty="0" err="1">
                          <a:solidFill>
                            <a:schemeClr val="tx2"/>
                          </a:solidFill>
                          <a:effectLst/>
                        </a:rPr>
                        <a:t>hr</a:t>
                      </a:r>
                      <a:r>
                        <a:rPr lang="en-US" sz="1100" b="1" u="none" strike="noStrike" dirty="0">
                          <a:solidFill>
                            <a:schemeClr val="tx2"/>
                          </a:solidFill>
                          <a:effectLst/>
                        </a:rPr>
                        <a:t>)</a:t>
                      </a:r>
                      <a:endParaRPr lang="en-US" sz="1100" b="1" i="0" u="none" strike="noStrike" dirty="0">
                        <a:solidFill>
                          <a:schemeClr val="tx2"/>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xmlns="" val="10001"/>
                  </a:ext>
                </a:extLst>
              </a:tr>
              <a:tr h="259090">
                <a:tc>
                  <a:txBody>
                    <a:bodyPr/>
                    <a:lstStyle/>
                    <a:p>
                      <a:pPr algn="ctr" fontAlgn="b"/>
                      <a:r>
                        <a:rPr lang="en-US" sz="1100" b="1" u="none" strike="noStrike">
                          <a:solidFill>
                            <a:schemeClr val="tx2"/>
                          </a:solidFill>
                          <a:effectLst/>
                        </a:rPr>
                        <a:t>1</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94.1</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3</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2.9</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$1,520</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$1,510</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$1,500</a:t>
                      </a:r>
                    </a:p>
                  </a:txBody>
                  <a:tcPr marL="9525" marR="9525" marT="9525" marB="0" anchor="ctr"/>
                </a:tc>
                <a:extLst>
                  <a:ext uri="{0D108BD9-81ED-4DB2-BD59-A6C34878D82A}">
                    <a16:rowId xmlns:a16="http://schemas.microsoft.com/office/drawing/2014/main" xmlns="" val="10002"/>
                  </a:ext>
                </a:extLst>
              </a:tr>
              <a:tr h="259090">
                <a:tc>
                  <a:txBody>
                    <a:bodyPr/>
                    <a:lstStyle/>
                    <a:p>
                      <a:pPr algn="ctr" fontAlgn="b"/>
                      <a:r>
                        <a:rPr lang="en-US" sz="1100" b="1" u="none" strike="noStrike">
                          <a:solidFill>
                            <a:schemeClr val="tx2"/>
                          </a:solidFill>
                          <a:effectLst/>
                        </a:rPr>
                        <a:t>2</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96.1</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2.9</a:t>
                      </a:r>
                    </a:p>
                  </a:txBody>
                  <a:tcPr marL="9525" marR="9525" marT="9525" marB="0" anchor="ctr"/>
                </a:tc>
                <a:tc>
                  <a:txBody>
                    <a:bodyPr/>
                    <a:lstStyle/>
                    <a:p>
                      <a:pPr marL="0" algn="ctr" defTabSz="914400" rtl="0" eaLnBrk="1" fontAlgn="b" latinLnBrk="0" hangingPunct="1"/>
                      <a:r>
                        <a:rPr lang="en-US" sz="1100" b="1" i="0" u="none" strike="noStrike" kern="1200" dirty="0">
                          <a:solidFill>
                            <a:srgbClr val="5B6770"/>
                          </a:solidFill>
                          <a:effectLst/>
                          <a:latin typeface="Arial" panose="020B0604020202020204" pitchFamily="34" charset="0"/>
                          <a:ea typeface="+mn-ea"/>
                          <a:cs typeface="+mn-cs"/>
                        </a:rPr>
                        <a:t>1.0</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$2,010</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$2,000</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$1,990</a:t>
                      </a:r>
                    </a:p>
                  </a:txBody>
                  <a:tcPr marL="9525" marR="9525" marT="9525" marB="0" anchor="ctr"/>
                </a:tc>
                <a:extLst>
                  <a:ext uri="{0D108BD9-81ED-4DB2-BD59-A6C34878D82A}">
                    <a16:rowId xmlns:a16="http://schemas.microsoft.com/office/drawing/2014/main" xmlns="" val="10003"/>
                  </a:ext>
                </a:extLst>
              </a:tr>
              <a:tr h="259090">
                <a:tc>
                  <a:txBody>
                    <a:bodyPr/>
                    <a:lstStyle/>
                    <a:p>
                      <a:pPr algn="ctr" fontAlgn="b"/>
                      <a:r>
                        <a:rPr lang="en-US" sz="1100" b="1" u="none" strike="noStrike">
                          <a:solidFill>
                            <a:schemeClr val="tx2"/>
                          </a:solidFill>
                          <a:effectLst/>
                        </a:rPr>
                        <a:t>3</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98.1</a:t>
                      </a: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0.9</a:t>
                      </a: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1.0</a:t>
                      </a:r>
                    </a:p>
                  </a:txBody>
                  <a:tcPr marL="9525" marR="9525" marT="9525" marB="0" anchor="ctr"/>
                </a:tc>
                <a:tc>
                  <a:txBody>
                    <a:bodyPr/>
                    <a:lstStyle/>
                    <a:p>
                      <a:pPr algn="ctr" rtl="0" fontAlgn="b"/>
                      <a:r>
                        <a:rPr lang="en-US" sz="1100" b="1" i="0" u="none" strike="noStrike" dirty="0">
                          <a:solidFill>
                            <a:srgbClr val="FF0000"/>
                          </a:solidFill>
                          <a:effectLst/>
                          <a:latin typeface="Arial" panose="020B0604020202020204" pitchFamily="34" charset="0"/>
                        </a:rPr>
                        <a:t>$9,010</a:t>
                      </a: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$9,000</a:t>
                      </a: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$8,990</a:t>
                      </a:r>
                    </a:p>
                  </a:txBody>
                  <a:tcPr marL="9525" marR="9525" marT="9525" marB="0" anchor="ctr"/>
                </a:tc>
                <a:extLst>
                  <a:ext uri="{0D108BD9-81ED-4DB2-BD59-A6C34878D82A}">
                    <a16:rowId xmlns:a16="http://schemas.microsoft.com/office/drawing/2014/main" xmlns="" val="10004"/>
                  </a:ext>
                </a:extLst>
              </a:tr>
              <a:tr h="259090">
                <a:tc>
                  <a:txBody>
                    <a:bodyPr/>
                    <a:lstStyle/>
                    <a:p>
                      <a:pPr algn="ctr" fontAlgn="b"/>
                      <a:r>
                        <a:rPr lang="en-US" sz="1100" b="1" u="none" strike="noStrike" dirty="0">
                          <a:solidFill>
                            <a:schemeClr val="tx2"/>
                          </a:solidFill>
                          <a:effectLst/>
                        </a:rPr>
                        <a:t>4</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99.1</a:t>
                      </a: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0</a:t>
                      </a:r>
                    </a:p>
                  </a:txBody>
                  <a:tcPr marL="9525" marR="9525" marT="9525" marB="0" anchor="ctr"/>
                </a:tc>
                <a:tc>
                  <a:txBody>
                    <a:bodyPr/>
                    <a:lstStyle/>
                    <a:p>
                      <a:pPr marL="0" algn="ctr" defTabSz="914400" rtl="0" eaLnBrk="1" fontAlgn="b" latinLnBrk="0" hangingPunct="1"/>
                      <a:r>
                        <a:rPr lang="en-US" sz="1100" b="1" i="0" u="none" strike="noStrike" kern="1200" dirty="0">
                          <a:solidFill>
                            <a:schemeClr val="tx1"/>
                          </a:solidFill>
                          <a:effectLst/>
                          <a:latin typeface="Arial" panose="020B0604020202020204" pitchFamily="34" charset="0"/>
                          <a:ea typeface="+mn-ea"/>
                          <a:cs typeface="+mn-cs"/>
                        </a:rPr>
                        <a:t>0.9</a:t>
                      </a:r>
                    </a:p>
                  </a:txBody>
                  <a:tcPr marL="9525" marR="9525" marT="9525" marB="0" anchor="ctr"/>
                </a:tc>
                <a:tc>
                  <a:txBody>
                    <a:bodyPr/>
                    <a:lstStyle/>
                    <a:p>
                      <a:pPr algn="ctr" rtl="0" fontAlgn="b"/>
                      <a:r>
                        <a:rPr lang="en-US" sz="1100" b="1" i="0" u="none" strike="noStrike" dirty="0">
                          <a:solidFill>
                            <a:srgbClr val="FF0000"/>
                          </a:solidFill>
                          <a:effectLst/>
                          <a:latin typeface="Arial" panose="020B0604020202020204" pitchFamily="34" charset="0"/>
                        </a:rPr>
                        <a:t>$9,020</a:t>
                      </a:r>
                    </a:p>
                  </a:txBody>
                  <a:tcPr marL="9525" marR="9525" marT="9525" marB="0" anchor="ctr"/>
                </a:tc>
                <a:tc>
                  <a:txBody>
                    <a:bodyPr/>
                    <a:lstStyle/>
                    <a:p>
                      <a:pPr algn="ctr" rtl="0" fontAlgn="b"/>
                      <a:r>
                        <a:rPr lang="en-US" sz="1100" b="1" i="0" u="none" strike="noStrike" dirty="0">
                          <a:solidFill>
                            <a:srgbClr val="FF0000"/>
                          </a:solidFill>
                          <a:effectLst/>
                          <a:latin typeface="Arial" panose="020B0604020202020204" pitchFamily="34" charset="0"/>
                        </a:rPr>
                        <a:t>$9,010</a:t>
                      </a: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$9,000</a:t>
                      </a:r>
                    </a:p>
                  </a:txBody>
                  <a:tcPr marL="9525" marR="9525" marT="9525" marB="0" anchor="ctr"/>
                </a:tc>
                <a:extLst>
                  <a:ext uri="{0D108BD9-81ED-4DB2-BD59-A6C34878D82A}">
                    <a16:rowId xmlns:a16="http://schemas.microsoft.com/office/drawing/2014/main" xmlns="" val="10005"/>
                  </a:ext>
                </a:extLst>
              </a:tr>
            </a:tbl>
          </a:graphicData>
        </a:graphic>
      </p:graphicFrame>
      <p:graphicFrame>
        <p:nvGraphicFramePr>
          <p:cNvPr id="8" name="Chart 7"/>
          <p:cNvGraphicFramePr>
            <a:graphicFrameLocks/>
          </p:cNvGraphicFramePr>
          <p:nvPr/>
        </p:nvGraphicFramePr>
        <p:xfrm>
          <a:off x="4695536" y="939798"/>
          <a:ext cx="4365337" cy="2619375"/>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4759613" y="3550027"/>
            <a:ext cx="4038600" cy="646331"/>
          </a:xfrm>
          <a:prstGeom prst="rect">
            <a:avLst/>
          </a:prstGeom>
          <a:noFill/>
        </p:spPr>
        <p:txBody>
          <a:bodyPr wrap="square" rtlCol="0">
            <a:spAutoFit/>
          </a:bodyPr>
          <a:lstStyle/>
          <a:p>
            <a:r>
              <a:rPr lang="en-US" sz="1200" dirty="0">
                <a:solidFill>
                  <a:schemeClr val="tx2"/>
                </a:solidFill>
              </a:rPr>
              <a:t>Ramp constraint: </a:t>
            </a:r>
          </a:p>
          <a:p>
            <a:pPr marL="285750" indent="-285750">
              <a:buFont typeface="Arial" panose="020B0604020202020204" pitchFamily="34" charset="0"/>
              <a:buChar char="•"/>
            </a:pPr>
            <a:r>
              <a:rPr lang="en-US" sz="1200" dirty="0">
                <a:solidFill>
                  <a:schemeClr val="tx2"/>
                </a:solidFill>
              </a:rPr>
              <a:t>HDL =  Output + (1MW/min * 5min) = Output + 5MW</a:t>
            </a:r>
          </a:p>
          <a:p>
            <a:pPr marL="285750" indent="-285750">
              <a:buFont typeface="Arial" panose="020B0604020202020204" pitchFamily="34" charset="0"/>
              <a:buChar char="•"/>
            </a:pPr>
            <a:r>
              <a:rPr lang="en-US" sz="1200" dirty="0">
                <a:solidFill>
                  <a:schemeClr val="tx2"/>
                </a:solidFill>
              </a:rPr>
              <a:t>Base Point + (50% * </a:t>
            </a:r>
            <a:r>
              <a:rPr lang="en-US" sz="1200" dirty="0" err="1">
                <a:solidFill>
                  <a:schemeClr val="tx2"/>
                </a:solidFill>
              </a:rPr>
              <a:t>Reg</a:t>
            </a:r>
            <a:r>
              <a:rPr lang="en-US" sz="1200" dirty="0">
                <a:solidFill>
                  <a:schemeClr val="tx2"/>
                </a:solidFill>
              </a:rPr>
              <a:t>-Up Award) &lt;= HDL</a:t>
            </a:r>
          </a:p>
        </p:txBody>
      </p:sp>
    </p:spTree>
    <p:extLst>
      <p:ext uri="{BB962C8B-B14F-4D97-AF65-F5344CB8AC3E}">
        <p14:creationId xmlns:p14="http://schemas.microsoft.com/office/powerpoint/2010/main" val="592816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RTC – Example B</a:t>
            </a:r>
          </a:p>
        </p:txBody>
      </p:sp>
      <p:sp>
        <p:nvSpPr>
          <p:cNvPr id="3" name="Content Placeholder 2"/>
          <p:cNvSpPr>
            <a:spLocks noGrp="1"/>
          </p:cNvSpPr>
          <p:nvPr>
            <p:ph idx="1"/>
          </p:nvPr>
        </p:nvSpPr>
        <p:spPr>
          <a:xfrm>
            <a:off x="109682" y="762000"/>
            <a:ext cx="4585854" cy="2956680"/>
          </a:xfrm>
        </p:spPr>
        <p:txBody>
          <a:bodyPr/>
          <a:lstStyle/>
          <a:p>
            <a:r>
              <a:rPr lang="en-US" sz="1600" dirty="0"/>
              <a:t>Key points:</a:t>
            </a:r>
          </a:p>
          <a:p>
            <a:pPr lvl="1"/>
            <a:r>
              <a:rPr lang="en-US" sz="1600" dirty="0"/>
              <a:t>ECRS is only exchanged for energy in SCED – not deployed by LFC</a:t>
            </a:r>
          </a:p>
          <a:p>
            <a:pPr lvl="1"/>
            <a:r>
              <a:rPr lang="en-US" sz="1600" dirty="0"/>
              <a:t>Reg-Up is deployed by LFC and thus provides valuable reliability between SCED cycles</a:t>
            </a:r>
          </a:p>
          <a:p>
            <a:pPr lvl="1"/>
            <a:r>
              <a:rPr lang="en-US" sz="1600" dirty="0"/>
              <a:t>In all intervals Reg-Up awards are given priority over ECRS awards – increased system reliability</a:t>
            </a:r>
          </a:p>
          <a:p>
            <a:pPr lvl="1"/>
            <a:r>
              <a:rPr lang="en-US" sz="1600" dirty="0"/>
              <a:t>ECRS prices are appropriately lower for those buying back DAM awards</a:t>
            </a:r>
          </a:p>
          <a:p>
            <a:pPr lvl="1"/>
            <a:r>
              <a:rPr lang="en-US" sz="1600" dirty="0"/>
              <a:t>Note: red highlighted prices would be capped at $9,000 under my proposal</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137602925"/>
              </p:ext>
            </p:extLst>
          </p:nvPr>
        </p:nvGraphicFramePr>
        <p:xfrm>
          <a:off x="914399" y="4343400"/>
          <a:ext cx="7315200" cy="1793023"/>
        </p:xfrm>
        <a:graphic>
          <a:graphicData uri="http://schemas.openxmlformats.org/drawingml/2006/table">
            <a:tbl>
              <a:tblPr>
                <a:tableStyleId>{5940675A-B579-460E-94D1-54222C63F5DA}</a:tableStyleId>
              </a:tblPr>
              <a:tblGrid>
                <a:gridCol w="1079191">
                  <a:extLst>
                    <a:ext uri="{9D8B030D-6E8A-4147-A177-3AD203B41FA5}">
                      <a16:colId xmlns:a16="http://schemas.microsoft.com/office/drawing/2014/main" xmlns="" val="20000"/>
                    </a:ext>
                  </a:extLst>
                </a:gridCol>
                <a:gridCol w="1079191">
                  <a:extLst>
                    <a:ext uri="{9D8B030D-6E8A-4147-A177-3AD203B41FA5}">
                      <a16:colId xmlns:a16="http://schemas.microsoft.com/office/drawing/2014/main" xmlns="" val="20001"/>
                    </a:ext>
                  </a:extLst>
                </a:gridCol>
                <a:gridCol w="1076124">
                  <a:extLst>
                    <a:ext uri="{9D8B030D-6E8A-4147-A177-3AD203B41FA5}">
                      <a16:colId xmlns:a16="http://schemas.microsoft.com/office/drawing/2014/main" xmlns="" val="20002"/>
                    </a:ext>
                  </a:extLst>
                </a:gridCol>
                <a:gridCol w="1017874">
                  <a:extLst>
                    <a:ext uri="{9D8B030D-6E8A-4147-A177-3AD203B41FA5}">
                      <a16:colId xmlns:a16="http://schemas.microsoft.com/office/drawing/2014/main" xmlns="" val="20003"/>
                    </a:ext>
                  </a:extLst>
                </a:gridCol>
                <a:gridCol w="1020940">
                  <a:extLst>
                    <a:ext uri="{9D8B030D-6E8A-4147-A177-3AD203B41FA5}">
                      <a16:colId xmlns:a16="http://schemas.microsoft.com/office/drawing/2014/main" xmlns="" val="20004"/>
                    </a:ext>
                  </a:extLst>
                </a:gridCol>
                <a:gridCol w="1020940">
                  <a:extLst>
                    <a:ext uri="{9D8B030D-6E8A-4147-A177-3AD203B41FA5}">
                      <a16:colId xmlns:a16="http://schemas.microsoft.com/office/drawing/2014/main" xmlns="" val="20005"/>
                    </a:ext>
                  </a:extLst>
                </a:gridCol>
                <a:gridCol w="1020940">
                  <a:extLst>
                    <a:ext uri="{9D8B030D-6E8A-4147-A177-3AD203B41FA5}">
                      <a16:colId xmlns:a16="http://schemas.microsoft.com/office/drawing/2014/main" xmlns="" val="20006"/>
                    </a:ext>
                  </a:extLst>
                </a:gridCol>
              </a:tblGrid>
              <a:tr h="194391">
                <a:tc rowSpan="2">
                  <a:txBody>
                    <a:bodyPr/>
                    <a:lstStyle/>
                    <a:p>
                      <a:pPr algn="ctr" fontAlgn="ctr"/>
                      <a:r>
                        <a:rPr lang="en-US" sz="1100" b="1" u="none" strike="noStrike" dirty="0">
                          <a:solidFill>
                            <a:schemeClr val="tx2"/>
                          </a:solidFill>
                          <a:effectLst/>
                        </a:rPr>
                        <a:t>Real-Time Interval</a:t>
                      </a:r>
                      <a:endParaRPr lang="en-US" sz="1100" b="1" i="0" u="none" strike="noStrike" dirty="0">
                        <a:solidFill>
                          <a:schemeClr val="tx2"/>
                        </a:solidFill>
                        <a:effectLst/>
                        <a:latin typeface="Arial" panose="020B0604020202020204" pitchFamily="34" charset="0"/>
                      </a:endParaRPr>
                    </a:p>
                  </a:txBody>
                  <a:tcPr marL="9525" marR="9525" marT="9525" marB="0" anchor="ctr"/>
                </a:tc>
                <a:tc rowSpan="2">
                  <a:txBody>
                    <a:bodyPr/>
                    <a:lstStyle/>
                    <a:p>
                      <a:pPr algn="ctr" fontAlgn="ctr"/>
                      <a:r>
                        <a:rPr lang="en-US" sz="1100" b="1" u="none" strike="noStrike" dirty="0">
                          <a:solidFill>
                            <a:schemeClr val="tx2"/>
                          </a:solidFill>
                          <a:effectLst/>
                        </a:rPr>
                        <a:t>GTBD=Base Point</a:t>
                      </a:r>
                    </a:p>
                  </a:txBody>
                  <a:tcPr marL="9525" marR="9525" marT="9525" marB="0" anchor="ctr"/>
                </a:tc>
                <a:tc gridSpan="5">
                  <a:txBody>
                    <a:bodyPr/>
                    <a:lstStyle/>
                    <a:p>
                      <a:pPr algn="ctr" fontAlgn="b"/>
                      <a:r>
                        <a:rPr lang="en-US" sz="1100" b="1" u="none" strike="noStrike" dirty="0">
                          <a:solidFill>
                            <a:schemeClr val="tx2"/>
                          </a:solidFill>
                          <a:effectLst/>
                        </a:rPr>
                        <a:t>Resource A</a:t>
                      </a:r>
                      <a:endParaRPr lang="en-US" sz="1100" b="1" i="0" u="none" strike="noStrike" dirty="0">
                        <a:solidFill>
                          <a:schemeClr val="tx2"/>
                        </a:solidFill>
                        <a:effectLst/>
                        <a:latin typeface="Arial" panose="020B060402020202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562272">
                <a:tc vMerge="1">
                  <a:txBody>
                    <a:bodyPr/>
                    <a:lstStyle/>
                    <a:p>
                      <a:endParaRPr lang="en-US"/>
                    </a:p>
                  </a:txBody>
                  <a:tcPr/>
                </a:tc>
                <a:tc vMerge="1">
                  <a:txBody>
                    <a:bodyPr/>
                    <a:lstStyle/>
                    <a:p>
                      <a:endParaRPr lang="en-US"/>
                    </a:p>
                  </a:txBody>
                  <a:tcPr/>
                </a:tc>
                <a:tc>
                  <a:txBody>
                    <a:bodyPr/>
                    <a:lstStyle/>
                    <a:p>
                      <a:pPr algn="ctr" fontAlgn="ctr"/>
                      <a:r>
                        <a:rPr lang="en-US" sz="1100" b="1" u="none" strike="noStrike" dirty="0" err="1">
                          <a:solidFill>
                            <a:schemeClr val="tx2"/>
                          </a:solidFill>
                          <a:effectLst/>
                        </a:rPr>
                        <a:t>Reg</a:t>
                      </a:r>
                      <a:r>
                        <a:rPr lang="en-US" sz="1100" b="1" u="none" strike="noStrike" dirty="0">
                          <a:solidFill>
                            <a:schemeClr val="tx2"/>
                          </a:solidFill>
                          <a:effectLst/>
                        </a:rPr>
                        <a:t>-Up </a:t>
                      </a:r>
                    </a:p>
                    <a:p>
                      <a:pPr algn="ctr" fontAlgn="ctr"/>
                      <a:r>
                        <a:rPr lang="en-US" sz="1100" b="1" u="none" strike="noStrike" dirty="0">
                          <a:solidFill>
                            <a:schemeClr val="tx2"/>
                          </a:solidFill>
                          <a:effectLst/>
                        </a:rPr>
                        <a:t>Award</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u="none" strike="noStrike" dirty="0">
                          <a:solidFill>
                            <a:schemeClr val="tx2"/>
                          </a:solidFill>
                          <a:effectLst/>
                        </a:rPr>
                        <a:t>ECRS</a:t>
                      </a:r>
                      <a:r>
                        <a:rPr lang="en-US" sz="1100" b="1" u="none" strike="noStrike" baseline="0" dirty="0">
                          <a:solidFill>
                            <a:schemeClr val="tx2"/>
                          </a:solidFill>
                          <a:effectLst/>
                        </a:rPr>
                        <a:t> </a:t>
                      </a:r>
                    </a:p>
                    <a:p>
                      <a:pPr algn="ctr" fontAlgn="ctr"/>
                      <a:r>
                        <a:rPr lang="en-US" sz="1100" b="1" u="none" strike="noStrike" baseline="0" dirty="0">
                          <a:solidFill>
                            <a:schemeClr val="tx2"/>
                          </a:solidFill>
                          <a:effectLst/>
                        </a:rPr>
                        <a:t>Award</a:t>
                      </a:r>
                      <a:r>
                        <a:rPr lang="en-US" sz="1100" b="1" u="none" strike="noStrike" dirty="0">
                          <a:solidFill>
                            <a:schemeClr val="tx2"/>
                          </a:solidFill>
                          <a:effectLst/>
                        </a:rPr>
                        <a:t> </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i="0" u="none" strike="noStrike" dirty="0">
                          <a:solidFill>
                            <a:schemeClr val="tx2"/>
                          </a:solidFill>
                          <a:effectLst/>
                          <a:latin typeface="Arial" panose="020B0604020202020204" pitchFamily="34" charset="0"/>
                        </a:rPr>
                        <a:t>SPP ($/MWh)</a:t>
                      </a:r>
                    </a:p>
                  </a:txBody>
                  <a:tcPr marL="9525" marR="9525" marT="9525" marB="0" anchor="ctr"/>
                </a:tc>
                <a:tc>
                  <a:txBody>
                    <a:bodyPr/>
                    <a:lstStyle/>
                    <a:p>
                      <a:pPr algn="ctr" fontAlgn="ctr"/>
                      <a:r>
                        <a:rPr lang="en-US" sz="1100" b="1" u="none" strike="noStrike" dirty="0">
                          <a:solidFill>
                            <a:schemeClr val="tx2"/>
                          </a:solidFill>
                          <a:effectLst/>
                        </a:rPr>
                        <a:t>Reg-Up MCPC ($/MW/</a:t>
                      </a:r>
                      <a:r>
                        <a:rPr lang="en-US" sz="1100" b="1" u="none" strike="noStrike" dirty="0" err="1">
                          <a:solidFill>
                            <a:schemeClr val="tx2"/>
                          </a:solidFill>
                          <a:effectLst/>
                        </a:rPr>
                        <a:t>hr</a:t>
                      </a:r>
                      <a:r>
                        <a:rPr lang="en-US" sz="1100" b="1" u="none" strike="noStrike" dirty="0">
                          <a:solidFill>
                            <a:schemeClr val="tx2"/>
                          </a:solidFill>
                          <a:effectLst/>
                        </a:rPr>
                        <a:t>)</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u="none" strike="noStrike" dirty="0">
                          <a:solidFill>
                            <a:schemeClr val="tx2"/>
                          </a:solidFill>
                          <a:effectLst/>
                        </a:rPr>
                        <a:t>ECRS MCPC ($/MW/</a:t>
                      </a:r>
                      <a:r>
                        <a:rPr lang="en-US" sz="1100" b="1" u="none" strike="noStrike" dirty="0" err="1">
                          <a:solidFill>
                            <a:schemeClr val="tx2"/>
                          </a:solidFill>
                          <a:effectLst/>
                        </a:rPr>
                        <a:t>hr</a:t>
                      </a:r>
                      <a:r>
                        <a:rPr lang="en-US" sz="1100" b="1" u="none" strike="noStrike" dirty="0">
                          <a:solidFill>
                            <a:schemeClr val="tx2"/>
                          </a:solidFill>
                          <a:effectLst/>
                        </a:rPr>
                        <a:t>)</a:t>
                      </a:r>
                      <a:endParaRPr lang="en-US" sz="1100" b="1" i="0" u="none" strike="noStrike" dirty="0">
                        <a:solidFill>
                          <a:schemeClr val="tx2"/>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xmlns="" val="10001"/>
                  </a:ext>
                </a:extLst>
              </a:tr>
              <a:tr h="259090">
                <a:tc>
                  <a:txBody>
                    <a:bodyPr/>
                    <a:lstStyle/>
                    <a:p>
                      <a:pPr algn="ctr" fontAlgn="b"/>
                      <a:r>
                        <a:rPr lang="en-US" sz="1100" b="1" u="none" strike="noStrike">
                          <a:solidFill>
                            <a:schemeClr val="tx2"/>
                          </a:solidFill>
                          <a:effectLst/>
                        </a:rPr>
                        <a:t>1</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94.1</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3.0</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2.9</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$1,520</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$1,510</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$1,500</a:t>
                      </a:r>
                    </a:p>
                  </a:txBody>
                  <a:tcPr marL="9525" marR="9525" marT="9525" marB="0" anchor="ctr"/>
                </a:tc>
                <a:extLst>
                  <a:ext uri="{0D108BD9-81ED-4DB2-BD59-A6C34878D82A}">
                    <a16:rowId xmlns:a16="http://schemas.microsoft.com/office/drawing/2014/main" xmlns="" val="10002"/>
                  </a:ext>
                </a:extLst>
              </a:tr>
              <a:tr h="259090">
                <a:tc>
                  <a:txBody>
                    <a:bodyPr/>
                    <a:lstStyle/>
                    <a:p>
                      <a:pPr algn="ctr" fontAlgn="b"/>
                      <a:r>
                        <a:rPr lang="en-US" sz="1100" b="1" u="none" strike="noStrike">
                          <a:solidFill>
                            <a:schemeClr val="tx2"/>
                          </a:solidFill>
                          <a:effectLst/>
                        </a:rPr>
                        <a:t>2</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96.1</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3.0</a:t>
                      </a:r>
                    </a:p>
                  </a:txBody>
                  <a:tcPr marL="9525" marR="9525" marT="9525" marB="0" anchor="ctr"/>
                </a:tc>
                <a:tc>
                  <a:txBody>
                    <a:bodyPr/>
                    <a:lstStyle/>
                    <a:p>
                      <a:pPr marL="0" algn="ctr" defTabSz="914400" rtl="0" eaLnBrk="1" fontAlgn="b" latinLnBrk="0" hangingPunct="1"/>
                      <a:r>
                        <a:rPr lang="en-US" sz="1100" b="1" i="0" u="none" strike="noStrike" kern="1200" dirty="0">
                          <a:solidFill>
                            <a:srgbClr val="5B6770"/>
                          </a:solidFill>
                          <a:effectLst/>
                          <a:latin typeface="Arial" panose="020B0604020202020204" pitchFamily="34" charset="0"/>
                          <a:ea typeface="+mn-ea"/>
                          <a:cs typeface="+mn-cs"/>
                        </a:rPr>
                        <a:t>0.9</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$2,020</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$2,010</a:t>
                      </a:r>
                    </a:p>
                  </a:txBody>
                  <a:tcPr marL="9525" marR="9525" marT="9525" marB="0" anchor="ctr"/>
                </a:tc>
                <a:tc>
                  <a:txBody>
                    <a:bodyPr/>
                    <a:lstStyle/>
                    <a:p>
                      <a:pPr algn="ctr" rtl="0" fontAlgn="b"/>
                      <a:r>
                        <a:rPr lang="en-US" sz="1100" b="1" i="0" u="none" strike="noStrike" dirty="0">
                          <a:solidFill>
                            <a:srgbClr val="5B6770"/>
                          </a:solidFill>
                          <a:effectLst/>
                          <a:latin typeface="Arial" panose="020B0604020202020204" pitchFamily="34" charset="0"/>
                        </a:rPr>
                        <a:t>$2,000</a:t>
                      </a:r>
                    </a:p>
                  </a:txBody>
                  <a:tcPr marL="9525" marR="9525" marT="9525" marB="0" anchor="ctr"/>
                </a:tc>
                <a:extLst>
                  <a:ext uri="{0D108BD9-81ED-4DB2-BD59-A6C34878D82A}">
                    <a16:rowId xmlns:a16="http://schemas.microsoft.com/office/drawing/2014/main" xmlns="" val="10003"/>
                  </a:ext>
                </a:extLst>
              </a:tr>
              <a:tr h="259090">
                <a:tc>
                  <a:txBody>
                    <a:bodyPr/>
                    <a:lstStyle/>
                    <a:p>
                      <a:pPr algn="ctr" fontAlgn="b"/>
                      <a:r>
                        <a:rPr lang="en-US" sz="1100" b="1" u="none" strike="noStrike">
                          <a:solidFill>
                            <a:schemeClr val="tx2"/>
                          </a:solidFill>
                          <a:effectLst/>
                        </a:rPr>
                        <a:t>3</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98.1</a:t>
                      </a: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1.9</a:t>
                      </a: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0</a:t>
                      </a:r>
                    </a:p>
                  </a:txBody>
                  <a:tcPr marL="9525" marR="9525" marT="9525" marB="0" anchor="ctr"/>
                </a:tc>
                <a:tc>
                  <a:txBody>
                    <a:bodyPr/>
                    <a:lstStyle/>
                    <a:p>
                      <a:pPr algn="ctr" rtl="0" fontAlgn="b"/>
                      <a:r>
                        <a:rPr lang="en-US" sz="1100" b="1" i="0" u="none" strike="noStrike" dirty="0">
                          <a:solidFill>
                            <a:srgbClr val="FF0000"/>
                          </a:solidFill>
                          <a:effectLst/>
                          <a:latin typeface="Arial" panose="020B0604020202020204" pitchFamily="34" charset="0"/>
                        </a:rPr>
                        <a:t>$9,010</a:t>
                      </a: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$9,000</a:t>
                      </a: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$2,000</a:t>
                      </a:r>
                    </a:p>
                  </a:txBody>
                  <a:tcPr marL="9525" marR="9525" marT="9525" marB="0" anchor="ctr"/>
                </a:tc>
                <a:extLst>
                  <a:ext uri="{0D108BD9-81ED-4DB2-BD59-A6C34878D82A}">
                    <a16:rowId xmlns:a16="http://schemas.microsoft.com/office/drawing/2014/main" xmlns="" val="10004"/>
                  </a:ext>
                </a:extLst>
              </a:tr>
              <a:tr h="259090">
                <a:tc>
                  <a:txBody>
                    <a:bodyPr/>
                    <a:lstStyle/>
                    <a:p>
                      <a:pPr algn="ctr" fontAlgn="b"/>
                      <a:r>
                        <a:rPr lang="en-US" sz="1100" b="1" u="none" strike="noStrike" dirty="0">
                          <a:solidFill>
                            <a:schemeClr val="tx2"/>
                          </a:solidFill>
                          <a:effectLst/>
                        </a:rPr>
                        <a:t>4</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99.1</a:t>
                      </a: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0.9</a:t>
                      </a:r>
                    </a:p>
                  </a:txBody>
                  <a:tcPr marL="9525" marR="9525" marT="9525" marB="0" anchor="ctr"/>
                </a:tc>
                <a:tc>
                  <a:txBody>
                    <a:bodyPr/>
                    <a:lstStyle/>
                    <a:p>
                      <a:pPr marL="0" algn="ctr" defTabSz="914400" rtl="0" eaLnBrk="1" fontAlgn="b" latinLnBrk="0" hangingPunct="1"/>
                      <a:r>
                        <a:rPr lang="en-US" sz="1100" b="1" i="0" u="none" strike="noStrike" kern="1200" dirty="0">
                          <a:solidFill>
                            <a:schemeClr val="tx1"/>
                          </a:solidFill>
                          <a:effectLst/>
                          <a:latin typeface="Arial" panose="020B0604020202020204" pitchFamily="34" charset="0"/>
                          <a:ea typeface="+mn-ea"/>
                          <a:cs typeface="+mn-cs"/>
                        </a:rPr>
                        <a:t>0</a:t>
                      </a:r>
                    </a:p>
                  </a:txBody>
                  <a:tcPr marL="9525" marR="9525" marT="9525" marB="0" anchor="ctr"/>
                </a:tc>
                <a:tc>
                  <a:txBody>
                    <a:bodyPr/>
                    <a:lstStyle/>
                    <a:p>
                      <a:pPr algn="ctr" rtl="0" fontAlgn="b"/>
                      <a:r>
                        <a:rPr lang="en-US" sz="1100" b="1" i="0" u="none" strike="noStrike" dirty="0">
                          <a:solidFill>
                            <a:srgbClr val="FF0000"/>
                          </a:solidFill>
                          <a:effectLst/>
                          <a:latin typeface="Arial" panose="020B0604020202020204" pitchFamily="34" charset="0"/>
                        </a:rPr>
                        <a:t>$9,010</a:t>
                      </a: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$9,000</a:t>
                      </a:r>
                    </a:p>
                  </a:txBody>
                  <a:tcPr marL="9525" marR="9525" marT="9525" marB="0" anchor="ctr"/>
                </a:tc>
                <a:tc>
                  <a:txBody>
                    <a:bodyPr/>
                    <a:lstStyle/>
                    <a:p>
                      <a:pPr algn="ctr" rtl="0" fontAlgn="b"/>
                      <a:r>
                        <a:rPr lang="en-US" sz="1100" b="1" i="0" u="none" strike="noStrike" dirty="0">
                          <a:solidFill>
                            <a:schemeClr val="tx1"/>
                          </a:solidFill>
                          <a:effectLst/>
                          <a:latin typeface="Arial" panose="020B0604020202020204" pitchFamily="34" charset="0"/>
                        </a:rPr>
                        <a:t>$2,000</a:t>
                      </a:r>
                    </a:p>
                  </a:txBody>
                  <a:tcPr marL="9525" marR="9525" marT="9525" marB="0" anchor="ctr"/>
                </a:tc>
                <a:extLst>
                  <a:ext uri="{0D108BD9-81ED-4DB2-BD59-A6C34878D82A}">
                    <a16:rowId xmlns:a16="http://schemas.microsoft.com/office/drawing/2014/main" xmlns="" val="10005"/>
                  </a:ext>
                </a:extLst>
              </a:tr>
            </a:tbl>
          </a:graphicData>
        </a:graphic>
      </p:graphicFrame>
      <p:sp>
        <p:nvSpPr>
          <p:cNvPr id="10" name="TextBox 9"/>
          <p:cNvSpPr txBox="1"/>
          <p:nvPr/>
        </p:nvSpPr>
        <p:spPr>
          <a:xfrm>
            <a:off x="4759613" y="3550027"/>
            <a:ext cx="4038600" cy="646331"/>
          </a:xfrm>
          <a:prstGeom prst="rect">
            <a:avLst/>
          </a:prstGeom>
          <a:noFill/>
        </p:spPr>
        <p:txBody>
          <a:bodyPr wrap="square" rtlCol="0">
            <a:spAutoFit/>
          </a:bodyPr>
          <a:lstStyle/>
          <a:p>
            <a:r>
              <a:rPr lang="en-US" sz="1200" dirty="0">
                <a:solidFill>
                  <a:schemeClr val="tx2"/>
                </a:solidFill>
              </a:rPr>
              <a:t>Ramp constraint: </a:t>
            </a:r>
          </a:p>
          <a:p>
            <a:pPr marL="285750" indent="-285750">
              <a:buFont typeface="Arial" panose="020B0604020202020204" pitchFamily="34" charset="0"/>
              <a:buChar char="•"/>
            </a:pPr>
            <a:r>
              <a:rPr lang="en-US" sz="1200" dirty="0">
                <a:solidFill>
                  <a:schemeClr val="tx2"/>
                </a:solidFill>
              </a:rPr>
              <a:t>HDL =  Output + (1MW/min * 5min) = Output + 5MW</a:t>
            </a:r>
          </a:p>
          <a:p>
            <a:pPr marL="285750" indent="-285750">
              <a:buFont typeface="Arial" panose="020B0604020202020204" pitchFamily="34" charset="0"/>
              <a:buChar char="•"/>
            </a:pPr>
            <a:r>
              <a:rPr lang="en-US" sz="1200" dirty="0">
                <a:solidFill>
                  <a:schemeClr val="tx2"/>
                </a:solidFill>
              </a:rPr>
              <a:t>Base Point + (50% * </a:t>
            </a:r>
            <a:r>
              <a:rPr lang="en-US" sz="1200" dirty="0" err="1">
                <a:solidFill>
                  <a:schemeClr val="tx2"/>
                </a:solidFill>
              </a:rPr>
              <a:t>Reg</a:t>
            </a:r>
            <a:r>
              <a:rPr lang="en-US" sz="1200" dirty="0">
                <a:solidFill>
                  <a:schemeClr val="tx2"/>
                </a:solidFill>
              </a:rPr>
              <a:t>-Up Award) &lt;= HDL</a:t>
            </a:r>
          </a:p>
        </p:txBody>
      </p:sp>
      <p:graphicFrame>
        <p:nvGraphicFramePr>
          <p:cNvPr id="9" name="Chart 8">
            <a:extLst>
              <a:ext uri="{FF2B5EF4-FFF2-40B4-BE49-F238E27FC236}">
                <a16:creationId xmlns:a16="http://schemas.microsoft.com/office/drawing/2014/main" xmlns="" id="{94C87E2C-0207-4072-8114-B21FF14813D0}"/>
              </a:ext>
            </a:extLst>
          </p:cNvPr>
          <p:cNvGraphicFramePr>
            <a:graphicFrameLocks/>
          </p:cNvGraphicFramePr>
          <p:nvPr>
            <p:extLst>
              <p:ext uri="{D42A27DB-BD31-4B8C-83A1-F6EECF244321}">
                <p14:modId xmlns:p14="http://schemas.microsoft.com/office/powerpoint/2010/main" val="3617835874"/>
              </p:ext>
            </p:extLst>
          </p:nvPr>
        </p:nvGraphicFramePr>
        <p:xfrm>
          <a:off x="4572000" y="930652"/>
          <a:ext cx="4530436" cy="26193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12989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High-Level Pros/Cons of the Approaches </a:t>
            </a:r>
          </a:p>
        </p:txBody>
      </p:sp>
      <p:sp>
        <p:nvSpPr>
          <p:cNvPr id="3" name="Content Placeholder 2"/>
          <p:cNvSpPr>
            <a:spLocks noGrp="1"/>
          </p:cNvSpPr>
          <p:nvPr>
            <p:ph idx="1"/>
          </p:nvPr>
        </p:nvSpPr>
        <p:spPr>
          <a:xfrm>
            <a:off x="304800" y="1143000"/>
            <a:ext cx="8534400" cy="4899821"/>
          </a:xfrm>
        </p:spPr>
        <p:txBody>
          <a:bodyPr/>
          <a:lstStyle/>
          <a:p>
            <a:r>
              <a:rPr lang="en-US" sz="2000" dirty="0"/>
              <a:t>RTC where the ASDC for </a:t>
            </a:r>
            <a:r>
              <a:rPr lang="en-US" sz="2000" dirty="0" err="1"/>
              <a:t>Reg</a:t>
            </a:r>
            <a:r>
              <a:rPr lang="en-US" sz="2000" dirty="0"/>
              <a:t>-Up is placed within an aggregate ORDC based on a PBPC</a:t>
            </a:r>
          </a:p>
          <a:p>
            <a:pPr lvl="1"/>
            <a:r>
              <a:rPr lang="en-US" sz="1800" dirty="0"/>
              <a:t>Since the entire capacity providing RRS and ECRS (over 3,000MW) under RTC will be available to SCED for energy ramping needs (unlike today where that capacity is not available to SCED and held behind HASL), there is very little to no chance of the system experiencing ramp scarcity conditions.</a:t>
            </a:r>
          </a:p>
          <a:p>
            <a:pPr lvl="1"/>
            <a:r>
              <a:rPr lang="en-US" sz="1800" dirty="0"/>
              <a:t>Lower value AS may have higher MCPC than higher value AS</a:t>
            </a:r>
          </a:p>
          <a:p>
            <a:pPr lvl="1"/>
            <a:r>
              <a:rPr lang="en-US" sz="1800" dirty="0"/>
              <a:t>In a system-wide capacity scarcity condition, Reg-Up would only be given partial priority over the other AS products thereby reducing reliability</a:t>
            </a:r>
          </a:p>
          <a:p>
            <a:r>
              <a:rPr lang="en-US" sz="2000" dirty="0"/>
              <a:t>RTC where the ASDC for Reg-Up is placed at the highest price points of the aggregate ORDC without consideration of the PBPC</a:t>
            </a:r>
          </a:p>
          <a:p>
            <a:pPr lvl="1"/>
            <a:r>
              <a:rPr lang="en-US" sz="1800" dirty="0"/>
              <a:t>In a system-wide capacity scarcity condition, Reg-Up would be given complete priority over the other AS products</a:t>
            </a:r>
          </a:p>
          <a:p>
            <a:pPr lvl="1"/>
            <a:r>
              <a:rPr lang="en-US" sz="1800" dirty="0"/>
              <a:t>Reflects the definition of demand curves – i.e. curves should reflect the reliability value of the service (and Reg-Up is definitely more valuable than Non-Spin and ECRS) – results in rational award and pricing outcomes</a:t>
            </a:r>
          </a:p>
          <a:p>
            <a:pPr lvl="1"/>
            <a:endParaRPr lang="en-US" sz="18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759542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Ramp-Constrained System Conditions </a:t>
            </a:r>
          </a:p>
        </p:txBody>
      </p:sp>
    </p:spTree>
    <p:extLst>
      <p:ext uri="{BB962C8B-B14F-4D97-AF65-F5344CB8AC3E}">
        <p14:creationId xmlns:p14="http://schemas.microsoft.com/office/powerpoint/2010/main" val="2085570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Setup</a:t>
            </a:r>
          </a:p>
        </p:txBody>
      </p:sp>
      <p:sp>
        <p:nvSpPr>
          <p:cNvPr id="3" name="Content Placeholder 2"/>
          <p:cNvSpPr>
            <a:spLocks noGrp="1"/>
          </p:cNvSpPr>
          <p:nvPr>
            <p:ph idx="1"/>
          </p:nvPr>
        </p:nvSpPr>
        <p:spPr>
          <a:xfrm>
            <a:off x="304800" y="1143000"/>
            <a:ext cx="8534400" cy="4899821"/>
          </a:xfrm>
        </p:spPr>
        <p:txBody>
          <a:bodyPr/>
          <a:lstStyle/>
          <a:p>
            <a:r>
              <a:rPr lang="en-US" sz="2400" dirty="0"/>
              <a:t>A ramp-constrained system condition is referring to a case where there is sufficient supply capacity on the system relative to demand, but there is not sufficient ramp capability that is available for the horizon of the 5-minute dispatch interval.</a:t>
            </a:r>
          </a:p>
          <a:p>
            <a:r>
              <a:rPr lang="en-US" sz="2400" dirty="0"/>
              <a:t>The system (</a:t>
            </a:r>
            <a:r>
              <a:rPr lang="en-US" sz="2000" dirty="0">
                <a:solidFill>
                  <a:srgbClr val="FF0000"/>
                </a:solidFill>
              </a:rPr>
              <a:t>ERCOT’s example of One generator is unrealistic and highly tailored to make their case when there’s about 3,000MW of RRS/ECRS and only 200MW of Reg-Up</a:t>
            </a:r>
            <a:r>
              <a:rPr lang="en-US" sz="2400" dirty="0"/>
              <a:t>):</a:t>
            </a:r>
          </a:p>
          <a:p>
            <a:pPr lvl="1"/>
            <a:r>
              <a:rPr lang="en-US" sz="2000" dirty="0"/>
              <a:t>Resources -  </a:t>
            </a:r>
            <a:r>
              <a:rPr lang="en-US" sz="2000" dirty="0">
                <a:solidFill>
                  <a:srgbClr val="FF0000"/>
                </a:solidFill>
              </a:rPr>
              <a:t>Two</a:t>
            </a:r>
            <a:r>
              <a:rPr lang="en-US" sz="2000" dirty="0"/>
              <a:t> generator (Resource A and B) that each has an HSL of 50 MW and a ramp rate of 1 MW/min </a:t>
            </a:r>
            <a:r>
              <a:rPr lang="en-US" sz="2000" dirty="0">
                <a:solidFill>
                  <a:srgbClr val="FF0000"/>
                </a:solidFill>
              </a:rPr>
              <a:t>and energy offers of $10/MWh and $20/MWh</a:t>
            </a:r>
          </a:p>
          <a:p>
            <a:pPr lvl="1"/>
            <a:r>
              <a:rPr lang="en-US" sz="2000" dirty="0"/>
              <a:t>AS - There are two AS products: Reg-Up and ECRS, both with an AS plan of 3 MW: </a:t>
            </a:r>
            <a:r>
              <a:rPr lang="en-US" sz="2000" dirty="0">
                <a:solidFill>
                  <a:srgbClr val="FF0000"/>
                </a:solidFill>
              </a:rPr>
              <a:t>RA: $10/MW Reg-Up offer, $0/MW ECRS offer; RB: $15/MW Reg-Up offer, $12/MW ECRS offer</a:t>
            </a:r>
          </a:p>
          <a:p>
            <a:pPr lvl="1"/>
            <a:r>
              <a:rPr lang="en-US" sz="2000" dirty="0"/>
              <a:t>Assume 50% ramp sharing between energy and </a:t>
            </a:r>
            <a:r>
              <a:rPr lang="en-US" sz="2000" dirty="0" err="1"/>
              <a:t>Reg</a:t>
            </a:r>
            <a:r>
              <a:rPr lang="en-US" sz="2000" dirty="0"/>
              <a:t>-Up</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245149207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c34af464-7aa1-4edd-9be4-83dffc1cb926"/>
    <ds:schemaRef ds:uri="http://schemas.microsoft.com/office/2006/metadata/propertie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4410</TotalTime>
  <Words>1627</Words>
  <Application>Microsoft Office PowerPoint</Application>
  <PresentationFormat>On-screen Show (4:3)</PresentationFormat>
  <Paragraphs>247</Paragraphs>
  <Slides>16</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16</vt:i4>
      </vt:variant>
    </vt:vector>
  </HeadingPairs>
  <TitlesOfParts>
    <vt:vector size="20" baseType="lpstr">
      <vt:lpstr>Arial</vt:lpstr>
      <vt:lpstr>Calibri</vt:lpstr>
      <vt:lpstr>1_Custom Design</vt:lpstr>
      <vt:lpstr>Office Theme</vt:lpstr>
      <vt:lpstr>PowerPoint Presentation</vt:lpstr>
      <vt:lpstr>Introduction</vt:lpstr>
      <vt:lpstr>Example Setup</vt:lpstr>
      <vt:lpstr>RTC Examples</vt:lpstr>
      <vt:lpstr>RTC – Example A</vt:lpstr>
      <vt:lpstr>RTC – Example B</vt:lpstr>
      <vt:lpstr>High-Level Pros/Cons of the Approaches </vt:lpstr>
      <vt:lpstr>Ramp-Constrained System Conditions </vt:lpstr>
      <vt:lpstr>Example Setup</vt:lpstr>
      <vt:lpstr>Today’s Market</vt:lpstr>
      <vt:lpstr>RTC Examples</vt:lpstr>
      <vt:lpstr>RTC – Example A</vt:lpstr>
      <vt:lpstr>RTC – Example A (Capacity Scarcity)</vt:lpstr>
      <vt:lpstr>RTC – Example B</vt:lpstr>
      <vt:lpstr>RTC – Example B (Capacity Scarcity)</vt:lpstr>
      <vt:lpstr>Conclusions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Market Rules</cp:lastModifiedBy>
  <cp:revision>279</cp:revision>
  <cp:lastPrinted>2016-01-21T20:53:15Z</cp:lastPrinted>
  <dcterms:created xsi:type="dcterms:W3CDTF">2016-01-21T15:20:31Z</dcterms:created>
  <dcterms:modified xsi:type="dcterms:W3CDTF">2019-09-13T21:27:27Z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