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70" r:id="rId7"/>
    <p:sldId id="274" r:id="rId8"/>
    <p:sldId id="271" r:id="rId9"/>
    <p:sldId id="273" r:id="rId10"/>
    <p:sldId id="269" r:id="rId11"/>
    <p:sldId id="268" r:id="rId12"/>
    <p:sldId id="27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send, Aaron" initials="TA" lastIdx="1" clrIdx="0">
    <p:extLst>
      <p:ext uri="{19B8F6BF-5375-455C-9EA6-DF929625EA0E}">
        <p15:presenceInfo xmlns:p15="http://schemas.microsoft.com/office/powerpoint/2012/main" userId="S-1-5-21-639947351-343809578-3807592339-533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2" d="100"/>
          <a:sy n="72" d="100"/>
        </p:scale>
        <p:origin x="1026"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62103"/>
          </a:xfrm>
          <a:prstGeom prst="rect">
            <a:avLst/>
          </a:prstGeom>
          <a:noFill/>
        </p:spPr>
        <p:txBody>
          <a:bodyPr wrap="square" rtlCol="0">
            <a:spAutoFit/>
          </a:bodyPr>
          <a:lstStyle/>
          <a:p>
            <a:r>
              <a:rPr lang="en-US" sz="2000" b="1" smtClean="0">
                <a:solidFill>
                  <a:schemeClr val="tx2"/>
                </a:solidFill>
              </a:rPr>
              <a:t>Historical RRS </a:t>
            </a:r>
            <a:r>
              <a:rPr lang="en-US" sz="2000" b="1" dirty="0">
                <a:solidFill>
                  <a:schemeClr val="tx2"/>
                </a:solidFill>
              </a:rPr>
              <a:t>Capability </a:t>
            </a:r>
            <a:r>
              <a:rPr lang="en-US" sz="2000" b="1">
                <a:solidFill>
                  <a:schemeClr val="tx2"/>
                </a:solidFill>
              </a:rPr>
              <a:t>from </a:t>
            </a:r>
            <a:r>
              <a:rPr lang="en-US" sz="2000" b="1" smtClean="0">
                <a:solidFill>
                  <a:schemeClr val="tx2"/>
                </a:solidFill>
              </a:rPr>
              <a:t>PFR RRS</a:t>
            </a:r>
            <a:endParaRPr lang="en-US" sz="2000" b="1" dirty="0">
              <a:solidFill>
                <a:schemeClr val="tx2"/>
              </a:solidFill>
            </a:endParaRPr>
          </a:p>
          <a:p>
            <a:endParaRPr lang="en-US" dirty="0" smtClean="0">
              <a:solidFill>
                <a:schemeClr val="tx2"/>
              </a:solidFill>
            </a:endParaRPr>
          </a:p>
          <a:p>
            <a:r>
              <a:rPr lang="en-US" dirty="0">
                <a:solidFill>
                  <a:schemeClr val="tx2"/>
                </a:solidFill>
              </a:rPr>
              <a:t>ERCOT</a:t>
            </a:r>
          </a:p>
          <a:p>
            <a:r>
              <a:rPr lang="en-US" dirty="0">
                <a:solidFill>
                  <a:schemeClr val="tx2"/>
                </a:solidFill>
              </a:rPr>
              <a:t>Market Analysis &amp; Validation</a:t>
            </a:r>
          </a:p>
          <a:p>
            <a:endParaRPr lang="en-US" dirty="0">
              <a:solidFill>
                <a:schemeClr val="tx2"/>
              </a:solidFill>
            </a:endParaRPr>
          </a:p>
          <a:p>
            <a:r>
              <a:rPr lang="en-US" dirty="0">
                <a:solidFill>
                  <a:schemeClr val="tx2"/>
                </a:solidFill>
              </a:rPr>
              <a:t>RTCTF</a:t>
            </a:r>
          </a:p>
          <a:p>
            <a:r>
              <a:rPr lang="en-US" dirty="0">
                <a:solidFill>
                  <a:schemeClr val="tx2"/>
                </a:solidFill>
              </a:rPr>
              <a:t>September 19th, 2019</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1800" dirty="0"/>
              <a:t>During the 8/27/19 RTCTF discussion of AS awards with RTC, there was a concern expressed over whether a divergence between Energy and RRS prices could occur due to Load Resources tripping offline in response to a frequency event</a:t>
            </a:r>
          </a:p>
          <a:p>
            <a:endParaRPr lang="en-US" sz="1800" dirty="0"/>
          </a:p>
          <a:p>
            <a:r>
              <a:rPr lang="en-US" sz="1800" dirty="0"/>
              <a:t>The expressed scenario of concern was:</a:t>
            </a:r>
          </a:p>
          <a:p>
            <a:pPr lvl="1"/>
            <a:r>
              <a:rPr lang="en-US" sz="1600" dirty="0"/>
              <a:t>A frequency event causes Load Resources to trip offline due to under-frequency relays</a:t>
            </a:r>
          </a:p>
          <a:p>
            <a:pPr lvl="1"/>
            <a:r>
              <a:rPr lang="en-US" sz="1600" dirty="0"/>
              <a:t>There is ample capacity for energy at low prices, but insufficient capacity to provide RRS (due to the Load Resources now being deployed), resulting in high RRS prices and low energy prices</a:t>
            </a:r>
          </a:p>
          <a:p>
            <a:pPr lvl="1"/>
            <a:r>
              <a:rPr lang="en-US" sz="1600" dirty="0"/>
              <a:t>The deployed Load Resources with a DAM Responsibility would be charged for their RRS imbalance at high prices while their payments for energy imbalance would be at low prices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25796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Necessary Conditions</a:t>
            </a:r>
            <a:endParaRPr lang="en-US" dirty="0"/>
          </a:p>
        </p:txBody>
      </p:sp>
      <p:sp>
        <p:nvSpPr>
          <p:cNvPr id="3" name="Content Placeholder 2"/>
          <p:cNvSpPr>
            <a:spLocks noGrp="1"/>
          </p:cNvSpPr>
          <p:nvPr>
            <p:ph idx="1"/>
          </p:nvPr>
        </p:nvSpPr>
        <p:spPr/>
        <p:txBody>
          <a:bodyPr/>
          <a:lstStyle/>
          <a:p>
            <a:r>
              <a:rPr lang="en-US" sz="1800" dirty="0"/>
              <a:t>The necessary conditions for the scenario of concern to occur under RTC are:</a:t>
            </a:r>
          </a:p>
          <a:p>
            <a:pPr lvl="1"/>
            <a:r>
              <a:rPr lang="en-US" sz="1600" dirty="0"/>
              <a:t>Insufficient capacity available from RRS-qualified Generation Resources (to result in pricing RRS on the demand curve), and</a:t>
            </a:r>
          </a:p>
          <a:p>
            <a:pPr lvl="1"/>
            <a:r>
              <a:rPr lang="en-US" sz="1600" dirty="0"/>
              <a:t>Excess capacity available from other Generation Resources (to result in a low energy price)</a:t>
            </a:r>
          </a:p>
          <a:p>
            <a:pPr lvl="1"/>
            <a:endParaRPr lang="en-US" sz="1600" dirty="0"/>
          </a:p>
          <a:p>
            <a:r>
              <a:rPr lang="en-US" sz="1800" dirty="0"/>
              <a:t>If online Generation Resource capacity can provide the full RRS Requirement without the Load Resources, this scenario </a:t>
            </a:r>
            <a:r>
              <a:rPr lang="en-US" sz="1800" dirty="0" smtClean="0"/>
              <a:t>will not occur</a:t>
            </a:r>
            <a:endParaRPr lang="en-US" sz="1800" dirty="0"/>
          </a:p>
          <a:p>
            <a:endParaRPr lang="en-US" sz="1800" dirty="0"/>
          </a:p>
          <a:p>
            <a:r>
              <a:rPr lang="en-US" sz="1800" dirty="0"/>
              <a:t>ERCOT examined historical conditions to determine if RRS could have been served entirely by Generation Resources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171145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sz="1800" dirty="0" smtClean="0"/>
              <a:t>For every SCED run in 2018</a:t>
            </a:r>
          </a:p>
          <a:p>
            <a:r>
              <a:rPr lang="en-US" sz="1800" dirty="0" smtClean="0"/>
              <a:t>Calculated the RRS capability from RRS capable and qualified Resources from</a:t>
            </a:r>
            <a:endParaRPr lang="en-US" sz="1600" dirty="0" smtClean="0"/>
          </a:p>
          <a:p>
            <a:pPr lvl="1"/>
            <a:r>
              <a:rPr lang="en-US" sz="1600" dirty="0" smtClean="0"/>
              <a:t>Frequency responsive headroom (HSL – NFRC – BP), plus</a:t>
            </a:r>
          </a:p>
          <a:p>
            <a:pPr lvl="1"/>
            <a:r>
              <a:rPr lang="en-US" sz="1600" dirty="0"/>
              <a:t>T</a:t>
            </a:r>
            <a:r>
              <a:rPr lang="en-US" sz="1600" dirty="0" smtClean="0"/>
              <a:t>he re-</a:t>
            </a:r>
            <a:r>
              <a:rPr lang="en-US" sz="1600" dirty="0" err="1" smtClean="0"/>
              <a:t>dispatchable</a:t>
            </a:r>
            <a:r>
              <a:rPr lang="en-US" sz="1600" dirty="0" smtClean="0"/>
              <a:t> headroom that could be created by RTC ramping down RRS-qualified Resources,</a:t>
            </a:r>
          </a:p>
          <a:p>
            <a:pPr lvl="1"/>
            <a:r>
              <a:rPr lang="en-US" sz="1600" dirty="0" smtClean="0"/>
              <a:t>Capped by 20% of HSL as follows:</a:t>
            </a:r>
          </a:p>
          <a:p>
            <a:pPr lvl="1"/>
            <a:endParaRPr lang="en-US" sz="1600" dirty="0"/>
          </a:p>
          <a:p>
            <a:pPr lvl="1"/>
            <a:endParaRPr lang="en-US" sz="1600" dirty="0" smtClean="0"/>
          </a:p>
          <a:p>
            <a:r>
              <a:rPr lang="en-US" sz="1800" dirty="0" smtClean="0"/>
              <a:t>This capability represents, for every RTC run, the frequency responsive headroom plus the capability RTC could obtain through re-dispatch, capped by 20% of the Resources HSL</a:t>
            </a:r>
            <a:endParaRPr lang="en-US" sz="1600" dirty="0"/>
          </a:p>
          <a:p>
            <a:pPr lvl="1"/>
            <a:r>
              <a:rPr lang="en-US" sz="1600" dirty="0" smtClean="0"/>
              <a:t>Proxy AS Offers will be created for all capable and qualified Resources that do not submit an AS Offer</a:t>
            </a:r>
          </a:p>
          <a:p>
            <a:r>
              <a:rPr lang="en-US" sz="1800" dirty="0" smtClean="0"/>
              <a:t>Results are </a:t>
            </a:r>
            <a:r>
              <a:rPr lang="en-US" sz="1800" dirty="0"/>
              <a:t>grouped by season and on/off-peak period and compared to the 2019 post-NPRR863 RRS requirements</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mc:AlternateContent xmlns:mc="http://schemas.openxmlformats.org/markup-compatibility/2006" xmlns:a14="http://schemas.microsoft.com/office/drawing/2010/main">
        <mc:Choice Requires="a14">
          <p:sp>
            <p:nvSpPr>
              <p:cNvPr id="6" name="TextBox 5"/>
              <p:cNvSpPr txBox="1"/>
              <p:nvPr/>
            </p:nvSpPr>
            <p:spPr>
              <a:xfrm>
                <a:off x="1665755" y="2895600"/>
                <a:ext cx="5812489" cy="338554"/>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1600" smtClean="0">
                          <a:solidFill>
                            <a:schemeClr val="tx2"/>
                          </a:solidFill>
                          <a:latin typeface="Cambria Math" panose="02040503050406030204" pitchFamily="18" charset="0"/>
                        </a:rPr>
                        <m:t>min</m:t>
                      </m:r>
                      <m:r>
                        <a:rPr lang="en-US" sz="1600" smtClean="0">
                          <a:solidFill>
                            <a:schemeClr val="tx2"/>
                          </a:solidFill>
                          <a:latin typeface="Cambria Math" panose="02040503050406030204" pitchFamily="18" charset="0"/>
                        </a:rPr>
                        <m:t>⁡(</m:t>
                      </m:r>
                      <m:r>
                        <a:rPr lang="en-US" sz="1600" smtClean="0">
                          <a:solidFill>
                            <a:schemeClr val="tx2"/>
                          </a:solidFill>
                          <a:latin typeface="Cambria Math" panose="02040503050406030204" pitchFamily="18" charset="0"/>
                        </a:rPr>
                        <m:t>𝐻𝑆𝐿</m:t>
                      </m:r>
                      <m:r>
                        <a:rPr lang="en-US" sz="1600" smtClean="0">
                          <a:solidFill>
                            <a:schemeClr val="tx2"/>
                          </a:solidFill>
                          <a:latin typeface="Cambria Math" panose="02040503050406030204" pitchFamily="18" charset="0"/>
                        </a:rPr>
                        <m:t>−</m:t>
                      </m:r>
                      <m:r>
                        <a:rPr lang="en-US" sz="1600" smtClean="0">
                          <a:solidFill>
                            <a:schemeClr val="tx2"/>
                          </a:solidFill>
                          <a:latin typeface="Cambria Math" panose="02040503050406030204" pitchFamily="18" charset="0"/>
                        </a:rPr>
                        <m:t>𝑁𝐹𝑅𝐶</m:t>
                      </m:r>
                      <m:r>
                        <a:rPr lang="en-US" sz="1600" smtClean="0">
                          <a:solidFill>
                            <a:schemeClr val="tx2"/>
                          </a:solidFill>
                          <a:latin typeface="Cambria Math" panose="02040503050406030204" pitchFamily="18" charset="0"/>
                        </a:rPr>
                        <m:t>−</m:t>
                      </m:r>
                      <m:func>
                        <m:funcPr>
                          <m:ctrlPr>
                            <a:rPr lang="en-US" sz="1600" i="1">
                              <a:solidFill>
                                <a:schemeClr val="tx2"/>
                              </a:solidFill>
                              <a:latin typeface="Cambria Math" panose="02040503050406030204" pitchFamily="18" charset="0"/>
                            </a:rPr>
                          </m:ctrlPr>
                        </m:funcPr>
                        <m:fName>
                          <m:r>
                            <m:rPr>
                              <m:sty m:val="p"/>
                            </m:rPr>
                            <a:rPr lang="en-US" sz="1600">
                              <a:solidFill>
                                <a:schemeClr val="tx2"/>
                              </a:solidFill>
                              <a:latin typeface="Cambria Math" panose="02040503050406030204" pitchFamily="18" charset="0"/>
                            </a:rPr>
                            <m:t>max</m:t>
                          </m:r>
                        </m:fName>
                        <m:e>
                          <m:d>
                            <m:dPr>
                              <m:ctrlPr>
                                <a:rPr lang="en-US" sz="1600" i="1">
                                  <a:solidFill>
                                    <a:schemeClr val="tx2"/>
                                  </a:solidFill>
                                  <a:latin typeface="Cambria Math" panose="02040503050406030204" pitchFamily="18" charset="0"/>
                                </a:rPr>
                              </m:ctrlPr>
                            </m:dPr>
                            <m:e>
                              <m:r>
                                <m:rPr>
                                  <m:sty m:val="p"/>
                                </m:rPr>
                                <a:rPr lang="en-US" sz="1600" b="0" i="0" smtClean="0">
                                  <a:solidFill>
                                    <a:schemeClr val="tx2"/>
                                  </a:solidFill>
                                  <a:latin typeface="Cambria Math" panose="02040503050406030204" pitchFamily="18" charset="0"/>
                                </a:rPr>
                                <m:t>MW</m:t>
                              </m:r>
                              <m:r>
                                <a:rPr lang="en-US" sz="1600">
                                  <a:solidFill>
                                    <a:schemeClr val="tx2"/>
                                  </a:solidFill>
                                  <a:latin typeface="Cambria Math" panose="02040503050406030204" pitchFamily="18" charset="0"/>
                                </a:rPr>
                                <m:t> −5∗</m:t>
                              </m:r>
                              <m:r>
                                <a:rPr lang="en-US" sz="1600">
                                  <a:solidFill>
                                    <a:schemeClr val="tx2"/>
                                  </a:solidFill>
                                  <a:latin typeface="Cambria Math" panose="02040503050406030204" pitchFamily="18" charset="0"/>
                                </a:rPr>
                                <m:t>𝑁𝐷𝑅𝑅</m:t>
                              </m:r>
                              <m:r>
                                <a:rPr lang="en-US" sz="1600">
                                  <a:solidFill>
                                    <a:schemeClr val="tx2"/>
                                  </a:solidFill>
                                  <a:latin typeface="Cambria Math" panose="02040503050406030204" pitchFamily="18" charset="0"/>
                                </a:rPr>
                                <m:t>, </m:t>
                              </m:r>
                              <m:r>
                                <a:rPr lang="en-US" sz="1600">
                                  <a:solidFill>
                                    <a:schemeClr val="tx2"/>
                                  </a:solidFill>
                                  <a:latin typeface="Cambria Math" panose="02040503050406030204" pitchFamily="18" charset="0"/>
                                </a:rPr>
                                <m:t>𝐿𝑆𝐿</m:t>
                              </m:r>
                            </m:e>
                          </m:d>
                        </m:e>
                      </m:func>
                      <m:r>
                        <a:rPr lang="en-US" sz="1600">
                          <a:solidFill>
                            <a:schemeClr val="tx2"/>
                          </a:solidFill>
                          <a:latin typeface="Cambria Math" panose="02040503050406030204" pitchFamily="18" charset="0"/>
                        </a:rPr>
                        <m:t>, 20% </m:t>
                      </m:r>
                      <m:r>
                        <a:rPr lang="en-US" sz="1600">
                          <a:solidFill>
                            <a:schemeClr val="tx2"/>
                          </a:solidFill>
                          <a:latin typeface="Cambria Math" panose="02040503050406030204" pitchFamily="18" charset="0"/>
                        </a:rPr>
                        <m:t>𝑜𝑓</m:t>
                      </m:r>
                      <m:r>
                        <a:rPr lang="en-US" sz="1600">
                          <a:solidFill>
                            <a:schemeClr val="tx2"/>
                          </a:solidFill>
                          <a:latin typeface="Cambria Math" panose="02040503050406030204" pitchFamily="18" charset="0"/>
                        </a:rPr>
                        <m:t> </m:t>
                      </m:r>
                      <m:r>
                        <a:rPr lang="en-US" sz="1600">
                          <a:solidFill>
                            <a:schemeClr val="tx2"/>
                          </a:solidFill>
                          <a:latin typeface="Cambria Math" panose="02040503050406030204" pitchFamily="18" charset="0"/>
                        </a:rPr>
                        <m:t>𝐻𝑆𝐿</m:t>
                      </m:r>
                      <m:r>
                        <a:rPr lang="en-US" sz="1600">
                          <a:solidFill>
                            <a:schemeClr val="tx2"/>
                          </a:solidFill>
                          <a:latin typeface="Cambria Math" panose="02040503050406030204" pitchFamily="18" charset="0"/>
                        </a:rPr>
                        <m:t>)</m:t>
                      </m:r>
                    </m:oMath>
                  </m:oMathPara>
                </a14:m>
                <a:endParaRPr lang="en-US" sz="1600" dirty="0">
                  <a:solidFill>
                    <a:schemeClr val="tx2"/>
                  </a:solidFill>
                  <a:latin typeface="Cambria Math" panose="02040503050406030204" pitchFamily="18"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665755" y="2895600"/>
                <a:ext cx="5812489" cy="338554"/>
              </a:xfrm>
              <a:prstGeom prst="rect">
                <a:avLst/>
              </a:prstGeom>
              <a:blipFill rotWithShape="0">
                <a:blip r:embed="rId2"/>
                <a:stretch>
                  <a:fillRect b="-6667"/>
                </a:stretch>
              </a:blipFill>
            </p:spPr>
            <p:txBody>
              <a:bodyPr/>
              <a:lstStyle/>
              <a:p>
                <a:r>
                  <a:rPr lang="en-US">
                    <a:noFill/>
                  </a:rPr>
                  <a:t> </a:t>
                </a:r>
              </a:p>
            </p:txBody>
          </p:sp>
        </mc:Fallback>
      </mc:AlternateContent>
    </p:spTree>
    <p:extLst>
      <p:ext uri="{BB962C8B-B14F-4D97-AF65-F5344CB8AC3E}">
        <p14:creationId xmlns:p14="http://schemas.microsoft.com/office/powerpoint/2010/main" val="2379832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Redispatchable</a:t>
            </a:r>
            <a:r>
              <a:rPr lang="en-US" dirty="0" smtClean="0"/>
              <a:t> </a:t>
            </a:r>
            <a:r>
              <a:rPr lang="en-US" dirty="0" smtClean="0"/>
              <a:t>RRS Capability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8" name="Content Placeholder 7"/>
          <p:cNvPicPr>
            <a:picLocks noGrp="1" noChangeAspect="1"/>
          </p:cNvPicPr>
          <p:nvPr>
            <p:ph idx="1"/>
          </p:nvPr>
        </p:nvPicPr>
        <p:blipFill>
          <a:blip r:embed="rId2"/>
          <a:stretch>
            <a:fillRect/>
          </a:stretch>
        </p:blipFill>
        <p:spPr>
          <a:xfrm>
            <a:off x="310423" y="990600"/>
            <a:ext cx="8523153" cy="5053013"/>
          </a:xfrm>
          <a:prstGeom prst="rect">
            <a:avLst/>
          </a:prstGeom>
        </p:spPr>
      </p:pic>
      <p:sp>
        <p:nvSpPr>
          <p:cNvPr id="5" name="Rectangle 4"/>
          <p:cNvSpPr/>
          <p:nvPr/>
        </p:nvSpPr>
        <p:spPr>
          <a:xfrm>
            <a:off x="152400" y="838200"/>
            <a:ext cx="8839200" cy="5334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a:stretch>
            <a:fillRect/>
          </a:stretch>
        </p:blipFill>
        <p:spPr>
          <a:xfrm>
            <a:off x="914400" y="1219200"/>
            <a:ext cx="1952381" cy="3780952"/>
          </a:xfrm>
          <a:prstGeom prst="rect">
            <a:avLst/>
          </a:prstGeom>
          <a:ln>
            <a:noFill/>
          </a:ln>
          <a:effectLst>
            <a:outerShdw blurRad="292100" dist="139700" dir="2700000" algn="tl" rotWithShape="0">
              <a:srgbClr val="333333">
                <a:alpha val="65000"/>
              </a:srgbClr>
            </a:outerShdw>
          </a:effectLst>
        </p:spPr>
      </p:pic>
      <p:sp>
        <p:nvSpPr>
          <p:cNvPr id="6" name="Right Brace 5"/>
          <p:cNvSpPr/>
          <p:nvPr/>
        </p:nvSpPr>
        <p:spPr>
          <a:xfrm>
            <a:off x="2514600" y="2286000"/>
            <a:ext cx="152400" cy="609600"/>
          </a:xfrm>
          <a:prstGeom prst="righ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p:cNvSpPr/>
          <p:nvPr/>
        </p:nvSpPr>
        <p:spPr>
          <a:xfrm>
            <a:off x="2514600" y="3352800"/>
            <a:ext cx="152400" cy="609600"/>
          </a:xfrm>
          <a:prstGeom prst="righ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p:cNvSpPr txBox="1"/>
              <p:nvPr/>
            </p:nvSpPr>
            <p:spPr>
              <a:xfrm>
                <a:off x="3024804" y="3962400"/>
                <a:ext cx="3774216" cy="652999"/>
              </a:xfrm>
              <a:prstGeom prst="rect">
                <a:avLst/>
              </a:prstGeom>
              <a:solidFill>
                <a:schemeClr val="bg1"/>
              </a:solidFill>
            </p:spPr>
            <p:txBody>
              <a:bodyPr wrap="square" rtlCol="0">
                <a:spAutoFit/>
              </a:bodyPr>
              <a:lstStyle/>
              <a:p>
                <a:r>
                  <a:rPr lang="en-US" sz="1200" b="1" dirty="0" smtClean="0"/>
                  <a:t>1</a:t>
                </a:r>
                <a:r>
                  <a:rPr lang="en-US" sz="1200" b="1" baseline="30000" dirty="0" smtClean="0"/>
                  <a:t>st</a:t>
                </a:r>
                <a:r>
                  <a:rPr lang="en-US" sz="1200" b="1" dirty="0" smtClean="0"/>
                  <a:t> Quartile:</a:t>
                </a:r>
              </a:p>
              <a:p>
                <a:r>
                  <a:rPr lang="en-US" sz="1200" dirty="0" smtClean="0"/>
                  <a:t>between </a:t>
                </a:r>
                <a14:m>
                  <m:oMath xmlns:m="http://schemas.openxmlformats.org/officeDocument/2006/math">
                    <m:r>
                      <m:rPr>
                        <m:sty m:val="p"/>
                      </m:rPr>
                      <a:rPr lang="en-US" sz="1200" b="0" i="0" smtClean="0">
                        <a:latin typeface="Cambria Math" panose="02040503050406030204" pitchFamily="18" charset="0"/>
                      </a:rPr>
                      <m:t>max</m:t>
                    </m:r>
                    <m:r>
                      <a:rPr lang="en-US" sz="1200" b="0" i="1" smtClean="0">
                        <a:latin typeface="Cambria Math" panose="02040503050406030204" pitchFamily="18" charset="0"/>
                      </a:rPr>
                      <m:t>⁡(</m:t>
                    </m:r>
                    <m:sSup>
                      <m:sSupPr>
                        <m:ctrlPr>
                          <a:rPr lang="en-US" sz="1200" i="1">
                            <a:latin typeface="Cambria Math" panose="02040503050406030204" pitchFamily="18" charset="0"/>
                          </a:rPr>
                        </m:ctrlPr>
                      </m:sSupPr>
                      <m:e>
                        <m:r>
                          <a:rPr lang="en-US" sz="1200" b="0" i="1" smtClean="0">
                            <a:latin typeface="Cambria Math" panose="02040503050406030204" pitchFamily="18" charset="0"/>
                          </a:rPr>
                          <m:t>2</m:t>
                        </m:r>
                        <m:r>
                          <a:rPr lang="en-US" sz="1200" i="1">
                            <a:latin typeface="Cambria Math" panose="02040503050406030204" pitchFamily="18" charset="0"/>
                          </a:rPr>
                          <m:t>5</m:t>
                        </m:r>
                      </m:e>
                      <m:sup>
                        <m:r>
                          <a:rPr lang="en-US" sz="1200" i="1">
                            <a:latin typeface="Cambria Math" panose="02040503050406030204" pitchFamily="18" charset="0"/>
                          </a:rPr>
                          <m:t>𝑡h</m:t>
                        </m:r>
                      </m:sup>
                    </m:sSup>
                    <m:r>
                      <a:rPr lang="en-US" sz="1200" b="0" i="1" smtClean="0">
                        <a:latin typeface="Cambria Math" panose="02040503050406030204" pitchFamily="18" charset="0"/>
                      </a:rPr>
                      <m:t>𝑃𝑒𝑟𝑐𝑒𝑛𝑡𝑖𝑙𝑒</m:t>
                    </m:r>
                    <m:r>
                      <a:rPr lang="en-US" sz="1200" b="0" i="1" smtClean="0">
                        <a:latin typeface="Cambria Math" panose="02040503050406030204" pitchFamily="18" charset="0"/>
                      </a:rPr>
                      <m:t> −1.5∗</m:t>
                    </m:r>
                    <m:r>
                      <a:rPr lang="en-US" sz="1200" b="0" i="1" smtClean="0">
                        <a:latin typeface="Cambria Math" panose="02040503050406030204" pitchFamily="18" charset="0"/>
                      </a:rPr>
                      <m:t>𝐼𝑄𝑅</m:t>
                    </m:r>
                    <m:r>
                      <a:rPr lang="en-US" sz="1200" b="0" i="1" smtClean="0">
                        <a:latin typeface="Cambria Math" panose="02040503050406030204" pitchFamily="18" charset="0"/>
                      </a:rPr>
                      <m:t>,</m:t>
                    </m:r>
                    <m:r>
                      <a:rPr lang="en-US" sz="1200" b="0" i="1" smtClean="0">
                        <a:latin typeface="Cambria Math" panose="02040503050406030204" pitchFamily="18" charset="0"/>
                      </a:rPr>
                      <m:t>𝑀𝑖𝑛𝑖𝑚𝑢𝑚</m:t>
                    </m:r>
                    <m:r>
                      <a:rPr lang="en-US" sz="1200" b="0" i="1" smtClean="0">
                        <a:latin typeface="Cambria Math" panose="02040503050406030204" pitchFamily="18" charset="0"/>
                      </a:rPr>
                      <m:t>)</m:t>
                    </m:r>
                  </m:oMath>
                </a14:m>
                <a:r>
                  <a:rPr lang="en-US" sz="1200" dirty="0" smtClean="0"/>
                  <a:t> and </a:t>
                </a:r>
                <a14:m>
                  <m:oMath xmlns:m="http://schemas.openxmlformats.org/officeDocument/2006/math">
                    <m:sSup>
                      <m:sSupPr>
                        <m:ctrlPr>
                          <a:rPr lang="en-US" sz="1200" i="1">
                            <a:latin typeface="Cambria Math" panose="02040503050406030204" pitchFamily="18" charset="0"/>
                          </a:rPr>
                        </m:ctrlPr>
                      </m:sSupPr>
                      <m:e>
                        <m:r>
                          <a:rPr lang="en-US" sz="1200" b="0" i="1" smtClean="0">
                            <a:latin typeface="Cambria Math" panose="02040503050406030204" pitchFamily="18" charset="0"/>
                          </a:rPr>
                          <m:t>2</m:t>
                        </m:r>
                        <m:r>
                          <a:rPr lang="en-US" sz="1200" i="1">
                            <a:latin typeface="Cambria Math" panose="02040503050406030204" pitchFamily="18" charset="0"/>
                          </a:rPr>
                          <m:t>5</m:t>
                        </m:r>
                      </m:e>
                      <m:sup>
                        <m:r>
                          <a:rPr lang="en-US" sz="1200" i="1">
                            <a:latin typeface="Cambria Math" panose="02040503050406030204" pitchFamily="18" charset="0"/>
                          </a:rPr>
                          <m:t>𝑡h</m:t>
                        </m:r>
                      </m:sup>
                    </m:sSup>
                    <m:r>
                      <a:rPr lang="en-US" sz="1200" i="1">
                        <a:latin typeface="Cambria Math" panose="02040503050406030204" pitchFamily="18" charset="0"/>
                      </a:rPr>
                      <m:t>𝑃𝑒𝑟𝑐𝑒𝑛𝑡𝑖𝑙𝑒</m:t>
                    </m:r>
                  </m:oMath>
                </a14:m>
                <a:r>
                  <a:rPr lang="en-US" sz="1200" dirty="0" smtClean="0"/>
                  <a:t> </a:t>
                </a:r>
                <a:endParaRPr lang="en-US" sz="1200" dirty="0"/>
              </a:p>
            </p:txBody>
          </p:sp>
        </mc:Choice>
        <mc:Fallback xmlns="">
          <p:sp>
            <p:nvSpPr>
              <p:cNvPr id="7" name="TextBox 6"/>
              <p:cNvSpPr txBox="1">
                <a:spLocks noRot="1" noChangeAspect="1" noMove="1" noResize="1" noEditPoints="1" noAdjustHandles="1" noChangeArrowheads="1" noChangeShapeType="1" noTextEdit="1"/>
              </p:cNvSpPr>
              <p:nvPr/>
            </p:nvSpPr>
            <p:spPr>
              <a:xfrm>
                <a:off x="3024804" y="3962400"/>
                <a:ext cx="3774216" cy="652999"/>
              </a:xfrm>
              <a:prstGeom prst="rect">
                <a:avLst/>
              </a:prstGeom>
              <a:blipFill rotWithShape="0">
                <a:blip r:embed="rId4"/>
                <a:stretch>
                  <a:fillRect t="-935" b="-560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024804" y="1623831"/>
                <a:ext cx="3774216" cy="662169"/>
              </a:xfrm>
              <a:prstGeom prst="rect">
                <a:avLst/>
              </a:prstGeom>
              <a:solidFill>
                <a:schemeClr val="bg1"/>
              </a:solidFill>
            </p:spPr>
            <p:txBody>
              <a:bodyPr wrap="square" rtlCol="0">
                <a:spAutoFit/>
              </a:bodyPr>
              <a:lstStyle/>
              <a:p>
                <a:r>
                  <a:rPr lang="en-US" sz="1200" b="1" dirty="0" smtClean="0"/>
                  <a:t>4</a:t>
                </a:r>
                <a:r>
                  <a:rPr lang="en-US" sz="1200" b="1" baseline="30000" dirty="0" smtClean="0"/>
                  <a:t>th</a:t>
                </a:r>
                <a:r>
                  <a:rPr lang="en-US" sz="1200" b="1" dirty="0" smtClean="0"/>
                  <a:t> Quartile:</a:t>
                </a:r>
              </a:p>
              <a:p>
                <a:r>
                  <a:rPr lang="en-US" sz="1200" dirty="0" smtClean="0"/>
                  <a:t>between </a:t>
                </a:r>
                <a14:m>
                  <m:oMath xmlns:m="http://schemas.openxmlformats.org/officeDocument/2006/math">
                    <m:r>
                      <m:rPr>
                        <m:sty m:val="p"/>
                      </m:rPr>
                      <a:rPr lang="en-US" sz="1200" b="0" i="0" smtClean="0">
                        <a:latin typeface="Cambria Math" panose="02040503050406030204" pitchFamily="18" charset="0"/>
                      </a:rPr>
                      <m:t>m</m:t>
                    </m:r>
                    <m:r>
                      <a:rPr lang="en-US" sz="1200" b="0" i="1" smtClean="0">
                        <a:latin typeface="Cambria Math" panose="02040503050406030204" pitchFamily="18" charset="0"/>
                      </a:rPr>
                      <m:t>𝑖𝑛</m:t>
                    </m:r>
                    <m:r>
                      <a:rPr lang="en-US" sz="1200" b="0" i="1" smtClean="0">
                        <a:latin typeface="Cambria Math" panose="02040503050406030204" pitchFamily="18" charset="0"/>
                      </a:rPr>
                      <m:t>⁡(</m:t>
                    </m:r>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75</m:t>
                        </m:r>
                      </m:e>
                      <m:sup>
                        <m:r>
                          <a:rPr lang="en-US" sz="1200" b="0" i="1" smtClean="0">
                            <a:latin typeface="Cambria Math" panose="02040503050406030204" pitchFamily="18" charset="0"/>
                          </a:rPr>
                          <m:t>𝑡h</m:t>
                        </m:r>
                      </m:sup>
                    </m:sSup>
                    <m:r>
                      <a:rPr lang="en-US" sz="1200" b="0" i="1" smtClean="0">
                        <a:latin typeface="Cambria Math" panose="02040503050406030204" pitchFamily="18" charset="0"/>
                      </a:rPr>
                      <m:t> </m:t>
                    </m:r>
                    <m:r>
                      <a:rPr lang="en-US" sz="1200" b="0" i="1" smtClean="0">
                        <a:latin typeface="Cambria Math" panose="02040503050406030204" pitchFamily="18" charset="0"/>
                      </a:rPr>
                      <m:t>𝑃𝑒𝑟𝑐𝑒𝑛𝑡𝑖𝑙𝑒</m:t>
                    </m:r>
                    <m:r>
                      <a:rPr lang="en-US" sz="1200" b="0" i="1" smtClean="0">
                        <a:latin typeface="Cambria Math" panose="02040503050406030204" pitchFamily="18" charset="0"/>
                      </a:rPr>
                      <m:t>+1.5∗</m:t>
                    </m:r>
                    <m:r>
                      <a:rPr lang="en-US" sz="1200" b="0" i="1" smtClean="0">
                        <a:latin typeface="Cambria Math" panose="02040503050406030204" pitchFamily="18" charset="0"/>
                      </a:rPr>
                      <m:t>𝐼𝑄𝑅</m:t>
                    </m:r>
                    <m:r>
                      <a:rPr lang="en-US" sz="1200" b="0" i="1" smtClean="0">
                        <a:latin typeface="Cambria Math" panose="02040503050406030204" pitchFamily="18" charset="0"/>
                      </a:rPr>
                      <m:t>,</m:t>
                    </m:r>
                    <m:r>
                      <a:rPr lang="en-US" sz="1200" b="0" i="1" smtClean="0">
                        <a:latin typeface="Cambria Math" panose="02040503050406030204" pitchFamily="18" charset="0"/>
                      </a:rPr>
                      <m:t>𝑀𝑎𝑥𝑖𝑚𝑢𝑚</m:t>
                    </m:r>
                    <m:r>
                      <a:rPr lang="en-US" sz="1200" b="0" i="1" smtClean="0">
                        <a:latin typeface="Cambria Math" panose="02040503050406030204" pitchFamily="18" charset="0"/>
                      </a:rPr>
                      <m:t>)</m:t>
                    </m:r>
                  </m:oMath>
                </a14:m>
                <a:r>
                  <a:rPr lang="en-US" sz="1200" dirty="0" smtClean="0"/>
                  <a:t> and </a:t>
                </a:r>
                <a14:m>
                  <m:oMath xmlns:m="http://schemas.openxmlformats.org/officeDocument/2006/math">
                    <m:r>
                      <a:rPr lang="en-US" sz="1200" i="1">
                        <a:latin typeface="Cambria Math" panose="02040503050406030204" pitchFamily="18" charset="0"/>
                      </a:rPr>
                      <m:t>25</m:t>
                    </m:r>
                    <m:r>
                      <a:rPr lang="en-US" sz="1200" i="1">
                        <a:latin typeface="Cambria Math" panose="02040503050406030204" pitchFamily="18" charset="0"/>
                      </a:rPr>
                      <m:t>𝑡h</m:t>
                    </m:r>
                    <m:r>
                      <a:rPr lang="en-US" sz="1200" i="1">
                        <a:latin typeface="Cambria Math" panose="02040503050406030204" pitchFamily="18" charset="0"/>
                      </a:rPr>
                      <m:t> </m:t>
                    </m:r>
                    <m:r>
                      <a:rPr lang="en-US" sz="1200" i="1">
                        <a:latin typeface="Cambria Math" panose="02040503050406030204" pitchFamily="18" charset="0"/>
                      </a:rPr>
                      <m:t>𝑃𝑒𝑟𝑐𝑒𝑛𝑡𝑖𝑙𝑒</m:t>
                    </m:r>
                  </m:oMath>
                </a14:m>
                <a:r>
                  <a:rPr lang="en-US" sz="1200" dirty="0" smtClean="0"/>
                  <a:t> </a:t>
                </a:r>
                <a:endParaRPr lang="en-US" sz="1200" dirty="0"/>
              </a:p>
            </p:txBody>
          </p:sp>
        </mc:Choice>
        <mc:Fallback xmlns="">
          <p:sp>
            <p:nvSpPr>
              <p:cNvPr id="10" name="TextBox 9"/>
              <p:cNvSpPr txBox="1">
                <a:spLocks noRot="1" noChangeAspect="1" noMove="1" noResize="1" noEditPoints="1" noAdjustHandles="1" noChangeArrowheads="1" noChangeShapeType="1" noTextEdit="1"/>
              </p:cNvSpPr>
              <p:nvPr/>
            </p:nvSpPr>
            <p:spPr>
              <a:xfrm>
                <a:off x="3024804" y="1623831"/>
                <a:ext cx="3774216" cy="662169"/>
              </a:xfrm>
              <a:prstGeom prst="rect">
                <a:avLst/>
              </a:prstGeom>
              <a:blipFill rotWithShape="0">
                <a:blip r:embed="rId5"/>
                <a:stretch>
                  <a:fillRect t="-917" b="-36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024804" y="2783176"/>
                <a:ext cx="4114800" cy="652999"/>
              </a:xfrm>
              <a:prstGeom prst="rect">
                <a:avLst/>
              </a:prstGeom>
              <a:solidFill>
                <a:schemeClr val="bg1"/>
              </a:solidFill>
            </p:spPr>
            <p:txBody>
              <a:bodyPr wrap="square" rtlCol="0">
                <a:spAutoFit/>
              </a:bodyPr>
              <a:lstStyle/>
              <a:p>
                <a:r>
                  <a:rPr lang="en-US" sz="1200" b="1" dirty="0" smtClean="0"/>
                  <a:t>3</a:t>
                </a:r>
                <a:r>
                  <a:rPr lang="en-US" sz="1200" b="1" baseline="30000" dirty="0" smtClean="0"/>
                  <a:t>rd</a:t>
                </a:r>
                <a:r>
                  <a:rPr lang="en-US" sz="1200" b="1" dirty="0" smtClean="0"/>
                  <a:t> Quartile: </a:t>
                </a:r>
                <a:r>
                  <a:rPr lang="en-US" sz="1200" dirty="0" smtClean="0"/>
                  <a:t>between</a:t>
                </a:r>
                <a:r>
                  <a:rPr lang="en-US" sz="1200" b="1" dirty="0" smtClean="0"/>
                  <a:t> </a:t>
                </a:r>
                <a14:m>
                  <m:oMath xmlns:m="http://schemas.openxmlformats.org/officeDocument/2006/math">
                    <m:sSup>
                      <m:sSupPr>
                        <m:ctrlPr>
                          <a:rPr lang="en-US" sz="1200" i="1">
                            <a:latin typeface="Cambria Math" panose="02040503050406030204" pitchFamily="18" charset="0"/>
                          </a:rPr>
                        </m:ctrlPr>
                      </m:sSupPr>
                      <m:e>
                        <m:r>
                          <a:rPr lang="en-US" sz="1200" b="0" i="1" smtClean="0">
                            <a:latin typeface="Cambria Math" panose="02040503050406030204" pitchFamily="18" charset="0"/>
                          </a:rPr>
                          <m:t>50</m:t>
                        </m:r>
                      </m:e>
                      <m:sup>
                        <m:r>
                          <a:rPr lang="en-US" sz="1200" i="1">
                            <a:latin typeface="Cambria Math" panose="02040503050406030204" pitchFamily="18" charset="0"/>
                          </a:rPr>
                          <m:t>𝑡h</m:t>
                        </m:r>
                      </m:sup>
                    </m:sSup>
                    <m:r>
                      <a:rPr lang="en-US" sz="1200" b="0" i="1" smtClean="0">
                        <a:latin typeface="Cambria Math" panose="02040503050406030204" pitchFamily="18" charset="0"/>
                      </a:rPr>
                      <m:t>𝑃𝑒𝑟𝑐𝑒𝑛𝑡𝑖𝑙𝑒</m:t>
                    </m:r>
                    <m:r>
                      <a:rPr lang="en-US" sz="1200" b="0" i="1" smtClean="0">
                        <a:latin typeface="Cambria Math" panose="02040503050406030204" pitchFamily="18" charset="0"/>
                      </a:rPr>
                      <m:t> </m:t>
                    </m:r>
                  </m:oMath>
                </a14:m>
                <a:r>
                  <a:rPr lang="en-US" sz="1200" dirty="0" smtClean="0"/>
                  <a:t>and </a:t>
                </a:r>
                <a14:m>
                  <m:oMath xmlns:m="http://schemas.openxmlformats.org/officeDocument/2006/math">
                    <m:sSup>
                      <m:sSupPr>
                        <m:ctrlPr>
                          <a:rPr lang="en-US" sz="1200" i="1">
                            <a:latin typeface="Cambria Math" panose="02040503050406030204" pitchFamily="18" charset="0"/>
                          </a:rPr>
                        </m:ctrlPr>
                      </m:sSupPr>
                      <m:e>
                        <m:r>
                          <a:rPr lang="en-US" sz="1200" b="0" i="1" smtClean="0">
                            <a:latin typeface="Cambria Math" panose="02040503050406030204" pitchFamily="18" charset="0"/>
                          </a:rPr>
                          <m:t>7</m:t>
                        </m:r>
                        <m:r>
                          <a:rPr lang="en-US" sz="1200" i="1">
                            <a:latin typeface="Cambria Math" panose="02040503050406030204" pitchFamily="18" charset="0"/>
                          </a:rPr>
                          <m:t>5</m:t>
                        </m:r>
                      </m:e>
                      <m:sup>
                        <m:r>
                          <a:rPr lang="en-US" sz="1200" i="1">
                            <a:latin typeface="Cambria Math" panose="02040503050406030204" pitchFamily="18" charset="0"/>
                          </a:rPr>
                          <m:t>𝑡h</m:t>
                        </m:r>
                      </m:sup>
                    </m:sSup>
                    <m:r>
                      <a:rPr lang="en-US" sz="1200" i="1">
                        <a:latin typeface="Cambria Math" panose="02040503050406030204" pitchFamily="18" charset="0"/>
                      </a:rPr>
                      <m:t>𝑃𝑒𝑟𝑐𝑒𝑛𝑡𝑖𝑙𝑒</m:t>
                    </m:r>
                  </m:oMath>
                </a14:m>
                <a:endParaRPr lang="en-US" sz="1200" dirty="0" smtClean="0"/>
              </a:p>
              <a:p>
                <a:endParaRPr lang="en-US" sz="1200" dirty="0" smtClean="0"/>
              </a:p>
              <a:p>
                <a:r>
                  <a:rPr lang="en-US" sz="1200" b="1" dirty="0" smtClean="0"/>
                  <a:t>2</a:t>
                </a:r>
                <a:r>
                  <a:rPr lang="en-US" sz="1200" b="1" baseline="30000" dirty="0" smtClean="0"/>
                  <a:t>nd</a:t>
                </a:r>
                <a:r>
                  <a:rPr lang="en-US" sz="1200" b="1" dirty="0" smtClean="0"/>
                  <a:t> </a:t>
                </a:r>
                <a:r>
                  <a:rPr lang="en-US" sz="1200" b="1" dirty="0"/>
                  <a:t>Quartile: </a:t>
                </a:r>
                <a:r>
                  <a:rPr lang="en-US" sz="1200" dirty="0"/>
                  <a:t>between</a:t>
                </a:r>
                <a:r>
                  <a:rPr lang="en-US" sz="1200" b="1" dirty="0"/>
                  <a:t> </a:t>
                </a:r>
                <a14:m>
                  <m:oMath xmlns:m="http://schemas.openxmlformats.org/officeDocument/2006/math">
                    <m:sSup>
                      <m:sSupPr>
                        <m:ctrlPr>
                          <a:rPr lang="en-US" sz="1200" i="1">
                            <a:latin typeface="Cambria Math" panose="02040503050406030204" pitchFamily="18" charset="0"/>
                          </a:rPr>
                        </m:ctrlPr>
                      </m:sSupPr>
                      <m:e>
                        <m:r>
                          <a:rPr lang="en-US" sz="1200" b="0" i="1" smtClean="0">
                            <a:latin typeface="Cambria Math" panose="02040503050406030204" pitchFamily="18" charset="0"/>
                          </a:rPr>
                          <m:t>25</m:t>
                        </m:r>
                      </m:e>
                      <m:sup>
                        <m:r>
                          <a:rPr lang="en-US" sz="1200" i="1">
                            <a:latin typeface="Cambria Math" panose="02040503050406030204" pitchFamily="18" charset="0"/>
                          </a:rPr>
                          <m:t>𝑡h</m:t>
                        </m:r>
                      </m:sup>
                    </m:sSup>
                    <m:r>
                      <a:rPr lang="en-US" sz="1200" i="1">
                        <a:latin typeface="Cambria Math" panose="02040503050406030204" pitchFamily="18" charset="0"/>
                      </a:rPr>
                      <m:t>𝑃𝑒𝑟𝑐𝑒𝑛𝑡𝑖𝑙𝑒</m:t>
                    </m:r>
                    <m:r>
                      <a:rPr lang="en-US" sz="1200" i="1">
                        <a:latin typeface="Cambria Math" panose="02040503050406030204" pitchFamily="18" charset="0"/>
                      </a:rPr>
                      <m:t> </m:t>
                    </m:r>
                  </m:oMath>
                </a14:m>
                <a:r>
                  <a:rPr lang="en-US" sz="1200" dirty="0"/>
                  <a:t>and </a:t>
                </a:r>
                <a14:m>
                  <m:oMath xmlns:m="http://schemas.openxmlformats.org/officeDocument/2006/math">
                    <m:sSup>
                      <m:sSupPr>
                        <m:ctrlPr>
                          <a:rPr lang="en-US" sz="1200" i="1">
                            <a:latin typeface="Cambria Math" panose="02040503050406030204" pitchFamily="18" charset="0"/>
                          </a:rPr>
                        </m:ctrlPr>
                      </m:sSupPr>
                      <m:e>
                        <m:r>
                          <a:rPr lang="en-US" sz="1200" i="1">
                            <a:latin typeface="Cambria Math" panose="02040503050406030204" pitchFamily="18" charset="0"/>
                          </a:rPr>
                          <m:t>5</m:t>
                        </m:r>
                        <m:r>
                          <a:rPr lang="en-US" sz="1200" b="0" i="1" smtClean="0">
                            <a:latin typeface="Cambria Math" panose="02040503050406030204" pitchFamily="18" charset="0"/>
                          </a:rPr>
                          <m:t>0</m:t>
                        </m:r>
                      </m:e>
                      <m:sup>
                        <m:r>
                          <a:rPr lang="en-US" sz="1200" i="1">
                            <a:latin typeface="Cambria Math" panose="02040503050406030204" pitchFamily="18" charset="0"/>
                          </a:rPr>
                          <m:t>𝑡h</m:t>
                        </m:r>
                      </m:sup>
                    </m:sSup>
                    <m:r>
                      <a:rPr lang="en-US" sz="1200" i="1">
                        <a:latin typeface="Cambria Math" panose="02040503050406030204" pitchFamily="18" charset="0"/>
                      </a:rPr>
                      <m:t>𝑃𝑒𝑟𝑐𝑒𝑛𝑡𝑖𝑙𝑒</m:t>
                    </m:r>
                  </m:oMath>
                </a14:m>
                <a:r>
                  <a:rPr lang="en-US" sz="1200" dirty="0"/>
                  <a:t> </a:t>
                </a:r>
                <a:r>
                  <a:rPr lang="en-US" sz="1200" dirty="0" smtClean="0"/>
                  <a:t> </a:t>
                </a:r>
                <a:endParaRPr lang="en-US" sz="12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024804" y="2783176"/>
                <a:ext cx="4114800" cy="652999"/>
              </a:xfrm>
              <a:prstGeom prst="rect">
                <a:avLst/>
              </a:prstGeom>
              <a:blipFill rotWithShape="0">
                <a:blip r:embed="rId6"/>
                <a:stretch>
                  <a:fillRect t="-935" b="-5607"/>
                </a:stretch>
              </a:blipFill>
            </p:spPr>
            <p:txBody>
              <a:bodyPr/>
              <a:lstStyle/>
              <a:p>
                <a:r>
                  <a:rPr lang="en-US">
                    <a:noFill/>
                  </a:rPr>
                  <a:t> </a:t>
                </a:r>
              </a:p>
            </p:txBody>
          </p:sp>
        </mc:Fallback>
      </mc:AlternateContent>
      <p:cxnSp>
        <p:nvCxnSpPr>
          <p:cNvPr id="13" name="Straight Arrow Connector 12"/>
          <p:cNvCxnSpPr/>
          <p:nvPr/>
        </p:nvCxnSpPr>
        <p:spPr>
          <a:xfrm flipH="1">
            <a:off x="2743200" y="1954915"/>
            <a:ext cx="281604" cy="59966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1"/>
          </p:cNvCxnSpPr>
          <p:nvPr/>
        </p:nvCxnSpPr>
        <p:spPr>
          <a:xfrm flipH="1" flipV="1">
            <a:off x="2743200" y="3736912"/>
            <a:ext cx="281604" cy="551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1"/>
          </p:cNvCxnSpPr>
          <p:nvPr/>
        </p:nvCxnSpPr>
        <p:spPr>
          <a:xfrm flipH="1" flipV="1">
            <a:off x="2609193" y="3105807"/>
            <a:ext cx="415611" cy="386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743200" y="815503"/>
            <a:ext cx="5562600" cy="646331"/>
          </a:xfrm>
          <a:prstGeom prst="rect">
            <a:avLst/>
          </a:prstGeom>
          <a:solidFill>
            <a:schemeClr val="bg1"/>
          </a:solidFill>
        </p:spPr>
        <p:txBody>
          <a:bodyPr wrap="square" rtlCol="0">
            <a:spAutoFit/>
          </a:bodyPr>
          <a:lstStyle/>
          <a:p>
            <a:r>
              <a:rPr lang="en-US" sz="1200" b="1" dirty="0" smtClean="0"/>
              <a:t>Outliers:</a:t>
            </a:r>
          </a:p>
          <a:p>
            <a:r>
              <a:rPr lang="en-US" sz="1200" dirty="0" smtClean="0"/>
              <a:t>Data points that fall outside the greater/lesser of the minimum/maximum and 1.5 times the Interquartile Range (IQR) below/above the 1</a:t>
            </a:r>
            <a:r>
              <a:rPr lang="en-US" sz="1200" baseline="30000" dirty="0" smtClean="0"/>
              <a:t>st</a:t>
            </a:r>
            <a:r>
              <a:rPr lang="en-US" sz="1200" dirty="0" smtClean="0"/>
              <a:t> Quartile/3</a:t>
            </a:r>
            <a:r>
              <a:rPr lang="en-US" sz="1200" baseline="30000" dirty="0" smtClean="0"/>
              <a:t>rd</a:t>
            </a:r>
            <a:r>
              <a:rPr lang="en-US" sz="1200" dirty="0" smtClean="0"/>
              <a:t> Quartile</a:t>
            </a:r>
            <a:endParaRPr lang="en-US" sz="1200" dirty="0"/>
          </a:p>
        </p:txBody>
      </p:sp>
      <p:cxnSp>
        <p:nvCxnSpPr>
          <p:cNvPr id="22" name="Straight Arrow Connector 21"/>
          <p:cNvCxnSpPr/>
          <p:nvPr/>
        </p:nvCxnSpPr>
        <p:spPr>
          <a:xfrm flipH="1">
            <a:off x="2362200" y="1146587"/>
            <a:ext cx="381000" cy="47724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056334" y="2370967"/>
            <a:ext cx="1948849" cy="280333"/>
          </a:xfrm>
          <a:prstGeom prst="rect">
            <a:avLst/>
          </a:prstGeom>
          <a:solidFill>
            <a:schemeClr val="bg1"/>
          </a:solidFill>
        </p:spPr>
        <p:txBody>
          <a:bodyPr wrap="square" rtlCol="0">
            <a:spAutoFit/>
          </a:bodyPr>
          <a:lstStyle/>
          <a:p>
            <a:r>
              <a:rPr lang="en-US" sz="1200" b="1" dirty="0" smtClean="0"/>
              <a:t>Mean: </a:t>
            </a:r>
            <a:r>
              <a:rPr lang="en-US" sz="1200" dirty="0" smtClean="0"/>
              <a:t>average of the set</a:t>
            </a:r>
          </a:p>
        </p:txBody>
      </p:sp>
      <p:cxnSp>
        <p:nvCxnSpPr>
          <p:cNvPr id="25" name="Straight Arrow Connector 24"/>
          <p:cNvCxnSpPr>
            <a:stCxn id="24" idx="1"/>
          </p:cNvCxnSpPr>
          <p:nvPr/>
        </p:nvCxnSpPr>
        <p:spPr>
          <a:xfrm flipH="1">
            <a:off x="2356576" y="2511134"/>
            <a:ext cx="699758" cy="5678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882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Redispatchable</a:t>
            </a:r>
            <a:r>
              <a:rPr lang="en-US" dirty="0" smtClean="0"/>
              <a:t> RRS Capability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8" name="Content Placeholder 7"/>
          <p:cNvPicPr>
            <a:picLocks noGrp="1" noChangeAspect="1"/>
          </p:cNvPicPr>
          <p:nvPr>
            <p:ph idx="1"/>
          </p:nvPr>
        </p:nvPicPr>
        <p:blipFill>
          <a:blip r:embed="rId2"/>
          <a:stretch>
            <a:fillRect/>
          </a:stretch>
        </p:blipFill>
        <p:spPr>
          <a:xfrm>
            <a:off x="310423" y="990600"/>
            <a:ext cx="8523153" cy="5053013"/>
          </a:xfrm>
          <a:prstGeom prst="rect">
            <a:avLst/>
          </a:prstGeom>
        </p:spPr>
      </p:pic>
    </p:spTree>
    <p:extLst>
      <p:ext uri="{BB962C8B-B14F-4D97-AF65-F5344CB8AC3E}">
        <p14:creationId xmlns:p14="http://schemas.microsoft.com/office/powerpoint/2010/main" val="2242552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304800" y="1371600"/>
            <a:ext cx="8534400" cy="4671221"/>
          </a:xfrm>
        </p:spPr>
        <p:txBody>
          <a:bodyPr/>
          <a:lstStyle/>
          <a:p>
            <a:r>
              <a:rPr lang="en-US" sz="1800" dirty="0"/>
              <a:t>The expressed scenario of concern would not occur under RTC with the commitment patterns seen in </a:t>
            </a:r>
            <a:r>
              <a:rPr lang="en-US" sz="1800" dirty="0" smtClean="0"/>
              <a:t>2018</a:t>
            </a:r>
          </a:p>
          <a:p>
            <a:endParaRPr lang="en-US" sz="1800" dirty="0"/>
          </a:p>
          <a:p>
            <a:r>
              <a:rPr lang="en-US" sz="1800" dirty="0" smtClean="0"/>
              <a:t>In </a:t>
            </a:r>
            <a:r>
              <a:rPr lang="en-US" sz="1800" dirty="0"/>
              <a:t>every SCED interval in 2018 there was more than enough RRS-qualified Generation capacity that RTC could have procured the entire RRS requirement from Generation Resources</a:t>
            </a:r>
          </a:p>
          <a:p>
            <a:endParaRPr lang="en-US" sz="1800" dirty="0"/>
          </a:p>
          <a:p>
            <a:r>
              <a:rPr lang="en-US" sz="1800" dirty="0" smtClean="0"/>
              <a:t>If there was a case in which Generation Resources were back to down in order to provide RRS, the cost of doing that would be reflected in the energy price</a:t>
            </a:r>
            <a:endParaRPr lang="en-US" sz="1800" dirty="0"/>
          </a:p>
          <a:p>
            <a:endParaRPr lang="en-US" sz="1800" dirty="0"/>
          </a:p>
          <a:p>
            <a:r>
              <a:rPr lang="en-US" sz="1800" dirty="0"/>
              <a:t>The limit on RRS awards at 20% of frequency-responsive HSL will be modified to be Resource-specific and likely on average higher across the fleet, increasing the amount of capacity capable of providing RRS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7436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nchor="ctr"/>
          <a:lstStyle/>
          <a:p>
            <a:r>
              <a:rPr lang="en-US" dirty="0" smtClean="0"/>
              <a:t>Questions</a:t>
            </a:r>
            <a:endParaRPr lang="en-US" dirty="0"/>
          </a:p>
        </p:txBody>
      </p:sp>
    </p:spTree>
    <p:extLst>
      <p:ext uri="{BB962C8B-B14F-4D97-AF65-F5344CB8AC3E}">
        <p14:creationId xmlns:p14="http://schemas.microsoft.com/office/powerpoint/2010/main" val="156770402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openxmlformats.org/package/2006/metadata/core-properties"/>
    <ds:schemaRef ds:uri="http://purl.org/dc/terms/"/>
    <ds:schemaRef ds:uri="http://schemas.microsoft.com/office/2006/metadata/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BB8CF7A-30EA-47A8-8AA5-EACA1D2B50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422</TotalTime>
  <Words>530</Words>
  <Application>Microsoft Office PowerPoint</Application>
  <PresentationFormat>On-screen Show (4:3)</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Cambria Math</vt:lpstr>
      <vt:lpstr>1_Custom Design</vt:lpstr>
      <vt:lpstr>Office Theme</vt:lpstr>
      <vt:lpstr>PowerPoint Presentation</vt:lpstr>
      <vt:lpstr>Background</vt:lpstr>
      <vt:lpstr>Necessary Conditions</vt:lpstr>
      <vt:lpstr>Methodology</vt:lpstr>
      <vt:lpstr>Redispatchable RRS Capability </vt:lpstr>
      <vt:lpstr>Redispatchable RRS Capability </vt:lpstr>
      <vt:lpstr>Conclusions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Townsend, Aaron</cp:lastModifiedBy>
  <cp:revision>51</cp:revision>
  <cp:lastPrinted>2016-01-21T20:53:15Z</cp:lastPrinted>
  <dcterms:created xsi:type="dcterms:W3CDTF">2016-01-21T15:20:31Z</dcterms:created>
  <dcterms:modified xsi:type="dcterms:W3CDTF">2019-09-12T05:34:03Z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