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6"/>
  </p:notesMasterIdLst>
  <p:handoutMasterIdLst>
    <p:handoutMasterId r:id="rId17"/>
  </p:handoutMasterIdLst>
  <p:sldIdLst>
    <p:sldId id="332" r:id="rId6"/>
    <p:sldId id="258" r:id="rId7"/>
    <p:sldId id="334" r:id="rId8"/>
    <p:sldId id="333" r:id="rId9"/>
    <p:sldId id="335" r:id="rId10"/>
    <p:sldId id="320" r:id="rId11"/>
    <p:sldId id="326" r:id="rId12"/>
    <p:sldId id="327" r:id="rId13"/>
    <p:sldId id="331" r:id="rId14"/>
    <p:sldId id="328"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s" initials="ps" lastIdx="3" clrIdx="0">
    <p:extLst>
      <p:ext uri="{19B8F6BF-5375-455C-9EA6-DF929625EA0E}">
        <p15:presenceInfo xmlns:p15="http://schemas.microsoft.com/office/powerpoint/2012/main" userId="p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3" d="100"/>
          <a:sy n="83" d="100"/>
        </p:scale>
        <p:origin x="1128" y="8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9/11/2019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9/10/2019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6277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2DA90-26E3-46EA-9625-1D04BADE7DAE}"/>
              </a:ext>
            </a:extLst>
          </p:cNvPr>
          <p:cNvSpPr>
            <a:spLocks noGrp="1"/>
          </p:cNvSpPr>
          <p:nvPr>
            <p:ph type="ctrTitle"/>
          </p:nvPr>
        </p:nvSpPr>
        <p:spPr/>
        <p:txBody>
          <a:bodyPr/>
          <a:lstStyle/>
          <a:p>
            <a:r>
              <a:rPr lang="en-US" dirty="0"/>
              <a:t>Alternative Proposals for AS Proxy Offers</a:t>
            </a:r>
          </a:p>
        </p:txBody>
      </p:sp>
      <p:sp>
        <p:nvSpPr>
          <p:cNvPr id="3" name="Subtitle 2">
            <a:extLst>
              <a:ext uri="{FF2B5EF4-FFF2-40B4-BE49-F238E27FC236}">
                <a16:creationId xmlns:a16="http://schemas.microsoft.com/office/drawing/2014/main" id="{F98BA640-772B-49A0-88C7-ACF22B59B7E3}"/>
              </a:ext>
            </a:extLst>
          </p:cNvPr>
          <p:cNvSpPr>
            <a:spLocks noGrp="1"/>
          </p:cNvSpPr>
          <p:nvPr>
            <p:ph type="subTitle" idx="1"/>
          </p:nvPr>
        </p:nvSpPr>
        <p:spPr/>
        <p:txBody>
          <a:bodyPr/>
          <a:lstStyle/>
          <a:p>
            <a:r>
              <a:rPr lang="en-US" dirty="0"/>
              <a:t>TCPA &amp; LCRA</a:t>
            </a:r>
          </a:p>
        </p:txBody>
      </p:sp>
    </p:spTree>
    <p:extLst>
      <p:ext uri="{BB962C8B-B14F-4D97-AF65-F5344CB8AC3E}">
        <p14:creationId xmlns:p14="http://schemas.microsoft.com/office/powerpoint/2010/main" val="2338305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srgbClr val="002060"/>
                </a:solidFill>
              </a:rPr>
              <a:t>Example 4: No Online Upward AS Offers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25739944"/>
              </p:ext>
            </p:extLst>
          </p:nvPr>
        </p:nvGraphicFramePr>
        <p:xfrm>
          <a:off x="315600" y="2057400"/>
          <a:ext cx="8534400" cy="1391920"/>
        </p:xfrm>
        <a:graphic>
          <a:graphicData uri="http://schemas.openxmlformats.org/drawingml/2006/table">
            <a:tbl>
              <a:tblPr firstRow="1" bandRow="1">
                <a:tableStyleId>{5C22544A-7EE6-4342-B048-85BDC9FD1C3A}</a:tableStyleId>
              </a:tblPr>
              <a:tblGrid>
                <a:gridCol w="1706880">
                  <a:extLst>
                    <a:ext uri="{9D8B030D-6E8A-4147-A177-3AD203B41FA5}">
                      <a16:colId xmlns:a16="http://schemas.microsoft.com/office/drawing/2014/main" val="20000"/>
                    </a:ext>
                  </a:extLst>
                </a:gridCol>
                <a:gridCol w="1706880">
                  <a:extLst>
                    <a:ext uri="{9D8B030D-6E8A-4147-A177-3AD203B41FA5}">
                      <a16:colId xmlns:a16="http://schemas.microsoft.com/office/drawing/2014/main" val="20001"/>
                    </a:ext>
                  </a:extLst>
                </a:gridCol>
                <a:gridCol w="1706880">
                  <a:extLst>
                    <a:ext uri="{9D8B030D-6E8A-4147-A177-3AD203B41FA5}">
                      <a16:colId xmlns:a16="http://schemas.microsoft.com/office/drawing/2014/main" val="20002"/>
                    </a:ext>
                  </a:extLst>
                </a:gridCol>
                <a:gridCol w="1706880">
                  <a:extLst>
                    <a:ext uri="{9D8B030D-6E8A-4147-A177-3AD203B41FA5}">
                      <a16:colId xmlns:a16="http://schemas.microsoft.com/office/drawing/2014/main" val="20003"/>
                    </a:ext>
                  </a:extLst>
                </a:gridCol>
                <a:gridCol w="1706880">
                  <a:extLst>
                    <a:ext uri="{9D8B030D-6E8A-4147-A177-3AD203B41FA5}">
                      <a16:colId xmlns:a16="http://schemas.microsoft.com/office/drawing/2014/main" val="20004"/>
                    </a:ext>
                  </a:extLst>
                </a:gridCol>
              </a:tblGrid>
              <a:tr h="370840">
                <a:tc>
                  <a:txBody>
                    <a:bodyPr/>
                    <a:lstStyle/>
                    <a:p>
                      <a:pPr algn="ctr"/>
                      <a:r>
                        <a:rPr lang="en-US" sz="1400" dirty="0"/>
                        <a:t>AS Offer MW</a:t>
                      </a:r>
                    </a:p>
                  </a:txBody>
                  <a:tcPr/>
                </a:tc>
                <a:tc>
                  <a:txBody>
                    <a:bodyPr/>
                    <a:lstStyle/>
                    <a:p>
                      <a:pPr algn="ctr"/>
                      <a:r>
                        <a:rPr lang="en-US" sz="1400"/>
                        <a:t>RegUp </a:t>
                      </a:r>
                      <a:r>
                        <a:rPr lang="en-US" sz="1400" dirty="0"/>
                        <a:t>Price</a:t>
                      </a:r>
                    </a:p>
                    <a:p>
                      <a:pPr algn="ctr"/>
                      <a:r>
                        <a:rPr lang="en-US" sz="1400" dirty="0"/>
                        <a:t>($/MW/h)</a:t>
                      </a:r>
                    </a:p>
                  </a:txBody>
                  <a:tcPr/>
                </a:tc>
                <a:tc>
                  <a:txBody>
                    <a:bodyPr/>
                    <a:lstStyle/>
                    <a:p>
                      <a:pPr algn="ctr"/>
                      <a:r>
                        <a:rPr lang="en-US" sz="1400" dirty="0"/>
                        <a:t>RRS Price</a:t>
                      </a:r>
                    </a:p>
                    <a:p>
                      <a:pPr algn="ctr"/>
                      <a:r>
                        <a:rPr lang="en-US" sz="1400" dirty="0"/>
                        <a:t>($/MW/h)</a:t>
                      </a:r>
                    </a:p>
                    <a:p>
                      <a:pPr algn="ctr"/>
                      <a:endParaRPr lang="en-US" sz="1400" dirty="0"/>
                    </a:p>
                  </a:txBody>
                  <a:tcPr/>
                </a:tc>
                <a:tc>
                  <a:txBody>
                    <a:bodyPr/>
                    <a:lstStyle/>
                    <a:p>
                      <a:pPr algn="ctr"/>
                      <a:r>
                        <a:rPr lang="en-US" sz="1400" dirty="0"/>
                        <a:t>ECRS Price</a:t>
                      </a:r>
                    </a:p>
                    <a:p>
                      <a:pPr algn="ctr"/>
                      <a:r>
                        <a:rPr lang="en-US" sz="1400" dirty="0"/>
                        <a:t>($/MW/h)</a:t>
                      </a:r>
                    </a:p>
                  </a:txBody>
                  <a:tcPr/>
                </a:tc>
                <a:tc>
                  <a:txBody>
                    <a:bodyPr/>
                    <a:lstStyle/>
                    <a:p>
                      <a:pPr algn="ctr"/>
                      <a:r>
                        <a:rPr lang="en-US" sz="1400" dirty="0"/>
                        <a:t>Non-Spin Price</a:t>
                      </a:r>
                    </a:p>
                    <a:p>
                      <a:pPr algn="ctr"/>
                      <a:r>
                        <a:rPr lang="en-US" sz="1400" dirty="0"/>
                        <a:t>($/MW/h)</a:t>
                      </a:r>
                    </a:p>
                  </a:txBody>
                  <a:tcPr/>
                </a:tc>
                <a:extLst>
                  <a:ext uri="{0D108BD9-81ED-4DB2-BD59-A6C34878D82A}">
                    <a16:rowId xmlns:a16="http://schemas.microsoft.com/office/drawing/2014/main" val="10000"/>
                  </a:ext>
                </a:extLst>
              </a:tr>
              <a:tr h="370840">
                <a:tc>
                  <a:txBody>
                    <a:bodyPr/>
                    <a:lstStyle/>
                    <a:p>
                      <a:pPr algn="ctr"/>
                      <a:r>
                        <a:rPr lang="en-US" sz="1400" dirty="0">
                          <a:solidFill>
                            <a:schemeClr val="bg1"/>
                          </a:solidFill>
                        </a:rPr>
                        <a:t>100</a:t>
                      </a:r>
                      <a:endParaRPr lang="en-US" sz="1400" baseline="30000" dirty="0">
                        <a:solidFill>
                          <a:schemeClr val="bg1"/>
                        </a:solidFill>
                      </a:endParaRPr>
                    </a:p>
                  </a:txBody>
                  <a:tcPr>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err="1">
                          <a:solidFill>
                            <a:schemeClr val="bg1"/>
                          </a:solidFill>
                        </a:rPr>
                        <a:t>FloorRegUp</a:t>
                      </a:r>
                      <a:r>
                        <a:rPr lang="en-US" sz="1400" baseline="-25000" dirty="0" err="1">
                          <a:solidFill>
                            <a:schemeClr val="bg1"/>
                          </a:solidFill>
                        </a:rPr>
                        <a:t>price</a:t>
                      </a:r>
                      <a:r>
                        <a:rPr lang="en-US" sz="1400" baseline="-25000" dirty="0">
                          <a:solidFill>
                            <a:schemeClr val="bg1"/>
                          </a:solidFill>
                        </a:rPr>
                        <a:t> </a:t>
                      </a:r>
                      <a:r>
                        <a:rPr lang="en-US" sz="1400" dirty="0">
                          <a:solidFill>
                            <a:schemeClr val="bg1"/>
                          </a:solidFill>
                        </a:rPr>
                        <a:t>+ </a:t>
                      </a:r>
                      <a:r>
                        <a:rPr lang="en-US" sz="1400" dirty="0" err="1">
                          <a:solidFill>
                            <a:schemeClr val="bg1"/>
                          </a:solidFill>
                        </a:rPr>
                        <a:t>L</a:t>
                      </a:r>
                      <a:r>
                        <a:rPr lang="en-US" sz="1400" baseline="-25000" dirty="0" err="1">
                          <a:solidFill>
                            <a:schemeClr val="bg1"/>
                          </a:solidFill>
                        </a:rPr>
                        <a:t>RegUp</a:t>
                      </a:r>
                      <a:endParaRPr lang="en-US" sz="1400" kern="1200" dirty="0">
                        <a:solidFill>
                          <a:schemeClr val="bg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aseline="-25000" dirty="0">
                        <a:solidFill>
                          <a:schemeClr val="bg1"/>
                        </a:solidFill>
                      </a:endParaRPr>
                    </a:p>
                  </a:txBody>
                  <a:tcPr>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err="1">
                          <a:solidFill>
                            <a:schemeClr val="bg1"/>
                          </a:solidFill>
                        </a:rPr>
                        <a:t>FloorRRS</a:t>
                      </a:r>
                      <a:r>
                        <a:rPr lang="en-US" sz="1400" baseline="-25000" dirty="0" err="1">
                          <a:solidFill>
                            <a:schemeClr val="bg1"/>
                          </a:solidFill>
                        </a:rPr>
                        <a:t>price</a:t>
                      </a:r>
                      <a:r>
                        <a:rPr lang="en-US" sz="1400" baseline="-25000" dirty="0">
                          <a:solidFill>
                            <a:schemeClr val="bg1"/>
                          </a:solidFill>
                        </a:rPr>
                        <a:t> </a:t>
                      </a:r>
                      <a:r>
                        <a:rPr lang="en-US" sz="1400" dirty="0">
                          <a:solidFill>
                            <a:schemeClr val="bg1"/>
                          </a:solidFill>
                        </a:rPr>
                        <a:t>+ L</a:t>
                      </a:r>
                      <a:r>
                        <a:rPr lang="en-US" sz="1400" baseline="-25000" dirty="0">
                          <a:solidFill>
                            <a:schemeClr val="bg1"/>
                          </a:solidFill>
                        </a:rPr>
                        <a:t>RRS</a:t>
                      </a:r>
                    </a:p>
                  </a:txBody>
                  <a:tcPr>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err="1">
                          <a:solidFill>
                            <a:schemeClr val="bg1"/>
                          </a:solidFill>
                        </a:rPr>
                        <a:t>FloorECRS</a:t>
                      </a:r>
                      <a:r>
                        <a:rPr lang="en-US" sz="1400" baseline="-25000" dirty="0" err="1">
                          <a:solidFill>
                            <a:schemeClr val="bg1"/>
                          </a:solidFill>
                        </a:rPr>
                        <a:t>price</a:t>
                      </a:r>
                      <a:r>
                        <a:rPr lang="en-US" sz="1400" baseline="30000" dirty="0">
                          <a:solidFill>
                            <a:schemeClr val="bg1"/>
                          </a:solidFill>
                        </a:rPr>
                        <a:t> </a:t>
                      </a:r>
                      <a:r>
                        <a:rPr lang="en-US" sz="1400" dirty="0">
                          <a:solidFill>
                            <a:schemeClr val="bg1"/>
                          </a:solidFill>
                        </a:rPr>
                        <a:t>+ L</a:t>
                      </a:r>
                      <a:r>
                        <a:rPr lang="en-US" sz="1400" baseline="-25000" dirty="0">
                          <a:solidFill>
                            <a:schemeClr val="bg1"/>
                          </a:solidFill>
                        </a:rPr>
                        <a:t>ECRS</a:t>
                      </a:r>
                      <a:endParaRPr lang="en-US" sz="1400" kern="1200" dirty="0">
                        <a:solidFill>
                          <a:schemeClr val="bg1"/>
                        </a:solidFill>
                        <a:latin typeface="+mn-lt"/>
                        <a:ea typeface="+mn-ea"/>
                        <a:cs typeface="+mn-cs"/>
                      </a:endParaRPr>
                    </a:p>
                  </a:txBody>
                  <a:tcPr>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err="1">
                          <a:solidFill>
                            <a:schemeClr val="bg1"/>
                          </a:solidFill>
                        </a:rPr>
                        <a:t>FloorONNS</a:t>
                      </a:r>
                      <a:r>
                        <a:rPr lang="en-US" sz="1400" baseline="-25000" dirty="0" err="1">
                          <a:solidFill>
                            <a:schemeClr val="bg1"/>
                          </a:solidFill>
                        </a:rPr>
                        <a:t>price</a:t>
                      </a:r>
                      <a:r>
                        <a:rPr lang="en-US" sz="1400" baseline="30000" dirty="0">
                          <a:solidFill>
                            <a:schemeClr val="bg1"/>
                          </a:solidFill>
                        </a:rPr>
                        <a:t> </a:t>
                      </a:r>
                      <a:r>
                        <a:rPr lang="en-US" sz="1400" dirty="0">
                          <a:solidFill>
                            <a:schemeClr val="bg1"/>
                          </a:solidFill>
                        </a:rPr>
                        <a:t>+ L</a:t>
                      </a:r>
                      <a:r>
                        <a:rPr lang="en-US" sz="1400" baseline="-25000" dirty="0">
                          <a:solidFill>
                            <a:schemeClr val="bg1"/>
                          </a:solidFill>
                        </a:rPr>
                        <a:t>NSRS</a:t>
                      </a:r>
                      <a:endParaRPr lang="en-US" sz="1400" kern="1200" dirty="0">
                        <a:solidFill>
                          <a:schemeClr val="bg1"/>
                        </a:solidFill>
                        <a:latin typeface="+mn-lt"/>
                        <a:ea typeface="+mn-ea"/>
                        <a:cs typeface="+mn-cs"/>
                      </a:endParaRPr>
                    </a:p>
                  </a:txBody>
                  <a:tcPr>
                    <a:solidFill>
                      <a:srgbClr val="00B050"/>
                    </a:solidFill>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sp>
        <p:nvSpPr>
          <p:cNvPr id="7" name="Content Placeholder 2"/>
          <p:cNvSpPr txBox="1">
            <a:spLocks/>
          </p:cNvSpPr>
          <p:nvPr/>
        </p:nvSpPr>
        <p:spPr>
          <a:xfrm>
            <a:off x="381000" y="908720"/>
            <a:ext cx="8534400" cy="541588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400"/>
              </a:spcBef>
              <a:spcAft>
                <a:spcPts val="400"/>
              </a:spcAft>
              <a:buNone/>
            </a:pPr>
            <a:r>
              <a:rPr lang="en-US" sz="1800" dirty="0"/>
              <a:t>Example illustrates creation of proxy On-Line upward AS Offers for a Resource with 100 MW HSL and no AS Offers submitted</a:t>
            </a:r>
          </a:p>
          <a:p>
            <a:pPr marL="0" indent="0">
              <a:spcBef>
                <a:spcPts val="400"/>
              </a:spcBef>
              <a:spcAft>
                <a:spcPts val="400"/>
              </a:spcAft>
              <a:buFont typeface="Arial" panose="020B0604020202020204" pitchFamily="34" charset="0"/>
              <a:buNone/>
            </a:pPr>
            <a:endParaRPr lang="en-US" sz="1800" dirty="0"/>
          </a:p>
          <a:p>
            <a:pPr marL="0" indent="0">
              <a:spcBef>
                <a:spcPts val="400"/>
              </a:spcBef>
              <a:spcAft>
                <a:spcPts val="400"/>
              </a:spcAft>
              <a:buFont typeface="Arial" panose="020B0604020202020204" pitchFamily="34" charset="0"/>
              <a:buNone/>
            </a:pPr>
            <a:endParaRPr lang="en-US" sz="1800" dirty="0"/>
          </a:p>
          <a:p>
            <a:pPr marL="0" indent="0">
              <a:spcBef>
                <a:spcPts val="400"/>
              </a:spcBef>
              <a:spcAft>
                <a:spcPts val="400"/>
              </a:spcAft>
              <a:buFont typeface="Arial" panose="020B0604020202020204" pitchFamily="34" charset="0"/>
              <a:buNone/>
            </a:pPr>
            <a:endParaRPr lang="en-US" sz="1800" dirty="0"/>
          </a:p>
          <a:p>
            <a:pPr marL="0" indent="0">
              <a:spcBef>
                <a:spcPts val="400"/>
              </a:spcBef>
              <a:spcAft>
                <a:spcPts val="400"/>
              </a:spcAft>
              <a:buFont typeface="Arial" panose="020B0604020202020204" pitchFamily="34" charset="0"/>
              <a:buNone/>
            </a:pPr>
            <a:endParaRPr lang="en-US" sz="1800" dirty="0"/>
          </a:p>
          <a:p>
            <a:pPr marL="0" indent="0">
              <a:spcBef>
                <a:spcPts val="400"/>
              </a:spcBef>
              <a:spcAft>
                <a:spcPts val="400"/>
              </a:spcAft>
              <a:buFont typeface="Arial" panose="020B0604020202020204" pitchFamily="34" charset="0"/>
              <a:buNone/>
            </a:pPr>
            <a:endParaRPr lang="en-US" sz="1800" dirty="0"/>
          </a:p>
          <a:p>
            <a:pPr marL="0" indent="0">
              <a:spcBef>
                <a:spcPts val="400"/>
              </a:spcBef>
              <a:spcAft>
                <a:spcPts val="400"/>
              </a:spcAft>
              <a:buFont typeface="Arial" panose="020B0604020202020204" pitchFamily="34" charset="0"/>
              <a:buNone/>
            </a:pPr>
            <a:endParaRPr lang="en-US" sz="1800" dirty="0"/>
          </a:p>
          <a:p>
            <a:pPr marL="0" indent="0">
              <a:spcBef>
                <a:spcPts val="400"/>
              </a:spcBef>
              <a:spcAft>
                <a:spcPts val="400"/>
              </a:spcAft>
              <a:buNone/>
            </a:pPr>
            <a:r>
              <a:rPr lang="en-US" sz="1800" dirty="0"/>
              <a:t>In this example, </a:t>
            </a:r>
            <a:r>
              <a:rPr lang="en-US" sz="1800" dirty="0" err="1"/>
              <a:t>L</a:t>
            </a:r>
            <a:r>
              <a:rPr lang="en-US" sz="1800" baseline="-25000" dirty="0" err="1"/>
              <a:t>RegUp</a:t>
            </a:r>
            <a:r>
              <a:rPr lang="en-US" sz="1800" dirty="0"/>
              <a:t>, L</a:t>
            </a:r>
            <a:r>
              <a:rPr lang="en-US" sz="1800" baseline="-25000" dirty="0"/>
              <a:t>RRS</a:t>
            </a:r>
            <a:r>
              <a:rPr lang="en-US" sz="1800" dirty="0"/>
              <a:t>, and L</a:t>
            </a:r>
            <a:r>
              <a:rPr lang="en-US" sz="1800" baseline="-25000" dirty="0"/>
              <a:t>ECRS</a:t>
            </a:r>
            <a:r>
              <a:rPr lang="en-US" sz="1800" dirty="0"/>
              <a:t> would be &gt;$0 to ensure that the proxy offer for </a:t>
            </a:r>
            <a:r>
              <a:rPr lang="en-US" sz="1800" dirty="0" err="1"/>
              <a:t>RegUp</a:t>
            </a:r>
            <a:r>
              <a:rPr lang="en-US" sz="1800" dirty="0"/>
              <a:t> is greater than the proxy offer for RRS, which in turn is greater than the proxy offer for ECRS, which again in turn is greater than the proxy offer for NSRS. </a:t>
            </a:r>
            <a:r>
              <a:rPr lang="en-US" sz="1800" dirty="0">
                <a:sym typeface="Wingdings" panose="05000000000000000000" pitchFamily="2" charset="2"/>
              </a:rPr>
              <a:t> </a:t>
            </a:r>
            <a:r>
              <a:rPr lang="en-US" sz="1800" dirty="0" err="1">
                <a:sym typeface="Wingdings" panose="05000000000000000000" pitchFamily="2" charset="2"/>
              </a:rPr>
              <a:t>RegUp</a:t>
            </a:r>
            <a:r>
              <a:rPr lang="en-US" sz="1800" baseline="-25000" dirty="0" err="1">
                <a:sym typeface="Wingdings" panose="05000000000000000000" pitchFamily="2" charset="2"/>
              </a:rPr>
              <a:t>proxy</a:t>
            </a:r>
            <a:r>
              <a:rPr lang="en-US" sz="1800" dirty="0">
                <a:sym typeface="Wingdings" panose="05000000000000000000" pitchFamily="2" charset="2"/>
              </a:rPr>
              <a:t> &gt; </a:t>
            </a:r>
            <a:r>
              <a:rPr lang="en-US" sz="1800" dirty="0" err="1">
                <a:sym typeface="Wingdings" panose="05000000000000000000" pitchFamily="2" charset="2"/>
              </a:rPr>
              <a:t>RRS</a:t>
            </a:r>
            <a:r>
              <a:rPr lang="en-US" sz="1800" baseline="-25000" dirty="0" err="1">
                <a:sym typeface="Wingdings" panose="05000000000000000000" pitchFamily="2" charset="2"/>
              </a:rPr>
              <a:t>proxy</a:t>
            </a:r>
            <a:r>
              <a:rPr lang="en-US" sz="1800" dirty="0">
                <a:sym typeface="Wingdings" panose="05000000000000000000" pitchFamily="2" charset="2"/>
              </a:rPr>
              <a:t> &gt; </a:t>
            </a:r>
            <a:r>
              <a:rPr lang="en-US" sz="1800" dirty="0" err="1">
                <a:sym typeface="Wingdings" panose="05000000000000000000" pitchFamily="2" charset="2"/>
              </a:rPr>
              <a:t>ECRS</a:t>
            </a:r>
            <a:r>
              <a:rPr lang="en-US" sz="1800" baseline="-25000" dirty="0" err="1">
                <a:sym typeface="Wingdings" panose="05000000000000000000" pitchFamily="2" charset="2"/>
              </a:rPr>
              <a:t>proxy</a:t>
            </a:r>
            <a:r>
              <a:rPr lang="en-US" sz="1800" dirty="0">
                <a:sym typeface="Wingdings" panose="05000000000000000000" pitchFamily="2" charset="2"/>
              </a:rPr>
              <a:t> &gt; </a:t>
            </a:r>
            <a:r>
              <a:rPr lang="en-US" sz="1800" dirty="0" err="1">
                <a:sym typeface="Wingdings" panose="05000000000000000000" pitchFamily="2" charset="2"/>
              </a:rPr>
              <a:t>NSRS</a:t>
            </a:r>
            <a:r>
              <a:rPr lang="en-US" sz="1800" baseline="-25000" dirty="0" err="1">
                <a:sym typeface="Wingdings" panose="05000000000000000000" pitchFamily="2" charset="2"/>
              </a:rPr>
              <a:t>proxy</a:t>
            </a:r>
            <a:endParaRPr lang="en-US" sz="1800" baseline="-25000" dirty="0"/>
          </a:p>
          <a:p>
            <a:pPr marL="0" indent="0">
              <a:spcBef>
                <a:spcPts val="400"/>
              </a:spcBef>
              <a:spcAft>
                <a:spcPts val="400"/>
              </a:spcAft>
              <a:buNone/>
            </a:pPr>
            <a:endParaRPr lang="en-US" sz="1800" dirty="0"/>
          </a:p>
          <a:p>
            <a:pPr marL="0" indent="0">
              <a:spcBef>
                <a:spcPts val="400"/>
              </a:spcBef>
              <a:spcAft>
                <a:spcPts val="400"/>
              </a:spcAft>
              <a:buNone/>
            </a:pPr>
            <a:r>
              <a:rPr lang="en-US" sz="1800" dirty="0"/>
              <a:t>L</a:t>
            </a:r>
            <a:r>
              <a:rPr lang="en-US" sz="1800" baseline="-25000" dirty="0"/>
              <a:t>NSRS</a:t>
            </a:r>
            <a:r>
              <a:rPr lang="en-US" sz="1800" dirty="0"/>
              <a:t> would again presumably be $0 unless there was some lesser AS quality in the offer matrix behind it.</a:t>
            </a:r>
          </a:p>
        </p:txBody>
      </p:sp>
      <p:sp>
        <p:nvSpPr>
          <p:cNvPr id="8" name="Rounded Rectangle 7"/>
          <p:cNvSpPr/>
          <p:nvPr/>
        </p:nvSpPr>
        <p:spPr>
          <a:xfrm>
            <a:off x="242278" y="2674052"/>
            <a:ext cx="8673122" cy="87568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231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cap="none" dirty="0">
                <a:solidFill>
                  <a:schemeClr val="tx1"/>
                </a:solidFill>
                <a:ea typeface="+mj-ea"/>
                <a:cs typeface="+mj-cs"/>
              </a:rPr>
              <a:t>Alternative Proposals for AS Proxy Offers</a:t>
            </a:r>
            <a:endParaRPr lang="en-US" dirty="0">
              <a:solidFill>
                <a:schemeClr val="tx1"/>
              </a:solidFill>
            </a:endParaRPr>
          </a:p>
        </p:txBody>
      </p:sp>
      <p:sp>
        <p:nvSpPr>
          <p:cNvPr id="3" name="Subtitle 2"/>
          <p:cNvSpPr>
            <a:spLocks noGrp="1"/>
          </p:cNvSpPr>
          <p:nvPr>
            <p:ph idx="1"/>
          </p:nvPr>
        </p:nvSpPr>
        <p:spPr/>
        <p:txBody>
          <a:bodyPr/>
          <a:lstStyle/>
          <a:p>
            <a:pPr marL="400050" indent="-400050">
              <a:spcBef>
                <a:spcPts val="400"/>
              </a:spcBef>
              <a:spcAft>
                <a:spcPts val="400"/>
              </a:spcAft>
              <a:buFont typeface="+mj-lt"/>
              <a:buAutoNum type="romanUcPeriod"/>
            </a:pPr>
            <a:r>
              <a:rPr lang="en-US" sz="2400" dirty="0">
                <a:solidFill>
                  <a:schemeClr val="tx1"/>
                </a:solidFill>
              </a:rPr>
              <a:t>Proxy AS Price Floor Proposals</a:t>
            </a:r>
          </a:p>
          <a:p>
            <a:pPr marL="400050" indent="-400050">
              <a:spcBef>
                <a:spcPts val="400"/>
              </a:spcBef>
              <a:spcAft>
                <a:spcPts val="400"/>
              </a:spcAft>
              <a:buFont typeface="+mj-lt"/>
              <a:buAutoNum type="romanUcPeriod"/>
            </a:pPr>
            <a:r>
              <a:rPr lang="en-US" sz="2400" dirty="0">
                <a:solidFill>
                  <a:schemeClr val="tx1"/>
                </a:solidFill>
              </a:rPr>
              <a:t>“L Factor” Proposal</a:t>
            </a:r>
          </a:p>
          <a:p>
            <a:pPr>
              <a:spcBef>
                <a:spcPts val="400"/>
              </a:spcBef>
              <a:spcAft>
                <a:spcPts val="400"/>
              </a:spcAft>
            </a:pPr>
            <a:endParaRPr lang="en-US" sz="1800" dirty="0">
              <a:solidFill>
                <a:schemeClr val="tx1"/>
              </a:solidFill>
            </a:endParaRPr>
          </a:p>
          <a:p>
            <a:pPr marL="0" indent="0">
              <a:spcBef>
                <a:spcPts val="400"/>
              </a:spcBef>
              <a:spcAft>
                <a:spcPts val="400"/>
              </a:spcAft>
              <a:buNone/>
            </a:pPr>
            <a:endParaRPr lang="en-US" sz="1800" b="1" dirty="0">
              <a:solidFill>
                <a:schemeClr val="tx1"/>
              </a:solidFill>
            </a:endParaRPr>
          </a:p>
          <a:p>
            <a:pPr marL="0" indent="0">
              <a:spcBef>
                <a:spcPts val="400"/>
              </a:spcBef>
              <a:spcAft>
                <a:spcPts val="400"/>
              </a:spcAft>
              <a:buNone/>
            </a:pPr>
            <a:endParaRPr lang="en-US" sz="1800" b="1" dirty="0">
              <a:solidFill>
                <a:schemeClr val="tx1"/>
              </a:solidFill>
            </a:endParaRPr>
          </a:p>
          <a:p>
            <a:pPr marL="0" indent="0">
              <a:spcBef>
                <a:spcPts val="400"/>
              </a:spcBef>
              <a:spcAft>
                <a:spcPts val="400"/>
              </a:spcAft>
              <a:buNone/>
            </a:pPr>
            <a:endParaRPr lang="en-US" sz="1800" b="1" dirty="0">
              <a:solidFill>
                <a:schemeClr val="tx1"/>
              </a:solidFill>
            </a:endParaRPr>
          </a:p>
          <a:p>
            <a:pPr marL="0" indent="0">
              <a:spcBef>
                <a:spcPts val="400"/>
              </a:spcBef>
              <a:spcAft>
                <a:spcPts val="400"/>
              </a:spcAft>
              <a:buNone/>
            </a:pPr>
            <a:endParaRPr lang="en-US" sz="1800" b="1" dirty="0">
              <a:solidFill>
                <a:schemeClr val="tx1"/>
              </a:solidFill>
            </a:endParaRPr>
          </a:p>
          <a:p>
            <a:pPr marL="0" indent="0">
              <a:spcBef>
                <a:spcPts val="400"/>
              </a:spcBef>
              <a:spcAft>
                <a:spcPts val="400"/>
              </a:spcAft>
              <a:buNone/>
            </a:pPr>
            <a:r>
              <a:rPr lang="en-US" sz="2400" b="1" dirty="0">
                <a:solidFill>
                  <a:schemeClr val="tx1"/>
                </a:solidFill>
              </a:rPr>
              <a:t>Goal: To allow AS capacity to be available to ERCOT without distorting market prices. A resource that is not actively participating in the AS market should not be assigned an offer that undercuts a competitive offer.</a:t>
            </a:r>
          </a:p>
        </p:txBody>
      </p:sp>
    </p:spTree>
    <p:extLst>
      <p:ext uri="{BB962C8B-B14F-4D97-AF65-F5344CB8AC3E}">
        <p14:creationId xmlns:p14="http://schemas.microsoft.com/office/powerpoint/2010/main" val="2542173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2DA90-26E3-46EA-9625-1D04BADE7DAE}"/>
              </a:ext>
            </a:extLst>
          </p:cNvPr>
          <p:cNvSpPr>
            <a:spLocks noGrp="1"/>
          </p:cNvSpPr>
          <p:nvPr>
            <p:ph type="ctrTitle"/>
          </p:nvPr>
        </p:nvSpPr>
        <p:spPr/>
        <p:txBody>
          <a:bodyPr/>
          <a:lstStyle/>
          <a:p>
            <a:r>
              <a:rPr lang="en-US" dirty="0"/>
              <a:t>Proxy AS Price Floor Proposals</a:t>
            </a:r>
          </a:p>
        </p:txBody>
      </p:sp>
      <p:sp>
        <p:nvSpPr>
          <p:cNvPr id="5" name="Subtitle 4">
            <a:extLst>
              <a:ext uri="{FF2B5EF4-FFF2-40B4-BE49-F238E27FC236}">
                <a16:creationId xmlns:a16="http://schemas.microsoft.com/office/drawing/2014/main" id="{28066BE0-A5F9-4D1B-B7BA-3272AB1890D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39799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cap="none" dirty="0">
                <a:solidFill>
                  <a:schemeClr val="tx1"/>
                </a:solidFill>
                <a:ea typeface="+mj-ea"/>
                <a:cs typeface="+mj-cs"/>
              </a:rPr>
              <a:t>Proposed Floor Prices:</a:t>
            </a:r>
            <a:endParaRPr lang="en-US" dirty="0">
              <a:solidFill>
                <a:schemeClr val="tx1"/>
              </a:solidFill>
            </a:endParaRPr>
          </a:p>
        </p:txBody>
      </p:sp>
      <p:sp>
        <p:nvSpPr>
          <p:cNvPr id="3" name="Subtitle 2"/>
          <p:cNvSpPr>
            <a:spLocks noGrp="1"/>
          </p:cNvSpPr>
          <p:nvPr>
            <p:ph idx="1"/>
          </p:nvPr>
        </p:nvSpPr>
        <p:spPr/>
        <p:txBody>
          <a:bodyPr/>
          <a:lstStyle/>
          <a:p>
            <a:pPr>
              <a:spcBef>
                <a:spcPts val="400"/>
              </a:spcBef>
              <a:spcAft>
                <a:spcPts val="400"/>
              </a:spcAft>
              <a:buAutoNum type="arabicPeriod"/>
            </a:pPr>
            <a:r>
              <a:rPr lang="en-US" sz="1800" dirty="0">
                <a:solidFill>
                  <a:schemeClr val="tx1"/>
                </a:solidFill>
              </a:rPr>
              <a:t>SWOC</a:t>
            </a:r>
          </a:p>
          <a:p>
            <a:pPr>
              <a:spcBef>
                <a:spcPts val="400"/>
              </a:spcBef>
              <a:spcAft>
                <a:spcPts val="400"/>
              </a:spcAft>
              <a:buAutoNum type="arabicPeriod"/>
            </a:pPr>
            <a:r>
              <a:rPr lang="en-US" sz="1800" dirty="0">
                <a:solidFill>
                  <a:schemeClr val="tx1"/>
                </a:solidFill>
              </a:rPr>
              <a:t>Use DAM Clearing price for corresponding hour</a:t>
            </a:r>
          </a:p>
          <a:p>
            <a:pPr>
              <a:spcBef>
                <a:spcPts val="400"/>
              </a:spcBef>
              <a:spcAft>
                <a:spcPts val="400"/>
              </a:spcAft>
              <a:buAutoNum type="arabicPeriod"/>
            </a:pPr>
            <a:r>
              <a:rPr lang="en-US" sz="1800" dirty="0">
                <a:solidFill>
                  <a:schemeClr val="tx1"/>
                </a:solidFill>
              </a:rPr>
              <a:t>Determine Cost differential between HSL and LSL (Average HR decreases at lower MW output) </a:t>
            </a:r>
          </a:p>
          <a:p>
            <a:pPr>
              <a:spcBef>
                <a:spcPts val="400"/>
              </a:spcBef>
              <a:spcAft>
                <a:spcPts val="400"/>
              </a:spcAft>
              <a:buAutoNum type="arabicPeriod"/>
            </a:pPr>
            <a:r>
              <a:rPr lang="en-US" sz="1800" dirty="0">
                <a:solidFill>
                  <a:schemeClr val="tx1"/>
                </a:solidFill>
              </a:rPr>
              <a:t>Use the highest offer of the resource that submitted and cleared for that service in DAM as the proxy</a:t>
            </a:r>
          </a:p>
          <a:p>
            <a:pPr>
              <a:spcBef>
                <a:spcPts val="400"/>
              </a:spcBef>
              <a:spcAft>
                <a:spcPts val="400"/>
              </a:spcAft>
              <a:buAutoNum type="arabicPeriod"/>
            </a:pPr>
            <a:r>
              <a:rPr lang="en-US" sz="1800" dirty="0">
                <a:solidFill>
                  <a:schemeClr val="tx1"/>
                </a:solidFill>
              </a:rPr>
              <a:t>Base on highest observed real-time AS offers just prior to SCED run to place at the “back of the line”</a:t>
            </a:r>
          </a:p>
          <a:p>
            <a:pPr>
              <a:spcBef>
                <a:spcPts val="400"/>
              </a:spcBef>
              <a:spcAft>
                <a:spcPts val="400"/>
              </a:spcAft>
              <a:buAutoNum type="arabicPeriod"/>
            </a:pPr>
            <a:r>
              <a:rPr lang="en-US" sz="1800" dirty="0">
                <a:solidFill>
                  <a:schemeClr val="tx1"/>
                </a:solidFill>
              </a:rPr>
              <a:t>Evaluate and determine fixed values periodically based on observed historical AS offers (and/or other factors)</a:t>
            </a:r>
          </a:p>
          <a:p>
            <a:pPr>
              <a:spcBef>
                <a:spcPts val="400"/>
              </a:spcBef>
              <a:spcAft>
                <a:spcPts val="400"/>
              </a:spcAft>
              <a:buAutoNum type="arabicPeriod"/>
            </a:pPr>
            <a:r>
              <a:rPr lang="en-US" sz="1800" dirty="0">
                <a:solidFill>
                  <a:schemeClr val="tx1"/>
                </a:solidFill>
              </a:rPr>
              <a:t>For LDRs: Proxy opportunity cost based on RTD Indicative LMPs</a:t>
            </a:r>
          </a:p>
          <a:p>
            <a:pPr>
              <a:spcBef>
                <a:spcPts val="400"/>
              </a:spcBef>
              <a:spcAft>
                <a:spcPts val="400"/>
              </a:spcAft>
            </a:pPr>
            <a:endParaRPr lang="en-US" sz="1800" dirty="0">
              <a:solidFill>
                <a:schemeClr val="tx1"/>
              </a:solidFill>
            </a:endParaRPr>
          </a:p>
        </p:txBody>
      </p:sp>
    </p:spTree>
    <p:extLst>
      <p:ext uri="{BB962C8B-B14F-4D97-AF65-F5344CB8AC3E}">
        <p14:creationId xmlns:p14="http://schemas.microsoft.com/office/powerpoint/2010/main" val="347094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2DA90-26E3-46EA-9625-1D04BADE7DAE}"/>
              </a:ext>
            </a:extLst>
          </p:cNvPr>
          <p:cNvSpPr>
            <a:spLocks noGrp="1"/>
          </p:cNvSpPr>
          <p:nvPr>
            <p:ph type="ctrTitle"/>
          </p:nvPr>
        </p:nvSpPr>
        <p:spPr/>
        <p:txBody>
          <a:bodyPr/>
          <a:lstStyle/>
          <a:p>
            <a:r>
              <a:rPr lang="en-US" dirty="0"/>
              <a:t>“L Factor” Concept</a:t>
            </a:r>
          </a:p>
        </p:txBody>
      </p:sp>
      <p:sp>
        <p:nvSpPr>
          <p:cNvPr id="5" name="Subtitle 4">
            <a:extLst>
              <a:ext uri="{FF2B5EF4-FFF2-40B4-BE49-F238E27FC236}">
                <a16:creationId xmlns:a16="http://schemas.microsoft.com/office/drawing/2014/main" id="{28066BE0-A5F9-4D1B-B7BA-3272AB1890D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6416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srgbClr val="002060"/>
                </a:solidFill>
              </a:rPr>
              <a:t>Determine Proxy AS Offer Prices</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304800" y="838200"/>
                <a:ext cx="8534400" cy="5486400"/>
              </a:xfrm>
            </p:spPr>
            <p:txBody>
              <a:bodyPr/>
              <a:lstStyle/>
              <a:p>
                <a:pPr marL="514350" indent="-457200">
                  <a:buFont typeface="+mj-lt"/>
                  <a:buAutoNum type="arabicPeriod"/>
                </a:pPr>
                <a:r>
                  <a:rPr lang="en-US" sz="1800" dirty="0"/>
                  <a:t>For each AS product, determine the max offered price for the Resource for the hour</a:t>
                </a:r>
              </a:p>
              <a:p>
                <a:pPr lvl="1">
                  <a:buFont typeface="Arial" panose="020B0604020202020204" pitchFamily="34" charset="0"/>
                  <a:buChar char="•"/>
                </a:pPr>
                <a:r>
                  <a:rPr lang="en-US" sz="1400" dirty="0"/>
                  <a:t>E.g. </a:t>
                </a:r>
                <a14:m>
                  <m:oMath xmlns:m="http://schemas.openxmlformats.org/officeDocument/2006/math">
                    <m:r>
                      <m:rPr>
                        <m:nor/>
                      </m:rPr>
                      <a:rPr lang="en-US" sz="1400" dirty="0"/>
                      <m:t>Max</m:t>
                    </m:r>
                    <m:r>
                      <m:rPr>
                        <m:nor/>
                      </m:rPr>
                      <a:rPr lang="en-US" sz="1400" dirty="0" smtClean="0"/>
                      <m:t>RegUp</m:t>
                    </m:r>
                    <m:r>
                      <m:rPr>
                        <m:nor/>
                      </m:rPr>
                      <a:rPr lang="en-US" sz="1400" baseline="-25000" dirty="0"/>
                      <m:t>Price</m:t>
                    </m:r>
                    <m:r>
                      <m:rPr>
                        <m:nor/>
                      </m:rPr>
                      <a:rPr lang="en-US" sz="1400" baseline="-25000" dirty="0"/>
                      <m:t> =</m:t>
                    </m:r>
                    <m:r>
                      <m:rPr>
                        <m:nor/>
                      </m:rPr>
                      <a:rPr lang="en-US" sz="1400" dirty="0"/>
                      <m:t>MAX</m:t>
                    </m:r>
                  </m:oMath>
                </a14:m>
                <a:r>
                  <a:rPr lang="en-US" sz="1400" dirty="0"/>
                  <a:t>(RegUp</a:t>
                </a:r>
                <a:r>
                  <a:rPr lang="en-US" sz="1400" baseline="-25000" dirty="0"/>
                  <a:t>Price</a:t>
                </a:r>
                <a:r>
                  <a:rPr lang="en-US" sz="1400" baseline="30000" dirty="0"/>
                  <a:t>1</a:t>
                </a:r>
                <a:r>
                  <a:rPr lang="en-US" sz="1400" dirty="0"/>
                  <a:t>, RegUp</a:t>
                </a:r>
                <a:r>
                  <a:rPr lang="en-US" sz="1400" baseline="-25000" dirty="0"/>
                  <a:t>Price</a:t>
                </a:r>
                <a:r>
                  <a:rPr lang="en-US" sz="1400" baseline="30000" dirty="0"/>
                  <a:t>2</a:t>
                </a:r>
                <a:r>
                  <a:rPr lang="en-US" sz="1400" dirty="0"/>
                  <a:t>, RegUp</a:t>
                </a:r>
                <a:r>
                  <a:rPr lang="en-US" sz="1400" baseline="-25000" dirty="0"/>
                  <a:t>Price</a:t>
                </a:r>
                <a:r>
                  <a:rPr lang="en-US" sz="1400" baseline="30000" dirty="0"/>
                  <a:t>3</a:t>
                </a:r>
                <a:r>
                  <a:rPr lang="en-US" sz="1400" dirty="0"/>
                  <a:t>, RegUp</a:t>
                </a:r>
                <a:r>
                  <a:rPr lang="en-US" sz="1400" baseline="-25000" dirty="0"/>
                  <a:t>Price</a:t>
                </a:r>
                <a:r>
                  <a:rPr lang="en-US" sz="1400" baseline="30000" dirty="0"/>
                  <a:t>4</a:t>
                </a:r>
                <a:r>
                  <a:rPr lang="en-US" sz="1400" dirty="0"/>
                  <a:t>, RegUp</a:t>
                </a:r>
                <a:r>
                  <a:rPr lang="en-US" sz="1400" baseline="-25000" dirty="0"/>
                  <a:t>Price</a:t>
                </a:r>
                <a:r>
                  <a:rPr lang="en-US" sz="1400" baseline="30000" dirty="0"/>
                  <a:t>5</a:t>
                </a:r>
                <a:r>
                  <a:rPr lang="en-US" sz="1400" dirty="0"/>
                  <a:t>)</a:t>
                </a:r>
              </a:p>
              <a:p>
                <a:pPr lvl="1">
                  <a:buFont typeface="Arial" panose="020B0604020202020204" pitchFamily="34" charset="0"/>
                  <a:buChar char="•"/>
                </a:pPr>
                <a:r>
                  <a:rPr lang="en-US" sz="1400" dirty="0"/>
                  <a:t>Similar logic for RRS, ECRS, ONNS, </a:t>
                </a:r>
                <a:r>
                  <a:rPr lang="en-US" sz="1400" dirty="0" err="1"/>
                  <a:t>RegDn</a:t>
                </a:r>
                <a:r>
                  <a:rPr lang="en-US" sz="1400" dirty="0"/>
                  <a:t> and OFFNS</a:t>
                </a:r>
              </a:p>
              <a:p>
                <a:pPr marL="514350" indent="-457200">
                  <a:buFont typeface="+mj-lt"/>
                  <a:buAutoNum type="arabicPeriod" startAt="2"/>
                </a:pPr>
                <a:endParaRPr lang="en-US" sz="1800" dirty="0"/>
              </a:p>
              <a:p>
                <a:pPr marL="514350" indent="-457200">
                  <a:buFont typeface="+mj-lt"/>
                  <a:buAutoNum type="arabicPeriod" startAt="2"/>
                </a:pPr>
                <a:r>
                  <a:rPr lang="en-US" sz="1800" dirty="0"/>
                  <a:t>For each AS product, determine the proxy AS Offer price for the Resource for the hour</a:t>
                </a:r>
                <a:endParaRPr lang="en-US" sz="1800" u="sng" dirty="0"/>
              </a:p>
              <a:p>
                <a:pPr lvl="1">
                  <a:buFont typeface="Arial" panose="020B0604020202020204" pitchFamily="34" charset="0"/>
                  <a:buChar char="•"/>
                </a:pPr>
                <a:r>
                  <a:rPr lang="en-US" sz="1400" dirty="0"/>
                  <a:t>E</a:t>
                </a:r>
                <a:r>
                  <a:rPr lang="en-US" sz="1400" dirty="0">
                    <a:solidFill>
                      <a:schemeClr val="tx2"/>
                    </a:solidFill>
                  </a:rPr>
                  <a:t>.g. Proxy</a:t>
                </a:r>
                <a14:m>
                  <m:oMath xmlns:m="http://schemas.openxmlformats.org/officeDocument/2006/math">
                    <m:r>
                      <m:rPr>
                        <m:nor/>
                      </m:rPr>
                      <a:rPr lang="en-US" sz="1400" dirty="0" smtClean="0">
                        <a:solidFill>
                          <a:schemeClr val="tx2"/>
                        </a:solidFill>
                      </a:rPr>
                      <m:t>RegUp</m:t>
                    </m:r>
                    <m:r>
                      <m:rPr>
                        <m:nor/>
                      </m:rPr>
                      <a:rPr lang="en-US" sz="1400" baseline="-25000" dirty="0">
                        <a:solidFill>
                          <a:schemeClr val="tx2"/>
                        </a:solidFill>
                      </a:rPr>
                      <m:t>Price</m:t>
                    </m:r>
                  </m:oMath>
                </a14:m>
                <a:r>
                  <a:rPr lang="en-US" sz="1400" dirty="0">
                    <a:solidFill>
                      <a:schemeClr val="tx2"/>
                    </a:solidFill>
                  </a:rPr>
                  <a:t>=MAX(</a:t>
                </a:r>
                <a14:m>
                  <m:oMath xmlns:m="http://schemas.openxmlformats.org/officeDocument/2006/math">
                    <m:r>
                      <m:rPr>
                        <m:nor/>
                      </m:rPr>
                      <a:rPr lang="en-US" sz="1400" dirty="0">
                        <a:solidFill>
                          <a:schemeClr val="tx2"/>
                        </a:solidFill>
                      </a:rPr>
                      <m:t>Max</m:t>
                    </m:r>
                    <m:r>
                      <m:rPr>
                        <m:nor/>
                      </m:rPr>
                      <a:rPr lang="en-US" sz="1400" dirty="0" smtClean="0">
                        <a:solidFill>
                          <a:schemeClr val="tx2"/>
                        </a:solidFill>
                      </a:rPr>
                      <m:t>RegUp</m:t>
                    </m:r>
                    <m:r>
                      <m:rPr>
                        <m:nor/>
                      </m:rPr>
                      <a:rPr lang="en-US" sz="1400" baseline="-25000" dirty="0">
                        <a:solidFill>
                          <a:schemeClr val="tx2"/>
                        </a:solidFill>
                      </a:rPr>
                      <m:t>Price</m:t>
                    </m:r>
                  </m:oMath>
                </a14:m>
                <a:r>
                  <a:rPr lang="en-US" sz="1400" dirty="0">
                    <a:solidFill>
                      <a:schemeClr val="tx2"/>
                    </a:solidFill>
                  </a:rPr>
                  <a:t>+</a:t>
                </a:r>
                <a:r>
                  <a:rPr lang="en-US" sz="1400" dirty="0" err="1">
                    <a:solidFill>
                      <a:schemeClr val="tx2"/>
                    </a:solidFill>
                  </a:rPr>
                  <a:t>K</a:t>
                </a:r>
                <a:r>
                  <a:rPr lang="en-US" sz="1400" dirty="0" err="1">
                    <a:solidFill>
                      <a:srgbClr val="FF0000"/>
                    </a:solidFill>
                  </a:rPr>
                  <a:t>+L</a:t>
                </a:r>
                <a:r>
                  <a:rPr lang="en-US" sz="1400" baseline="-25000" dirty="0" err="1">
                    <a:solidFill>
                      <a:srgbClr val="FF0000"/>
                    </a:solidFill>
                  </a:rPr>
                  <a:t>RegUp</a:t>
                </a:r>
                <a:r>
                  <a:rPr lang="en-US" sz="1400" dirty="0">
                    <a:solidFill>
                      <a:schemeClr val="tx2"/>
                    </a:solidFill>
                  </a:rPr>
                  <a:t>, </a:t>
                </a:r>
                <a14:m>
                  <m:oMath xmlns:m="http://schemas.openxmlformats.org/officeDocument/2006/math">
                    <m:r>
                      <m:rPr>
                        <m:nor/>
                      </m:rPr>
                      <a:rPr lang="en-US" sz="1400" b="0" i="0" dirty="0" smtClean="0">
                        <a:solidFill>
                          <a:schemeClr val="tx2"/>
                        </a:solidFill>
                      </a:rPr>
                      <m:t>Floor</m:t>
                    </m:r>
                    <m:r>
                      <m:rPr>
                        <m:nor/>
                      </m:rPr>
                      <a:rPr lang="en-US" sz="1400" dirty="0" smtClean="0">
                        <a:solidFill>
                          <a:schemeClr val="tx2"/>
                        </a:solidFill>
                      </a:rPr>
                      <m:t>RegUp</m:t>
                    </m:r>
                    <m:r>
                      <m:rPr>
                        <m:nor/>
                      </m:rPr>
                      <a:rPr lang="en-US" sz="1400" baseline="-25000" dirty="0">
                        <a:solidFill>
                          <a:schemeClr val="tx2"/>
                        </a:solidFill>
                      </a:rPr>
                      <m:t>Price</m:t>
                    </m:r>
                  </m:oMath>
                </a14:m>
                <a:r>
                  <a:rPr lang="en-US" sz="1400" dirty="0">
                    <a:solidFill>
                      <a:srgbClr val="FF0000"/>
                    </a:solidFill>
                  </a:rPr>
                  <a:t>+L</a:t>
                </a:r>
                <a:r>
                  <a:rPr lang="en-US" sz="1400" baseline="-25000" dirty="0" err="1">
                    <a:solidFill>
                      <a:srgbClr val="FF0000"/>
                    </a:solidFill>
                  </a:rPr>
                  <a:t>RegUp</a:t>
                </a:r>
                <a:r>
                  <a:rPr lang="en-US" sz="1400" dirty="0">
                    <a:solidFill>
                      <a:schemeClr val="tx2"/>
                    </a:solidFill>
                  </a:rPr>
                  <a:t>)</a:t>
                </a:r>
              </a:p>
              <a:p>
                <a:pPr lvl="1">
                  <a:buFont typeface="Arial" panose="020B0604020202020204" pitchFamily="34" charset="0"/>
                  <a:buChar char="•"/>
                </a:pPr>
                <a:r>
                  <a:rPr lang="en-US" sz="1400" dirty="0"/>
                  <a:t>Similar logic for RRS, ECRS, ONNS, </a:t>
                </a:r>
                <a:r>
                  <a:rPr lang="en-US" sz="1400" dirty="0" err="1"/>
                  <a:t>RegDn</a:t>
                </a:r>
                <a:r>
                  <a:rPr lang="en-US" sz="1400" dirty="0"/>
                  <a:t> and OFFNS</a:t>
                </a:r>
                <a:endParaRPr lang="en-US" sz="1400" dirty="0">
                  <a:solidFill>
                    <a:schemeClr val="tx2"/>
                  </a:solidFill>
                </a:endParaRPr>
              </a:p>
              <a:p>
                <a:pPr marL="514350" indent="-457200">
                  <a:buFont typeface="+mj-lt"/>
                  <a:buAutoNum type="arabicPeriod" startAt="2"/>
                </a:pPr>
                <a:endParaRPr lang="en-US" sz="1400" dirty="0"/>
              </a:p>
              <a:p>
                <a:pPr marL="514350" indent="-457200">
                  <a:buFont typeface="+mj-lt"/>
                  <a:buAutoNum type="arabicPeriod" startAt="2"/>
                </a:pPr>
                <a:r>
                  <a:rPr lang="en-US" sz="1800" dirty="0"/>
                  <a:t>If there is no AS offer for a specified AS product, the proxy AS offer price will be the default floor price for the AS product</a:t>
                </a:r>
                <a:r>
                  <a:rPr lang="en-US" sz="1800" dirty="0">
                    <a:solidFill>
                      <a:srgbClr val="FF0000"/>
                    </a:solidFill>
                  </a:rPr>
                  <a:t>, modified if necessary by the dynamic L factor to ensure that the proxied AS offer price is greater than actual or proxied AS offers for lower quality AS</a:t>
                </a:r>
                <a:r>
                  <a:rPr lang="en-US" sz="1800" dirty="0"/>
                  <a:t>.  The default floor prices will be determined through the stakeholder process.</a:t>
                </a:r>
              </a:p>
              <a:p>
                <a:pPr marL="514350" indent="-457200">
                  <a:buFont typeface="+mj-lt"/>
                  <a:buAutoNum type="arabicPeriod" startAt="2"/>
                </a:pPr>
                <a:endParaRPr lang="en-US" sz="1800" dirty="0"/>
              </a:p>
              <a:p>
                <a:pPr marL="514350" indent="-457200">
                  <a:buFont typeface="+mj-lt"/>
                  <a:buAutoNum type="arabicPeriod" startAt="2"/>
                </a:pPr>
                <a:r>
                  <a:rPr lang="en-US" sz="1800" dirty="0"/>
                  <a:t>K is a configurable parameter (0 or very small positive number) to be added to the max offered price. This will allow the ability to make the proxy AS Offer slightly higher than the submitted AS offer.</a:t>
                </a:r>
                <a:endParaRPr lang="en-US" sz="1200" dirty="0"/>
              </a:p>
              <a:p>
                <a:pPr marL="457200" lvl="1" indent="0">
                  <a:buNone/>
                </a:pPr>
                <a:endParaRPr lang="en-US" sz="1200" b="1" dirty="0"/>
              </a:p>
              <a:p>
                <a:pPr marL="0" indent="0">
                  <a:buNone/>
                </a:pPr>
                <a:endParaRPr lang="en-US" sz="1200" dirty="0"/>
              </a:p>
              <a:p>
                <a:pPr marL="0" indent="0">
                  <a:buNone/>
                </a:pPr>
                <a:endParaRPr lang="en-US" sz="12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304800" y="838200"/>
                <a:ext cx="8534400" cy="5486400"/>
              </a:xfrm>
              <a:blipFill>
                <a:blip r:embed="rId3"/>
                <a:stretch>
                  <a:fillRect t="-667" r="-786" b="-1667"/>
                </a:stretch>
              </a:blipFill>
            </p:spPr>
            <p:txBody>
              <a:bodyPr/>
              <a:lstStyle/>
              <a:p>
                <a:r>
                  <a:rPr lang="en-US">
                    <a:noFill/>
                  </a:rPr>
                  <a:t> </a:t>
                </a:r>
              </a:p>
            </p:txBody>
          </p:sp>
        </mc:Fallback>
      </mc:AlternateContent>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2127572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381000" y="908720"/>
            <a:ext cx="8534400" cy="541588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400"/>
              </a:spcBef>
              <a:spcAft>
                <a:spcPts val="400"/>
              </a:spcAft>
              <a:buFont typeface="Arial" panose="020B0604020202020204" pitchFamily="34" charset="0"/>
              <a:buNone/>
            </a:pPr>
            <a:r>
              <a:rPr lang="en-US" sz="1800" dirty="0"/>
              <a:t>Example illustrates extension of On-Line upward AS Offers for a Resource with 100 MW HSL and only 20 MW of AS Offers submitted</a:t>
            </a:r>
          </a:p>
          <a:p>
            <a:pPr marL="0" indent="0">
              <a:spcBef>
                <a:spcPts val="400"/>
              </a:spcBef>
              <a:spcAft>
                <a:spcPts val="400"/>
              </a:spcAft>
              <a:buFont typeface="Arial" panose="020B0604020202020204" pitchFamily="34" charset="0"/>
              <a:buNone/>
            </a:pPr>
            <a:endParaRPr lang="en-US" sz="1800" dirty="0"/>
          </a:p>
          <a:p>
            <a:pPr marL="0" indent="0">
              <a:spcBef>
                <a:spcPts val="400"/>
              </a:spcBef>
              <a:spcAft>
                <a:spcPts val="400"/>
              </a:spcAft>
              <a:buFont typeface="Arial" panose="020B0604020202020204" pitchFamily="34" charset="0"/>
              <a:buNone/>
            </a:pPr>
            <a:endParaRPr lang="en-US" sz="1800" dirty="0"/>
          </a:p>
          <a:p>
            <a:pPr marL="0" indent="0">
              <a:spcBef>
                <a:spcPts val="400"/>
              </a:spcBef>
              <a:spcAft>
                <a:spcPts val="400"/>
              </a:spcAft>
              <a:buFont typeface="Arial" panose="020B0604020202020204" pitchFamily="34" charset="0"/>
              <a:buNone/>
            </a:pPr>
            <a:endParaRPr lang="en-US" sz="1800" dirty="0"/>
          </a:p>
          <a:p>
            <a:pPr marL="0" indent="0">
              <a:spcBef>
                <a:spcPts val="400"/>
              </a:spcBef>
              <a:spcAft>
                <a:spcPts val="400"/>
              </a:spcAft>
              <a:buFont typeface="Arial" panose="020B0604020202020204" pitchFamily="34" charset="0"/>
              <a:buNone/>
            </a:pPr>
            <a:endParaRPr lang="en-US" sz="1800" dirty="0"/>
          </a:p>
          <a:p>
            <a:pPr marL="0" indent="0">
              <a:spcBef>
                <a:spcPts val="400"/>
              </a:spcBef>
              <a:spcAft>
                <a:spcPts val="400"/>
              </a:spcAft>
              <a:buFont typeface="Arial" panose="020B0604020202020204" pitchFamily="34" charset="0"/>
              <a:buNone/>
            </a:pPr>
            <a:endParaRPr lang="en-US" sz="1800" dirty="0"/>
          </a:p>
          <a:p>
            <a:pPr marL="0" indent="0">
              <a:spcBef>
                <a:spcPts val="400"/>
              </a:spcBef>
              <a:spcAft>
                <a:spcPts val="400"/>
              </a:spcAft>
              <a:buFont typeface="Arial" panose="020B0604020202020204" pitchFamily="34" charset="0"/>
              <a:buNone/>
            </a:pPr>
            <a:r>
              <a:rPr lang="en-US" sz="1800" dirty="0"/>
              <a:t>		</a:t>
            </a:r>
          </a:p>
          <a:p>
            <a:pPr marL="0" indent="0">
              <a:spcBef>
                <a:spcPts val="400"/>
              </a:spcBef>
              <a:spcAft>
                <a:spcPts val="400"/>
              </a:spcAft>
              <a:buFont typeface="Arial" panose="020B0604020202020204" pitchFamily="34" charset="0"/>
              <a:buNone/>
            </a:pPr>
            <a:endParaRPr lang="en-US" sz="1800" dirty="0"/>
          </a:p>
          <a:p>
            <a:pPr marL="0" indent="0">
              <a:spcBef>
                <a:spcPts val="400"/>
              </a:spcBef>
              <a:spcAft>
                <a:spcPts val="400"/>
              </a:spcAft>
              <a:buFont typeface="Arial" panose="020B0604020202020204" pitchFamily="34" charset="0"/>
              <a:buNone/>
            </a:pPr>
            <a:r>
              <a:rPr lang="en-US" sz="1800" dirty="0"/>
              <a:t>In this example, L for each AS would be $0 because AS offer prices already increase monotonically with AS quality</a:t>
            </a:r>
          </a:p>
        </p:txBody>
      </p:sp>
      <p:sp>
        <p:nvSpPr>
          <p:cNvPr id="2" name="Title 1"/>
          <p:cNvSpPr>
            <a:spLocks noGrp="1"/>
          </p:cNvSpPr>
          <p:nvPr>
            <p:ph type="title"/>
          </p:nvPr>
        </p:nvSpPr>
        <p:spPr/>
        <p:txBody>
          <a:bodyPr/>
          <a:lstStyle/>
          <a:p>
            <a:r>
              <a:rPr lang="en-US" sz="2400" dirty="0">
                <a:solidFill>
                  <a:srgbClr val="002060"/>
                </a:solidFill>
              </a:rPr>
              <a:t>Example 1: Online Upward AS Offers for All AS Products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00894464"/>
              </p:ext>
            </p:extLst>
          </p:nvPr>
        </p:nvGraphicFramePr>
        <p:xfrm>
          <a:off x="315600" y="2209800"/>
          <a:ext cx="8534400" cy="1620520"/>
        </p:xfrm>
        <a:graphic>
          <a:graphicData uri="http://schemas.openxmlformats.org/drawingml/2006/table">
            <a:tbl>
              <a:tblPr firstRow="1" bandRow="1">
                <a:tableStyleId>{5C22544A-7EE6-4342-B048-85BDC9FD1C3A}</a:tableStyleId>
              </a:tblPr>
              <a:tblGrid>
                <a:gridCol w="1706880">
                  <a:extLst>
                    <a:ext uri="{9D8B030D-6E8A-4147-A177-3AD203B41FA5}">
                      <a16:colId xmlns:a16="http://schemas.microsoft.com/office/drawing/2014/main" val="20000"/>
                    </a:ext>
                  </a:extLst>
                </a:gridCol>
                <a:gridCol w="1706880">
                  <a:extLst>
                    <a:ext uri="{9D8B030D-6E8A-4147-A177-3AD203B41FA5}">
                      <a16:colId xmlns:a16="http://schemas.microsoft.com/office/drawing/2014/main" val="20001"/>
                    </a:ext>
                  </a:extLst>
                </a:gridCol>
                <a:gridCol w="1706880">
                  <a:extLst>
                    <a:ext uri="{9D8B030D-6E8A-4147-A177-3AD203B41FA5}">
                      <a16:colId xmlns:a16="http://schemas.microsoft.com/office/drawing/2014/main" val="20002"/>
                    </a:ext>
                  </a:extLst>
                </a:gridCol>
                <a:gridCol w="1706880">
                  <a:extLst>
                    <a:ext uri="{9D8B030D-6E8A-4147-A177-3AD203B41FA5}">
                      <a16:colId xmlns:a16="http://schemas.microsoft.com/office/drawing/2014/main" val="20003"/>
                    </a:ext>
                  </a:extLst>
                </a:gridCol>
                <a:gridCol w="1706880">
                  <a:extLst>
                    <a:ext uri="{9D8B030D-6E8A-4147-A177-3AD203B41FA5}">
                      <a16:colId xmlns:a16="http://schemas.microsoft.com/office/drawing/2014/main" val="20004"/>
                    </a:ext>
                  </a:extLst>
                </a:gridCol>
              </a:tblGrid>
              <a:tr h="370840">
                <a:tc>
                  <a:txBody>
                    <a:bodyPr/>
                    <a:lstStyle/>
                    <a:p>
                      <a:pPr algn="ctr"/>
                      <a:r>
                        <a:rPr lang="en-US" sz="1400" dirty="0"/>
                        <a:t>AS Offer MW</a:t>
                      </a:r>
                    </a:p>
                  </a:txBody>
                  <a:tcPr/>
                </a:tc>
                <a:tc>
                  <a:txBody>
                    <a:bodyPr/>
                    <a:lstStyle/>
                    <a:p>
                      <a:pPr algn="ctr"/>
                      <a:r>
                        <a:rPr lang="en-US" sz="1400"/>
                        <a:t>RegUp </a:t>
                      </a:r>
                      <a:r>
                        <a:rPr lang="en-US" sz="1400" dirty="0"/>
                        <a:t>Price</a:t>
                      </a:r>
                    </a:p>
                    <a:p>
                      <a:pPr algn="ctr"/>
                      <a:r>
                        <a:rPr lang="en-US" sz="1400" dirty="0"/>
                        <a:t>($/MW/h)</a:t>
                      </a:r>
                    </a:p>
                  </a:txBody>
                  <a:tcPr/>
                </a:tc>
                <a:tc>
                  <a:txBody>
                    <a:bodyPr/>
                    <a:lstStyle/>
                    <a:p>
                      <a:pPr algn="ctr"/>
                      <a:r>
                        <a:rPr lang="en-US" sz="1400" dirty="0"/>
                        <a:t>RRS Price</a:t>
                      </a:r>
                    </a:p>
                    <a:p>
                      <a:pPr algn="ctr"/>
                      <a:r>
                        <a:rPr lang="en-US" sz="1400" dirty="0"/>
                        <a:t>($/MW/h)</a:t>
                      </a:r>
                    </a:p>
                    <a:p>
                      <a:pPr algn="ctr"/>
                      <a:endParaRPr lang="en-US" sz="1400" dirty="0"/>
                    </a:p>
                  </a:txBody>
                  <a:tcPr/>
                </a:tc>
                <a:tc>
                  <a:txBody>
                    <a:bodyPr/>
                    <a:lstStyle/>
                    <a:p>
                      <a:pPr algn="ctr"/>
                      <a:r>
                        <a:rPr lang="en-US" sz="1400" dirty="0"/>
                        <a:t>ECRS Price</a:t>
                      </a:r>
                    </a:p>
                    <a:p>
                      <a:pPr algn="ctr"/>
                      <a:r>
                        <a:rPr lang="en-US" sz="1400" dirty="0"/>
                        <a:t>($/MW/h)</a:t>
                      </a:r>
                    </a:p>
                  </a:txBody>
                  <a:tcPr/>
                </a:tc>
                <a:tc>
                  <a:txBody>
                    <a:bodyPr/>
                    <a:lstStyle/>
                    <a:p>
                      <a:pPr algn="ctr"/>
                      <a:r>
                        <a:rPr lang="en-US" sz="1400" dirty="0"/>
                        <a:t>Non-Spin Price</a:t>
                      </a:r>
                    </a:p>
                    <a:p>
                      <a:pPr algn="ctr"/>
                      <a:r>
                        <a:rPr lang="en-US" sz="1400" dirty="0"/>
                        <a:t>($/MW/h)</a:t>
                      </a:r>
                    </a:p>
                  </a:txBody>
                  <a:tcPr/>
                </a:tc>
                <a:extLst>
                  <a:ext uri="{0D108BD9-81ED-4DB2-BD59-A6C34878D82A}">
                    <a16:rowId xmlns:a16="http://schemas.microsoft.com/office/drawing/2014/main" val="10000"/>
                  </a:ext>
                </a:extLst>
              </a:tr>
              <a:tr h="370840">
                <a:tc>
                  <a:txBody>
                    <a:bodyPr/>
                    <a:lstStyle/>
                    <a:p>
                      <a:pPr algn="ctr"/>
                      <a:r>
                        <a:rPr lang="en-US" sz="1400" dirty="0"/>
                        <a:t>20</a:t>
                      </a:r>
                      <a:endParaRPr lang="en-US" sz="1400" baseline="30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15</a:t>
                      </a:r>
                      <a:endParaRPr lang="en-US" sz="1400" baseline="30000" dirty="0"/>
                    </a:p>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10</a:t>
                      </a:r>
                      <a:endParaRPr lang="en-US" sz="1400" baseline="30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5</a:t>
                      </a:r>
                      <a:endParaRPr lang="en-US" sz="1400" baseline="30000" dirty="0"/>
                    </a:p>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a:t>
                      </a:r>
                      <a:endParaRPr lang="en-US" sz="1400" baseline="30000" dirty="0"/>
                    </a:p>
                    <a:p>
                      <a:pPr algn="ctr"/>
                      <a:endParaRPr lang="en-US" sz="1400" dirty="0"/>
                    </a:p>
                  </a:txBody>
                  <a:tcPr/>
                </a:tc>
                <a:extLst>
                  <a:ext uri="{0D108BD9-81ED-4DB2-BD59-A6C34878D82A}">
                    <a16:rowId xmlns:a16="http://schemas.microsoft.com/office/drawing/2014/main" val="10001"/>
                  </a:ext>
                </a:extLst>
              </a:tr>
              <a:tr h="370840">
                <a:tc>
                  <a:txBody>
                    <a:bodyPr/>
                    <a:lstStyle/>
                    <a:p>
                      <a:pPr algn="ctr"/>
                      <a:r>
                        <a:rPr lang="en-US" sz="1400" dirty="0">
                          <a:solidFill>
                            <a:schemeClr val="bg1"/>
                          </a:solidFill>
                        </a:rPr>
                        <a:t>100</a:t>
                      </a:r>
                      <a:endParaRPr lang="en-US" sz="1400" baseline="30000" dirty="0">
                        <a:solidFill>
                          <a:schemeClr val="bg1"/>
                        </a:solidFill>
                      </a:endParaRPr>
                    </a:p>
                  </a:txBody>
                  <a:tcPr>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rPr>
                        <a:t>15 + K + </a:t>
                      </a:r>
                      <a:r>
                        <a:rPr lang="en-US" sz="1400" dirty="0" err="1">
                          <a:solidFill>
                            <a:schemeClr val="bg1"/>
                          </a:solidFill>
                        </a:rPr>
                        <a:t>L</a:t>
                      </a:r>
                      <a:r>
                        <a:rPr lang="en-US" sz="1400" baseline="-25000" dirty="0" err="1">
                          <a:solidFill>
                            <a:schemeClr val="bg1"/>
                          </a:solidFill>
                        </a:rPr>
                        <a:t>RegUp</a:t>
                      </a:r>
                      <a:endParaRPr lang="en-US" sz="1400" baseline="30000" dirty="0">
                        <a:solidFill>
                          <a:schemeClr val="bg1"/>
                        </a:solidFill>
                      </a:endParaRPr>
                    </a:p>
                  </a:txBody>
                  <a:tcPr>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rPr>
                        <a:t>10 + K + L</a:t>
                      </a:r>
                      <a:r>
                        <a:rPr lang="en-US" sz="1400" baseline="-25000" dirty="0">
                          <a:solidFill>
                            <a:schemeClr val="bg1"/>
                          </a:solidFill>
                        </a:rPr>
                        <a:t>RRS</a:t>
                      </a:r>
                      <a:endParaRPr lang="en-US" sz="1400" baseline="30000" dirty="0">
                        <a:solidFill>
                          <a:schemeClr val="bg1"/>
                        </a:solidFill>
                      </a:endParaRPr>
                    </a:p>
                  </a:txBody>
                  <a:tcPr>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rPr>
                        <a:t>5 + K + L</a:t>
                      </a:r>
                      <a:r>
                        <a:rPr lang="en-US" sz="1400" baseline="-25000" dirty="0">
                          <a:solidFill>
                            <a:schemeClr val="bg1"/>
                          </a:solidFill>
                        </a:rPr>
                        <a:t>ECRS</a:t>
                      </a:r>
                      <a:endParaRPr lang="en-US" sz="1400" baseline="30000" dirty="0">
                        <a:solidFill>
                          <a:schemeClr val="bg1"/>
                        </a:solidFill>
                      </a:endParaRPr>
                    </a:p>
                  </a:txBody>
                  <a:tcPr>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rPr>
                        <a:t>1 + K + L</a:t>
                      </a:r>
                      <a:r>
                        <a:rPr lang="en-US" sz="1400" baseline="-25000" dirty="0">
                          <a:solidFill>
                            <a:schemeClr val="bg1"/>
                          </a:solidFill>
                        </a:rPr>
                        <a:t>NSRS</a:t>
                      </a:r>
                      <a:endParaRPr lang="en-US" sz="1400" baseline="30000" dirty="0">
                        <a:solidFill>
                          <a:schemeClr val="bg1"/>
                        </a:solidFill>
                      </a:endParaRPr>
                    </a:p>
                  </a:txBody>
                  <a:tcPr>
                    <a:solidFill>
                      <a:srgbClr val="00B050"/>
                    </a:solidFill>
                  </a:tcP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
        <p:nvSpPr>
          <p:cNvPr id="8" name="Rounded Rectangle 7"/>
          <p:cNvSpPr/>
          <p:nvPr/>
        </p:nvSpPr>
        <p:spPr>
          <a:xfrm>
            <a:off x="246239" y="3349960"/>
            <a:ext cx="8673122" cy="533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816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381000" y="908720"/>
            <a:ext cx="8534400" cy="541588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400"/>
              </a:spcBef>
              <a:spcAft>
                <a:spcPts val="400"/>
              </a:spcAft>
              <a:buNone/>
            </a:pPr>
            <a:r>
              <a:rPr lang="en-US" sz="1800" dirty="0"/>
              <a:t>Example illustrates creation of proxy On-Line upward AS Offers for a Resource with 100 MW HSL and only 20 MW of offer for </a:t>
            </a:r>
            <a:r>
              <a:rPr lang="en-US" sz="1800" dirty="0" err="1"/>
              <a:t>RegUp</a:t>
            </a:r>
            <a:r>
              <a:rPr lang="en-US" sz="1800" dirty="0"/>
              <a:t> submitted</a:t>
            </a:r>
          </a:p>
          <a:p>
            <a:pPr marL="0" indent="0">
              <a:spcBef>
                <a:spcPts val="400"/>
              </a:spcBef>
              <a:spcAft>
                <a:spcPts val="400"/>
              </a:spcAft>
              <a:buFont typeface="Arial" panose="020B0604020202020204" pitchFamily="34" charset="0"/>
              <a:buNone/>
            </a:pPr>
            <a:endParaRPr lang="en-US" sz="1800" dirty="0"/>
          </a:p>
          <a:p>
            <a:pPr marL="0" indent="0">
              <a:spcBef>
                <a:spcPts val="400"/>
              </a:spcBef>
              <a:spcAft>
                <a:spcPts val="400"/>
              </a:spcAft>
              <a:buFont typeface="Arial" panose="020B0604020202020204" pitchFamily="34" charset="0"/>
              <a:buNone/>
            </a:pPr>
            <a:endParaRPr lang="en-US" sz="1800" dirty="0"/>
          </a:p>
          <a:p>
            <a:pPr marL="0" indent="0">
              <a:spcBef>
                <a:spcPts val="400"/>
              </a:spcBef>
              <a:spcAft>
                <a:spcPts val="400"/>
              </a:spcAft>
              <a:buFont typeface="Arial" panose="020B0604020202020204" pitchFamily="34" charset="0"/>
              <a:buNone/>
            </a:pPr>
            <a:endParaRPr lang="en-US" sz="1800" dirty="0"/>
          </a:p>
          <a:p>
            <a:pPr marL="0" indent="0">
              <a:spcBef>
                <a:spcPts val="400"/>
              </a:spcBef>
              <a:spcAft>
                <a:spcPts val="400"/>
              </a:spcAft>
              <a:buFont typeface="Arial" panose="020B0604020202020204" pitchFamily="34" charset="0"/>
              <a:buNone/>
            </a:pPr>
            <a:endParaRPr lang="en-US" sz="1800" dirty="0"/>
          </a:p>
          <a:p>
            <a:pPr marL="0" indent="0">
              <a:spcBef>
                <a:spcPts val="400"/>
              </a:spcBef>
              <a:spcAft>
                <a:spcPts val="400"/>
              </a:spcAft>
              <a:buFont typeface="Arial" panose="020B0604020202020204" pitchFamily="34" charset="0"/>
              <a:buNone/>
            </a:pPr>
            <a:endParaRPr lang="en-US" sz="1800" dirty="0"/>
          </a:p>
          <a:p>
            <a:pPr marL="0" indent="0">
              <a:spcBef>
                <a:spcPts val="400"/>
              </a:spcBef>
              <a:spcAft>
                <a:spcPts val="400"/>
              </a:spcAft>
              <a:buFont typeface="Arial" panose="020B0604020202020204" pitchFamily="34" charset="0"/>
              <a:buNone/>
            </a:pPr>
            <a:endParaRPr lang="en-US" sz="1800" dirty="0"/>
          </a:p>
          <a:p>
            <a:pPr marL="0" indent="0">
              <a:spcBef>
                <a:spcPts val="400"/>
              </a:spcBef>
              <a:spcAft>
                <a:spcPts val="400"/>
              </a:spcAft>
              <a:buFont typeface="Arial" panose="020B0604020202020204" pitchFamily="34" charset="0"/>
              <a:buNone/>
            </a:pPr>
            <a:endParaRPr lang="en-US" sz="1800" dirty="0"/>
          </a:p>
          <a:p>
            <a:pPr marL="0" indent="0">
              <a:spcBef>
                <a:spcPts val="400"/>
              </a:spcBef>
              <a:spcAft>
                <a:spcPts val="400"/>
              </a:spcAft>
              <a:buNone/>
            </a:pPr>
            <a:r>
              <a:rPr lang="en-US" sz="1800" dirty="0"/>
              <a:t>In this example, </a:t>
            </a:r>
            <a:r>
              <a:rPr lang="en-US" sz="1800" dirty="0" err="1"/>
              <a:t>L</a:t>
            </a:r>
            <a:r>
              <a:rPr lang="en-US" sz="1800" baseline="-25000" dirty="0" err="1"/>
              <a:t>RegUp</a:t>
            </a:r>
            <a:r>
              <a:rPr lang="en-US" sz="1800" dirty="0"/>
              <a:t> would presumably be $0, unless one of the other AS floor prices were equal to $15 + K; L</a:t>
            </a:r>
            <a:r>
              <a:rPr lang="en-US" sz="1800" baseline="-25000" dirty="0"/>
              <a:t>RRS</a:t>
            </a:r>
            <a:r>
              <a:rPr lang="en-US" sz="1800" dirty="0"/>
              <a:t> and L</a:t>
            </a:r>
            <a:r>
              <a:rPr lang="en-US" sz="1800" baseline="-25000" dirty="0"/>
              <a:t>ECRS</a:t>
            </a:r>
            <a:r>
              <a:rPr lang="en-US" sz="1800" dirty="0"/>
              <a:t> would be &gt;$0, however, to ensure that the proxy offer for RRS is greater than the proxy offer for ECRS, which is in turn greater than the proxy offer for NSRS. </a:t>
            </a:r>
          </a:p>
          <a:p>
            <a:pPr marL="0" indent="0">
              <a:spcBef>
                <a:spcPts val="400"/>
              </a:spcBef>
              <a:spcAft>
                <a:spcPts val="400"/>
              </a:spcAft>
              <a:buNone/>
            </a:pPr>
            <a:endParaRPr lang="en-US" sz="1800" dirty="0"/>
          </a:p>
          <a:p>
            <a:pPr marL="0" indent="0">
              <a:spcBef>
                <a:spcPts val="400"/>
              </a:spcBef>
              <a:spcAft>
                <a:spcPts val="400"/>
              </a:spcAft>
              <a:buNone/>
            </a:pPr>
            <a:r>
              <a:rPr lang="en-US" sz="1800" dirty="0"/>
              <a:t>L</a:t>
            </a:r>
            <a:r>
              <a:rPr lang="en-US" sz="1800" baseline="-25000" dirty="0"/>
              <a:t>NSRS</a:t>
            </a:r>
            <a:r>
              <a:rPr lang="en-US" sz="1800" dirty="0"/>
              <a:t> would presumably be $0 unless there was some lesser AS quality in the offer matrix behind it.</a:t>
            </a:r>
          </a:p>
        </p:txBody>
      </p:sp>
      <p:sp>
        <p:nvSpPr>
          <p:cNvPr id="2" name="Title 1"/>
          <p:cNvSpPr>
            <a:spLocks noGrp="1"/>
          </p:cNvSpPr>
          <p:nvPr>
            <p:ph type="title"/>
          </p:nvPr>
        </p:nvSpPr>
        <p:spPr/>
        <p:txBody>
          <a:bodyPr/>
          <a:lstStyle/>
          <a:p>
            <a:r>
              <a:rPr lang="en-US" sz="2200" dirty="0">
                <a:solidFill>
                  <a:srgbClr val="002060"/>
                </a:solidFill>
              </a:rPr>
              <a:t>Example 2: Online Upward AS Offers for Some AS Products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2331478"/>
              </p:ext>
            </p:extLst>
          </p:nvPr>
        </p:nvGraphicFramePr>
        <p:xfrm>
          <a:off x="315600" y="2209800"/>
          <a:ext cx="8534400" cy="1767840"/>
        </p:xfrm>
        <a:graphic>
          <a:graphicData uri="http://schemas.openxmlformats.org/drawingml/2006/table">
            <a:tbl>
              <a:tblPr firstRow="1" bandRow="1">
                <a:tableStyleId>{5C22544A-7EE6-4342-B048-85BDC9FD1C3A}</a:tableStyleId>
              </a:tblPr>
              <a:tblGrid>
                <a:gridCol w="1706880">
                  <a:extLst>
                    <a:ext uri="{9D8B030D-6E8A-4147-A177-3AD203B41FA5}">
                      <a16:colId xmlns:a16="http://schemas.microsoft.com/office/drawing/2014/main" val="20000"/>
                    </a:ext>
                  </a:extLst>
                </a:gridCol>
                <a:gridCol w="1706880">
                  <a:extLst>
                    <a:ext uri="{9D8B030D-6E8A-4147-A177-3AD203B41FA5}">
                      <a16:colId xmlns:a16="http://schemas.microsoft.com/office/drawing/2014/main" val="20001"/>
                    </a:ext>
                  </a:extLst>
                </a:gridCol>
                <a:gridCol w="1706880">
                  <a:extLst>
                    <a:ext uri="{9D8B030D-6E8A-4147-A177-3AD203B41FA5}">
                      <a16:colId xmlns:a16="http://schemas.microsoft.com/office/drawing/2014/main" val="20002"/>
                    </a:ext>
                  </a:extLst>
                </a:gridCol>
                <a:gridCol w="1706880">
                  <a:extLst>
                    <a:ext uri="{9D8B030D-6E8A-4147-A177-3AD203B41FA5}">
                      <a16:colId xmlns:a16="http://schemas.microsoft.com/office/drawing/2014/main" val="20003"/>
                    </a:ext>
                  </a:extLst>
                </a:gridCol>
                <a:gridCol w="1706880">
                  <a:extLst>
                    <a:ext uri="{9D8B030D-6E8A-4147-A177-3AD203B41FA5}">
                      <a16:colId xmlns:a16="http://schemas.microsoft.com/office/drawing/2014/main" val="20004"/>
                    </a:ext>
                  </a:extLst>
                </a:gridCol>
              </a:tblGrid>
              <a:tr h="370840">
                <a:tc>
                  <a:txBody>
                    <a:bodyPr/>
                    <a:lstStyle/>
                    <a:p>
                      <a:pPr algn="ctr"/>
                      <a:r>
                        <a:rPr lang="en-US" sz="1400" dirty="0"/>
                        <a:t>AS Offer MW</a:t>
                      </a:r>
                    </a:p>
                  </a:txBody>
                  <a:tcPr/>
                </a:tc>
                <a:tc>
                  <a:txBody>
                    <a:bodyPr/>
                    <a:lstStyle/>
                    <a:p>
                      <a:pPr algn="ctr"/>
                      <a:r>
                        <a:rPr lang="en-US" sz="1400"/>
                        <a:t>RegUp </a:t>
                      </a:r>
                      <a:r>
                        <a:rPr lang="en-US" sz="1400" dirty="0"/>
                        <a:t>Price</a:t>
                      </a:r>
                    </a:p>
                    <a:p>
                      <a:pPr algn="ctr"/>
                      <a:r>
                        <a:rPr lang="en-US" sz="1400" dirty="0"/>
                        <a:t>($/MW/h)</a:t>
                      </a:r>
                    </a:p>
                  </a:txBody>
                  <a:tcPr/>
                </a:tc>
                <a:tc>
                  <a:txBody>
                    <a:bodyPr/>
                    <a:lstStyle/>
                    <a:p>
                      <a:pPr algn="ctr"/>
                      <a:r>
                        <a:rPr lang="en-US" sz="1400" dirty="0"/>
                        <a:t>RRS Price</a:t>
                      </a:r>
                    </a:p>
                    <a:p>
                      <a:pPr algn="ctr"/>
                      <a:r>
                        <a:rPr lang="en-US" sz="1400" dirty="0"/>
                        <a:t>($/MW/h)</a:t>
                      </a:r>
                    </a:p>
                    <a:p>
                      <a:pPr algn="ctr"/>
                      <a:endParaRPr lang="en-US" sz="1400" dirty="0"/>
                    </a:p>
                  </a:txBody>
                  <a:tcPr/>
                </a:tc>
                <a:tc>
                  <a:txBody>
                    <a:bodyPr/>
                    <a:lstStyle/>
                    <a:p>
                      <a:pPr algn="ctr"/>
                      <a:r>
                        <a:rPr lang="en-US" sz="1400" dirty="0"/>
                        <a:t>ECRS Price</a:t>
                      </a:r>
                    </a:p>
                    <a:p>
                      <a:pPr algn="ctr"/>
                      <a:r>
                        <a:rPr lang="en-US" sz="1400" dirty="0"/>
                        <a:t>($/MW/h)</a:t>
                      </a:r>
                    </a:p>
                  </a:txBody>
                  <a:tcPr/>
                </a:tc>
                <a:tc>
                  <a:txBody>
                    <a:bodyPr/>
                    <a:lstStyle/>
                    <a:p>
                      <a:pPr algn="ctr"/>
                      <a:r>
                        <a:rPr lang="en-US" sz="1400" dirty="0"/>
                        <a:t>Non-Spin Price</a:t>
                      </a:r>
                    </a:p>
                    <a:p>
                      <a:pPr algn="ctr"/>
                      <a:r>
                        <a:rPr lang="en-US" sz="1400" dirty="0"/>
                        <a:t>($/MW/h)</a:t>
                      </a:r>
                    </a:p>
                  </a:txBody>
                  <a:tcPr/>
                </a:tc>
                <a:extLst>
                  <a:ext uri="{0D108BD9-81ED-4DB2-BD59-A6C34878D82A}">
                    <a16:rowId xmlns:a16="http://schemas.microsoft.com/office/drawing/2014/main" val="10000"/>
                  </a:ext>
                </a:extLst>
              </a:tr>
              <a:tr h="370840">
                <a:tc>
                  <a:txBody>
                    <a:bodyPr/>
                    <a:lstStyle/>
                    <a:p>
                      <a:pPr algn="ctr"/>
                      <a:r>
                        <a:rPr lang="en-US" sz="1400" dirty="0"/>
                        <a:t>20</a:t>
                      </a:r>
                      <a:endParaRPr lang="en-US" sz="1400" baseline="30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15</a:t>
                      </a:r>
                      <a:endParaRPr lang="en-US" sz="1400" baseline="30000" dirty="0"/>
                    </a:p>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aseline="30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aseline="30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aseline="30000" dirty="0"/>
                    </a:p>
                  </a:txBody>
                  <a:tcPr/>
                </a:tc>
                <a:extLst>
                  <a:ext uri="{0D108BD9-81ED-4DB2-BD59-A6C34878D82A}">
                    <a16:rowId xmlns:a16="http://schemas.microsoft.com/office/drawing/2014/main" val="10001"/>
                  </a:ext>
                </a:extLst>
              </a:tr>
              <a:tr h="370840">
                <a:tc>
                  <a:txBody>
                    <a:bodyPr/>
                    <a:lstStyle/>
                    <a:p>
                      <a:pPr algn="ctr"/>
                      <a:r>
                        <a:rPr lang="en-US" sz="1400" dirty="0">
                          <a:solidFill>
                            <a:schemeClr val="bg1"/>
                          </a:solidFill>
                        </a:rPr>
                        <a:t>100</a:t>
                      </a:r>
                      <a:endParaRPr lang="en-US" sz="1400" baseline="30000" dirty="0">
                        <a:solidFill>
                          <a:schemeClr val="bg1"/>
                        </a:solidFill>
                      </a:endParaRPr>
                    </a:p>
                  </a:txBody>
                  <a:tcPr>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rPr>
                        <a:t>15 + K + </a:t>
                      </a:r>
                      <a:r>
                        <a:rPr lang="en-US" sz="1400" dirty="0" err="1">
                          <a:solidFill>
                            <a:schemeClr val="bg1"/>
                          </a:solidFill>
                        </a:rPr>
                        <a:t>L</a:t>
                      </a:r>
                      <a:r>
                        <a:rPr lang="en-US" sz="1400" baseline="-25000" dirty="0" err="1">
                          <a:solidFill>
                            <a:schemeClr val="bg1"/>
                          </a:solidFill>
                        </a:rPr>
                        <a:t>RegUp</a:t>
                      </a:r>
                      <a:endParaRPr lang="en-US" sz="1400" baseline="30000" dirty="0">
                        <a:solidFill>
                          <a:schemeClr val="bg1"/>
                        </a:solidFill>
                      </a:endParaRPr>
                    </a:p>
                  </a:txBody>
                  <a:tcPr>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err="1">
                          <a:solidFill>
                            <a:schemeClr val="bg1"/>
                          </a:solidFill>
                        </a:rPr>
                        <a:t>FloorRRS</a:t>
                      </a:r>
                      <a:r>
                        <a:rPr lang="en-US" sz="1400" baseline="-25000" dirty="0" err="1">
                          <a:solidFill>
                            <a:schemeClr val="bg1"/>
                          </a:solidFill>
                        </a:rPr>
                        <a:t>price</a:t>
                      </a:r>
                      <a:r>
                        <a:rPr lang="en-US" sz="1400" baseline="-25000" dirty="0">
                          <a:solidFill>
                            <a:schemeClr val="bg1"/>
                          </a:solidFill>
                        </a:rPr>
                        <a:t> </a:t>
                      </a:r>
                      <a:r>
                        <a:rPr lang="en-US" sz="1400" dirty="0">
                          <a:solidFill>
                            <a:schemeClr val="bg1"/>
                          </a:solidFill>
                        </a:rPr>
                        <a:t>+ L</a:t>
                      </a:r>
                      <a:r>
                        <a:rPr lang="en-US" sz="1400" baseline="-25000" dirty="0">
                          <a:solidFill>
                            <a:schemeClr val="bg1"/>
                          </a:solidFill>
                        </a:rPr>
                        <a:t>RRS</a:t>
                      </a:r>
                    </a:p>
                  </a:txBody>
                  <a:tcPr>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err="1">
                          <a:solidFill>
                            <a:schemeClr val="bg1"/>
                          </a:solidFill>
                        </a:rPr>
                        <a:t>FloorECRS</a:t>
                      </a:r>
                      <a:r>
                        <a:rPr lang="en-US" sz="1400" baseline="-25000" dirty="0" err="1">
                          <a:solidFill>
                            <a:schemeClr val="bg1"/>
                          </a:solidFill>
                        </a:rPr>
                        <a:t>price</a:t>
                      </a:r>
                      <a:r>
                        <a:rPr lang="en-US" sz="1400" baseline="-25000" dirty="0">
                          <a:solidFill>
                            <a:schemeClr val="bg1"/>
                          </a:solidFill>
                        </a:rPr>
                        <a:t> </a:t>
                      </a:r>
                      <a:r>
                        <a:rPr lang="en-US" sz="1400" dirty="0">
                          <a:solidFill>
                            <a:schemeClr val="bg1"/>
                          </a:solidFill>
                        </a:rPr>
                        <a:t>+ L</a:t>
                      </a:r>
                      <a:r>
                        <a:rPr lang="en-US" sz="1400" baseline="-25000" dirty="0">
                          <a:solidFill>
                            <a:schemeClr val="bg1"/>
                          </a:solidFill>
                        </a:rPr>
                        <a:t>ECRS</a:t>
                      </a:r>
                      <a:endParaRPr lang="en-US" sz="1400" baseline="30000" dirty="0">
                        <a:solidFill>
                          <a:schemeClr val="bg1"/>
                        </a:solidFill>
                      </a:endParaRPr>
                    </a:p>
                  </a:txBody>
                  <a:tcPr>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err="1">
                          <a:solidFill>
                            <a:schemeClr val="bg1"/>
                          </a:solidFill>
                        </a:rPr>
                        <a:t>FloorONNS</a:t>
                      </a:r>
                      <a:r>
                        <a:rPr lang="en-US" sz="1400" baseline="-25000" dirty="0" err="1">
                          <a:solidFill>
                            <a:schemeClr val="bg1"/>
                          </a:solidFill>
                        </a:rPr>
                        <a:t>price</a:t>
                      </a:r>
                      <a:r>
                        <a:rPr lang="en-US" sz="1400" baseline="-25000" dirty="0">
                          <a:solidFill>
                            <a:schemeClr val="bg1"/>
                          </a:solidFill>
                        </a:rPr>
                        <a:t> </a:t>
                      </a:r>
                      <a:r>
                        <a:rPr lang="en-US" sz="1400" dirty="0">
                          <a:solidFill>
                            <a:schemeClr val="bg1"/>
                          </a:solidFill>
                        </a:rPr>
                        <a:t>+ L</a:t>
                      </a:r>
                      <a:r>
                        <a:rPr lang="en-US" sz="1400" baseline="-25000" dirty="0">
                          <a:solidFill>
                            <a:schemeClr val="bg1"/>
                          </a:solidFill>
                        </a:rPr>
                        <a:t>NSRS</a:t>
                      </a:r>
                      <a:endParaRPr lang="en-US" sz="1400" baseline="30000" dirty="0">
                        <a:solidFill>
                          <a:schemeClr val="bg1"/>
                        </a:solidFill>
                      </a:endParaRPr>
                    </a:p>
                  </a:txBody>
                  <a:tcPr>
                    <a:solidFill>
                      <a:srgbClr val="00B050"/>
                    </a:solidFill>
                  </a:tcP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
        <p:nvSpPr>
          <p:cNvPr id="8" name="Rounded Rectangle 7"/>
          <p:cNvSpPr/>
          <p:nvPr/>
        </p:nvSpPr>
        <p:spPr>
          <a:xfrm>
            <a:off x="246239" y="3349960"/>
            <a:ext cx="8673122" cy="774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8714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srgbClr val="002060"/>
                </a:solidFill>
              </a:rPr>
              <a:t>Example 3: Multi-Segment Online Upward AS Offers</a:t>
            </a: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
        <p:nvSpPr>
          <p:cNvPr id="7" name="Content Placeholder 2"/>
          <p:cNvSpPr txBox="1">
            <a:spLocks/>
          </p:cNvSpPr>
          <p:nvPr/>
        </p:nvSpPr>
        <p:spPr>
          <a:xfrm>
            <a:off x="381000" y="908720"/>
            <a:ext cx="8534400" cy="541588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400"/>
              </a:spcBef>
              <a:spcAft>
                <a:spcPts val="400"/>
              </a:spcAft>
              <a:buNone/>
            </a:pPr>
            <a:r>
              <a:rPr lang="en-US" sz="1800" dirty="0"/>
              <a:t>Example illustrates creation of proxy On-Line upward AS Offers for a Resource with 100 MW HSL and 3 segments submitted</a:t>
            </a:r>
          </a:p>
          <a:p>
            <a:pPr marL="0" indent="0">
              <a:spcBef>
                <a:spcPts val="400"/>
              </a:spcBef>
              <a:spcAft>
                <a:spcPts val="400"/>
              </a:spcAft>
              <a:buFont typeface="Arial" panose="020B0604020202020204" pitchFamily="34" charset="0"/>
              <a:buNone/>
            </a:pPr>
            <a:endParaRPr lang="en-US" sz="1800" dirty="0"/>
          </a:p>
          <a:p>
            <a:pPr marL="0" indent="0">
              <a:spcBef>
                <a:spcPts val="400"/>
              </a:spcBef>
              <a:spcAft>
                <a:spcPts val="400"/>
              </a:spcAft>
              <a:buFont typeface="Arial" panose="020B0604020202020204" pitchFamily="34" charset="0"/>
              <a:buNone/>
            </a:pPr>
            <a:endParaRPr lang="en-US" sz="1800" dirty="0"/>
          </a:p>
          <a:p>
            <a:pPr marL="0" indent="0">
              <a:spcBef>
                <a:spcPts val="400"/>
              </a:spcBef>
              <a:spcAft>
                <a:spcPts val="400"/>
              </a:spcAft>
              <a:buFont typeface="Arial" panose="020B0604020202020204" pitchFamily="34" charset="0"/>
              <a:buNone/>
            </a:pPr>
            <a:endParaRPr lang="en-US" sz="1800" dirty="0"/>
          </a:p>
          <a:p>
            <a:pPr marL="0" indent="0">
              <a:spcBef>
                <a:spcPts val="400"/>
              </a:spcBef>
              <a:spcAft>
                <a:spcPts val="400"/>
              </a:spcAft>
              <a:buFont typeface="Arial" panose="020B0604020202020204" pitchFamily="34" charset="0"/>
              <a:buNone/>
            </a:pPr>
            <a:endParaRPr lang="en-US" sz="1800" dirty="0"/>
          </a:p>
          <a:p>
            <a:pPr marL="0" indent="0">
              <a:spcBef>
                <a:spcPts val="400"/>
              </a:spcBef>
              <a:spcAft>
                <a:spcPts val="400"/>
              </a:spcAft>
              <a:buFont typeface="Arial" panose="020B0604020202020204" pitchFamily="34" charset="0"/>
              <a:buNone/>
            </a:pPr>
            <a:endParaRPr lang="en-US" sz="1800" dirty="0"/>
          </a:p>
          <a:p>
            <a:pPr marL="0" indent="0">
              <a:spcBef>
                <a:spcPts val="400"/>
              </a:spcBef>
              <a:spcAft>
                <a:spcPts val="400"/>
              </a:spcAft>
              <a:buFont typeface="Arial" panose="020B0604020202020204" pitchFamily="34" charset="0"/>
              <a:buNone/>
            </a:pPr>
            <a:endParaRPr lang="en-US" sz="1800" dirty="0"/>
          </a:p>
          <a:p>
            <a:pPr marL="0" indent="0">
              <a:spcBef>
                <a:spcPts val="400"/>
              </a:spcBef>
              <a:spcAft>
                <a:spcPts val="400"/>
              </a:spcAft>
              <a:buFont typeface="Arial" panose="020B0604020202020204" pitchFamily="34" charset="0"/>
              <a:buNone/>
            </a:pPr>
            <a:endParaRPr lang="en-US" sz="1800" dirty="0"/>
          </a:p>
          <a:p>
            <a:pPr marL="0" indent="0">
              <a:spcBef>
                <a:spcPts val="400"/>
              </a:spcBef>
              <a:spcAft>
                <a:spcPts val="400"/>
              </a:spcAft>
              <a:buFont typeface="Arial" panose="020B0604020202020204" pitchFamily="34" charset="0"/>
              <a:buNone/>
            </a:pPr>
            <a:endParaRPr lang="en-US" sz="1800" dirty="0"/>
          </a:p>
          <a:p>
            <a:pPr marL="0" indent="0">
              <a:spcBef>
                <a:spcPts val="400"/>
              </a:spcBef>
              <a:spcAft>
                <a:spcPts val="400"/>
              </a:spcAft>
              <a:buNone/>
            </a:pPr>
            <a:r>
              <a:rPr lang="en-US" sz="1800" dirty="0"/>
              <a:t>In this example, </a:t>
            </a:r>
            <a:r>
              <a:rPr lang="en-US" sz="1800" dirty="0" err="1"/>
              <a:t>L</a:t>
            </a:r>
            <a:r>
              <a:rPr lang="en-US" sz="1800" baseline="-25000" dirty="0" err="1"/>
              <a:t>RegUp</a:t>
            </a:r>
            <a:r>
              <a:rPr lang="en-US" sz="1800" dirty="0"/>
              <a:t> would again presumably be $0; L</a:t>
            </a:r>
            <a:r>
              <a:rPr lang="en-US" sz="1800" baseline="-25000" dirty="0"/>
              <a:t>RRS</a:t>
            </a:r>
            <a:r>
              <a:rPr lang="en-US" sz="1800" dirty="0"/>
              <a:t> would be &gt;$0, however, to ensure that the proxy offer for RRS is greater than the proxy offer for ECRS. L</a:t>
            </a:r>
            <a:r>
              <a:rPr lang="en-US" sz="1800" baseline="-25000" dirty="0"/>
              <a:t>ECRS</a:t>
            </a:r>
            <a:r>
              <a:rPr lang="en-US" sz="1800" dirty="0"/>
              <a:t> would presumably be $0, unless </a:t>
            </a:r>
            <a:r>
              <a:rPr lang="en-US" sz="1800" dirty="0" err="1"/>
              <a:t>FloorONNS</a:t>
            </a:r>
            <a:r>
              <a:rPr lang="en-US" sz="1800" baseline="-25000" dirty="0" err="1"/>
              <a:t>price</a:t>
            </a:r>
            <a:r>
              <a:rPr lang="en-US" sz="1800" dirty="0"/>
              <a:t> = $16 + K.</a:t>
            </a:r>
          </a:p>
          <a:p>
            <a:pPr marL="0" indent="0">
              <a:spcBef>
                <a:spcPts val="400"/>
              </a:spcBef>
              <a:spcAft>
                <a:spcPts val="400"/>
              </a:spcAft>
              <a:buNone/>
            </a:pPr>
            <a:endParaRPr lang="en-US" sz="1800" dirty="0"/>
          </a:p>
          <a:p>
            <a:pPr marL="0" indent="0">
              <a:spcBef>
                <a:spcPts val="400"/>
              </a:spcBef>
              <a:spcAft>
                <a:spcPts val="400"/>
              </a:spcAft>
              <a:buNone/>
            </a:pPr>
            <a:r>
              <a:rPr lang="en-US" sz="1800" dirty="0"/>
              <a:t>L</a:t>
            </a:r>
            <a:r>
              <a:rPr lang="en-US" sz="1800" baseline="-25000" dirty="0"/>
              <a:t>NSRS</a:t>
            </a:r>
            <a:r>
              <a:rPr lang="en-US" sz="1800" dirty="0"/>
              <a:t> would again presumably be $0 unless there was some lesser AS quality in the offer matrix behind it.</a:t>
            </a:r>
          </a:p>
          <a:p>
            <a:pPr marL="0" indent="0">
              <a:spcBef>
                <a:spcPts val="400"/>
              </a:spcBef>
              <a:spcAft>
                <a:spcPts val="400"/>
              </a:spcAft>
              <a:buFont typeface="Arial" panose="020B0604020202020204" pitchFamily="34" charset="0"/>
              <a:buNone/>
            </a:pPr>
            <a:endParaRPr lang="en-US" sz="1800" dirty="0"/>
          </a:p>
        </p:txBody>
      </p:sp>
      <p:graphicFrame>
        <p:nvGraphicFramePr>
          <p:cNvPr id="3" name="Table 2"/>
          <p:cNvGraphicFramePr>
            <a:graphicFrameLocks noGrp="1"/>
          </p:cNvGraphicFramePr>
          <p:nvPr>
            <p:extLst>
              <p:ext uri="{D42A27DB-BD31-4B8C-83A1-F6EECF244321}">
                <p14:modId xmlns:p14="http://schemas.microsoft.com/office/powerpoint/2010/main" val="2703136054"/>
              </p:ext>
            </p:extLst>
          </p:nvPr>
        </p:nvGraphicFramePr>
        <p:xfrm>
          <a:off x="381000" y="1828800"/>
          <a:ext cx="8534400" cy="2296160"/>
        </p:xfrm>
        <a:graphic>
          <a:graphicData uri="http://schemas.openxmlformats.org/drawingml/2006/table">
            <a:tbl>
              <a:tblPr firstRow="1" bandRow="1">
                <a:tableStyleId>{5C22544A-7EE6-4342-B048-85BDC9FD1C3A}</a:tableStyleId>
              </a:tblPr>
              <a:tblGrid>
                <a:gridCol w="1706880">
                  <a:extLst>
                    <a:ext uri="{9D8B030D-6E8A-4147-A177-3AD203B41FA5}">
                      <a16:colId xmlns:a16="http://schemas.microsoft.com/office/drawing/2014/main" val="20000"/>
                    </a:ext>
                  </a:extLst>
                </a:gridCol>
                <a:gridCol w="1706880">
                  <a:extLst>
                    <a:ext uri="{9D8B030D-6E8A-4147-A177-3AD203B41FA5}">
                      <a16:colId xmlns:a16="http://schemas.microsoft.com/office/drawing/2014/main" val="20001"/>
                    </a:ext>
                  </a:extLst>
                </a:gridCol>
                <a:gridCol w="1706880">
                  <a:extLst>
                    <a:ext uri="{9D8B030D-6E8A-4147-A177-3AD203B41FA5}">
                      <a16:colId xmlns:a16="http://schemas.microsoft.com/office/drawing/2014/main" val="20002"/>
                    </a:ext>
                  </a:extLst>
                </a:gridCol>
                <a:gridCol w="1706880">
                  <a:extLst>
                    <a:ext uri="{9D8B030D-6E8A-4147-A177-3AD203B41FA5}">
                      <a16:colId xmlns:a16="http://schemas.microsoft.com/office/drawing/2014/main" val="20003"/>
                    </a:ext>
                  </a:extLst>
                </a:gridCol>
                <a:gridCol w="1706880">
                  <a:extLst>
                    <a:ext uri="{9D8B030D-6E8A-4147-A177-3AD203B41FA5}">
                      <a16:colId xmlns:a16="http://schemas.microsoft.com/office/drawing/2014/main" val="20004"/>
                    </a:ext>
                  </a:extLst>
                </a:gridCol>
              </a:tblGrid>
              <a:tr h="370840">
                <a:tc>
                  <a:txBody>
                    <a:bodyPr/>
                    <a:lstStyle/>
                    <a:p>
                      <a:r>
                        <a:rPr lang="en-US" sz="1400" dirty="0"/>
                        <a:t>AS Offer MW</a:t>
                      </a:r>
                    </a:p>
                    <a:p>
                      <a:r>
                        <a:rPr lang="en-US" sz="1400" dirty="0"/>
                        <a:t>(up</a:t>
                      </a:r>
                      <a:r>
                        <a:rPr lang="en-US" sz="1400" baseline="0" dirty="0"/>
                        <a:t> to 5 per Resource)</a:t>
                      </a:r>
                      <a:endParaRPr lang="en-US" sz="1400" dirty="0"/>
                    </a:p>
                  </a:txBody>
                  <a:tcPr/>
                </a:tc>
                <a:tc>
                  <a:txBody>
                    <a:bodyPr/>
                    <a:lstStyle/>
                    <a:p>
                      <a:r>
                        <a:rPr lang="en-US" sz="1400"/>
                        <a:t>RegUp </a:t>
                      </a:r>
                      <a:r>
                        <a:rPr lang="en-US" sz="1400" dirty="0"/>
                        <a:t>Price</a:t>
                      </a:r>
                    </a:p>
                    <a:p>
                      <a:r>
                        <a:rPr lang="en-US" sz="1400" dirty="0"/>
                        <a:t>($/MW/h)</a:t>
                      </a:r>
                    </a:p>
                  </a:txBody>
                  <a:tcPr/>
                </a:tc>
                <a:tc>
                  <a:txBody>
                    <a:bodyPr/>
                    <a:lstStyle/>
                    <a:p>
                      <a:r>
                        <a:rPr lang="en-US" sz="1400" dirty="0"/>
                        <a:t>RRS Price</a:t>
                      </a:r>
                    </a:p>
                    <a:p>
                      <a:r>
                        <a:rPr lang="en-US" sz="1400" dirty="0"/>
                        <a:t>($/MW/h)</a:t>
                      </a:r>
                    </a:p>
                    <a:p>
                      <a:endParaRPr lang="en-US" sz="1400" dirty="0"/>
                    </a:p>
                  </a:txBody>
                  <a:tcPr/>
                </a:tc>
                <a:tc>
                  <a:txBody>
                    <a:bodyPr/>
                    <a:lstStyle/>
                    <a:p>
                      <a:r>
                        <a:rPr lang="en-US" sz="1400" dirty="0"/>
                        <a:t>ECRS Price</a:t>
                      </a:r>
                    </a:p>
                    <a:p>
                      <a:r>
                        <a:rPr lang="en-US" sz="1400" dirty="0"/>
                        <a:t>($/MW/h)</a:t>
                      </a:r>
                    </a:p>
                  </a:txBody>
                  <a:tcPr/>
                </a:tc>
                <a:tc>
                  <a:txBody>
                    <a:bodyPr/>
                    <a:lstStyle/>
                    <a:p>
                      <a:r>
                        <a:rPr lang="en-US" sz="1400" dirty="0"/>
                        <a:t>On-Line Non-Spin Price</a:t>
                      </a:r>
                      <a:r>
                        <a:rPr lang="en-US" sz="1400" baseline="0" dirty="0"/>
                        <a:t> </a:t>
                      </a:r>
                      <a:r>
                        <a:rPr lang="en-US" sz="1400" dirty="0"/>
                        <a:t>($/MW/h)</a:t>
                      </a:r>
                    </a:p>
                  </a:txBody>
                  <a:tcPr/>
                </a:tc>
                <a:extLst>
                  <a:ext uri="{0D108BD9-81ED-4DB2-BD59-A6C34878D82A}">
                    <a16:rowId xmlns:a16="http://schemas.microsoft.com/office/drawing/2014/main" val="10000"/>
                  </a:ext>
                </a:extLst>
              </a:tr>
              <a:tr h="259079">
                <a:tc>
                  <a:txBody>
                    <a:bodyPr/>
                    <a:lstStyle/>
                    <a:p>
                      <a:pPr marL="0" algn="ctr" defTabSz="914400" rtl="0" eaLnBrk="1" latinLnBrk="0" hangingPunct="1"/>
                      <a:r>
                        <a:rPr lang="en-US" sz="1400" kern="1200" dirty="0">
                          <a:solidFill>
                            <a:schemeClr val="dk1"/>
                          </a:solidFill>
                          <a:latin typeface="+mn-lt"/>
                          <a:ea typeface="+mn-ea"/>
                          <a:cs typeface="+mn-cs"/>
                        </a:rPr>
                        <a:t>20</a:t>
                      </a:r>
                    </a:p>
                  </a:txBody>
                  <a:tcPr/>
                </a:tc>
                <a:tc>
                  <a:txBody>
                    <a:bodyPr/>
                    <a:lstStyle/>
                    <a:p>
                      <a:pPr marL="0" algn="ctr" defTabSz="914400" rtl="0" eaLnBrk="1" latinLnBrk="0" hangingPunct="1"/>
                      <a:r>
                        <a:rPr lang="en-US" sz="1400" kern="1200" dirty="0">
                          <a:solidFill>
                            <a:schemeClr val="dk1"/>
                          </a:solidFill>
                          <a:latin typeface="+mn-lt"/>
                          <a:ea typeface="+mn-ea"/>
                          <a:cs typeface="+mn-cs"/>
                        </a:rPr>
                        <a:t>22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16</a:t>
                      </a:r>
                    </a:p>
                  </a:txBody>
                  <a:tcPr/>
                </a:tc>
                <a:tc>
                  <a:txBody>
                    <a:bodyPr/>
                    <a:lstStyle/>
                    <a:p>
                      <a:pPr marL="0" algn="ctr" defTabSz="914400" rtl="0" eaLnBrk="1" latinLnBrk="0" hangingPunct="1"/>
                      <a:r>
                        <a:rPr lang="en-US" sz="1400" kern="1200" dirty="0">
                          <a:solidFill>
                            <a:schemeClr val="dk1"/>
                          </a:solidFill>
                          <a:latin typeface="+mn-lt"/>
                          <a:ea typeface="+mn-ea"/>
                          <a:cs typeface="+mn-cs"/>
                        </a:rPr>
                        <a:t>15</a:t>
                      </a:r>
                    </a:p>
                  </a:txBody>
                  <a:tcPr/>
                </a:tc>
                <a:tc>
                  <a:txBody>
                    <a:bodyPr/>
                    <a:lstStyle/>
                    <a:p>
                      <a:pPr marL="0" algn="ctr" defTabSz="914400" rtl="0" eaLnBrk="1" latinLnBrk="0" hangingPunct="1"/>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10001"/>
                  </a:ext>
                </a:extLst>
              </a:tr>
              <a:tr h="370840">
                <a:tc>
                  <a:txBody>
                    <a:bodyPr/>
                    <a:lstStyle/>
                    <a:p>
                      <a:pPr marL="0" algn="ctr" defTabSz="914400" rtl="0" eaLnBrk="1" latinLnBrk="0" hangingPunct="1"/>
                      <a:r>
                        <a:rPr lang="en-US" sz="1400" kern="1200" dirty="0">
                          <a:solidFill>
                            <a:schemeClr val="dk1"/>
                          </a:solidFill>
                          <a:latin typeface="+mn-lt"/>
                          <a:ea typeface="+mn-ea"/>
                          <a:cs typeface="+mn-cs"/>
                        </a:rPr>
                        <a:t>30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1000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16</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370840">
                <a:tc>
                  <a:txBody>
                    <a:bodyPr/>
                    <a:lstStyle/>
                    <a:p>
                      <a:pPr marL="0" algn="ctr" defTabSz="914400" rtl="0" eaLnBrk="1" latinLnBrk="0" hangingPunct="1"/>
                      <a:r>
                        <a:rPr lang="en-US" sz="1400" kern="1200" dirty="0">
                          <a:solidFill>
                            <a:schemeClr val="bg1"/>
                          </a:solidFill>
                          <a:latin typeface="+mn-lt"/>
                          <a:ea typeface="+mn-ea"/>
                          <a:cs typeface="+mn-cs"/>
                        </a:rPr>
                        <a:t>100</a:t>
                      </a:r>
                    </a:p>
                  </a:txBody>
                  <a:tcPr>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bg1"/>
                          </a:solidFill>
                          <a:latin typeface="+mn-lt"/>
                          <a:ea typeface="+mn-ea"/>
                          <a:cs typeface="+mn-cs"/>
                        </a:rPr>
                        <a:t>23 + K </a:t>
                      </a:r>
                      <a:r>
                        <a:rPr lang="en-US" sz="1400" dirty="0">
                          <a:solidFill>
                            <a:schemeClr val="bg1"/>
                          </a:solidFill>
                        </a:rPr>
                        <a:t>+ </a:t>
                      </a:r>
                      <a:r>
                        <a:rPr lang="en-US" sz="1400" dirty="0" err="1">
                          <a:solidFill>
                            <a:schemeClr val="bg1"/>
                          </a:solidFill>
                        </a:rPr>
                        <a:t>L</a:t>
                      </a:r>
                      <a:r>
                        <a:rPr lang="en-US" sz="1400" baseline="-25000" dirty="0" err="1">
                          <a:solidFill>
                            <a:schemeClr val="bg1"/>
                          </a:solidFill>
                        </a:rPr>
                        <a:t>RegUp</a:t>
                      </a:r>
                      <a:endParaRPr lang="en-US" sz="1400" kern="1200" dirty="0">
                        <a:solidFill>
                          <a:schemeClr val="bg1"/>
                        </a:solidFill>
                        <a:latin typeface="+mn-lt"/>
                        <a:ea typeface="+mn-ea"/>
                        <a:cs typeface="+mn-cs"/>
                      </a:endParaRPr>
                    </a:p>
                  </a:txBody>
                  <a:tcPr>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bg1"/>
                          </a:solidFill>
                          <a:latin typeface="+mn-lt"/>
                          <a:ea typeface="+mn-ea"/>
                          <a:cs typeface="+mn-cs"/>
                        </a:rPr>
                        <a:t>16 + K </a:t>
                      </a:r>
                      <a:r>
                        <a:rPr lang="en-US" sz="1400" dirty="0">
                          <a:solidFill>
                            <a:schemeClr val="bg1"/>
                          </a:solidFill>
                        </a:rPr>
                        <a:t>+ L</a:t>
                      </a:r>
                      <a:r>
                        <a:rPr lang="en-US" sz="1400" baseline="-25000" dirty="0">
                          <a:solidFill>
                            <a:schemeClr val="bg1"/>
                          </a:solidFill>
                        </a:rPr>
                        <a:t>RRS</a:t>
                      </a:r>
                      <a:endParaRPr lang="en-US" sz="1400" kern="1200" dirty="0">
                        <a:solidFill>
                          <a:schemeClr val="bg1"/>
                        </a:solidFill>
                        <a:latin typeface="+mn-lt"/>
                        <a:ea typeface="+mn-ea"/>
                        <a:cs typeface="+mn-cs"/>
                      </a:endParaRPr>
                    </a:p>
                  </a:txBody>
                  <a:tcPr>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bg1"/>
                          </a:solidFill>
                          <a:latin typeface="+mn-lt"/>
                          <a:ea typeface="+mn-ea"/>
                          <a:cs typeface="+mn-cs"/>
                        </a:rPr>
                        <a:t>16 + K </a:t>
                      </a:r>
                      <a:r>
                        <a:rPr lang="en-US" sz="1400" dirty="0">
                          <a:solidFill>
                            <a:schemeClr val="bg1"/>
                          </a:solidFill>
                        </a:rPr>
                        <a:t>+ L</a:t>
                      </a:r>
                      <a:r>
                        <a:rPr lang="en-US" sz="1400" baseline="-25000" dirty="0">
                          <a:solidFill>
                            <a:schemeClr val="bg1"/>
                          </a:solidFill>
                        </a:rPr>
                        <a:t>ECRS</a:t>
                      </a:r>
                      <a:endParaRPr lang="en-US" sz="1400" kern="1200" dirty="0">
                        <a:solidFill>
                          <a:schemeClr val="bg1"/>
                        </a:solidFill>
                        <a:latin typeface="+mn-lt"/>
                        <a:ea typeface="+mn-ea"/>
                        <a:cs typeface="+mn-cs"/>
                      </a:endParaRPr>
                    </a:p>
                  </a:txBody>
                  <a:tcPr>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err="1">
                          <a:solidFill>
                            <a:schemeClr val="bg1"/>
                          </a:solidFill>
                        </a:rPr>
                        <a:t>FloorONNS</a:t>
                      </a:r>
                      <a:r>
                        <a:rPr lang="en-US" sz="1400" baseline="-25000" dirty="0" err="1">
                          <a:solidFill>
                            <a:schemeClr val="bg1"/>
                          </a:solidFill>
                        </a:rPr>
                        <a:t>price</a:t>
                      </a:r>
                      <a:r>
                        <a:rPr lang="en-US" sz="1400" baseline="-25000" dirty="0">
                          <a:solidFill>
                            <a:schemeClr val="bg1"/>
                          </a:solidFill>
                        </a:rPr>
                        <a:t> </a:t>
                      </a:r>
                      <a:r>
                        <a:rPr lang="en-US" sz="1400" dirty="0">
                          <a:solidFill>
                            <a:schemeClr val="bg1"/>
                          </a:solidFill>
                        </a:rPr>
                        <a:t>+ L</a:t>
                      </a:r>
                      <a:r>
                        <a:rPr lang="en-US" sz="1400" baseline="-25000" dirty="0">
                          <a:solidFill>
                            <a:schemeClr val="bg1"/>
                          </a:solidFill>
                        </a:rPr>
                        <a:t>NSRS</a:t>
                      </a:r>
                      <a:endParaRPr lang="en-US" sz="1400" baseline="30000" dirty="0">
                        <a:solidFill>
                          <a:schemeClr val="bg1"/>
                        </a:solidFill>
                      </a:endParaRPr>
                    </a:p>
                  </a:txBody>
                  <a:tcPr>
                    <a:solidFill>
                      <a:srgbClr val="00B050"/>
                    </a:solidFill>
                  </a:tcPr>
                </a:tc>
                <a:extLst>
                  <a:ext uri="{0D108BD9-81ED-4DB2-BD59-A6C34878D82A}">
                    <a16:rowId xmlns:a16="http://schemas.microsoft.com/office/drawing/2014/main" val="10004"/>
                  </a:ext>
                </a:extLst>
              </a:tr>
            </a:tbl>
          </a:graphicData>
        </a:graphic>
      </p:graphicFrame>
      <p:sp>
        <p:nvSpPr>
          <p:cNvPr id="9" name="Rounded Rectangle 8"/>
          <p:cNvSpPr/>
          <p:nvPr/>
        </p:nvSpPr>
        <p:spPr>
          <a:xfrm>
            <a:off x="311639" y="3505200"/>
            <a:ext cx="8673122" cy="76648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18595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9730</TotalTime>
  <Words>974</Words>
  <Application>Microsoft Office PowerPoint</Application>
  <PresentationFormat>On-screen Show (4:3)</PresentationFormat>
  <Paragraphs>158</Paragraphs>
  <Slides>10</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Wingdings</vt:lpstr>
      <vt:lpstr>1_Custom Design</vt:lpstr>
      <vt:lpstr>Office Theme</vt:lpstr>
      <vt:lpstr>Alternative Proposals for AS Proxy Offers</vt:lpstr>
      <vt:lpstr>Alternative Proposals for AS Proxy Offers</vt:lpstr>
      <vt:lpstr>Proxy AS Price Floor Proposals</vt:lpstr>
      <vt:lpstr>Proposed Floor Prices:</vt:lpstr>
      <vt:lpstr>“L Factor” Concept</vt:lpstr>
      <vt:lpstr>Determine Proxy AS Offer Prices</vt:lpstr>
      <vt:lpstr>Example 1: Online Upward AS Offers for All AS Products</vt:lpstr>
      <vt:lpstr>Example 2: Online Upward AS Offers for Some AS Products</vt:lpstr>
      <vt:lpstr>Example 3: Multi-Segment Online Upward AS Offers</vt:lpstr>
      <vt:lpstr>Example 4: No Online Upward AS Offers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Luminant</cp:lastModifiedBy>
  <cp:revision>308</cp:revision>
  <cp:lastPrinted>2016-01-21T20:53:15Z</cp:lastPrinted>
  <dcterms:created xsi:type="dcterms:W3CDTF">2016-01-21T15:20:31Z</dcterms:created>
  <dcterms:modified xsi:type="dcterms:W3CDTF">2019-09-12T19:59:03Z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