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3"/>
  </p:notesMasterIdLst>
  <p:handoutMasterIdLst>
    <p:handoutMasterId r:id="rId24"/>
  </p:handoutMasterIdLst>
  <p:sldIdLst>
    <p:sldId id="784" r:id="rId6"/>
    <p:sldId id="799" r:id="rId7"/>
    <p:sldId id="800" r:id="rId8"/>
    <p:sldId id="266" r:id="rId9"/>
    <p:sldId id="802" r:id="rId10"/>
    <p:sldId id="803" r:id="rId11"/>
    <p:sldId id="804" r:id="rId12"/>
    <p:sldId id="805" r:id="rId13"/>
    <p:sldId id="806" r:id="rId14"/>
    <p:sldId id="807" r:id="rId15"/>
    <p:sldId id="808" r:id="rId16"/>
    <p:sldId id="816" r:id="rId17"/>
    <p:sldId id="817" r:id="rId18"/>
    <p:sldId id="809" r:id="rId19"/>
    <p:sldId id="810" r:id="rId20"/>
    <p:sldId id="811" r:id="rId21"/>
    <p:sldId id="812" r:id="rId22"/>
  </p:sldIdLst>
  <p:sldSz cx="9144000" cy="6858000" type="screen4x3"/>
  <p:notesSz cx="7010400" cy="92964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A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2" autoAdjust="0"/>
    <p:restoredTop sz="93929" autoAdjust="0"/>
  </p:normalViewPr>
  <p:slideViewPr>
    <p:cSldViewPr snapToGrid="0" showGuides="1">
      <p:cViewPr>
        <p:scale>
          <a:sx n="130" d="100"/>
          <a:sy n="130" d="100"/>
        </p:scale>
        <p:origin x="1110" y="-120"/>
      </p:cViewPr>
      <p:guideLst>
        <p:guide pos="2880"/>
        <p:guide orient="horz"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Issue Counts -  Valid Inadvertent</a:t>
            </a:r>
            <a:r>
              <a:rPr lang="en-US" sz="1600" b="1" baseline="0" dirty="0"/>
              <a:t> Issues by Month of Enrollment</a:t>
            </a:r>
            <a:endParaRPr lang="en-US" sz="16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'IAS Volumes'!$B$1</c:f>
              <c:strCache>
                <c:ptCount val="1"/>
                <c:pt idx="0">
                  <c:v>IAG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'IAS Volumes'!$A$2:$A$55</c:f>
              <c:strCache>
                <c:ptCount val="54"/>
                <c:pt idx="0">
                  <c:v>2015-01</c:v>
                </c:pt>
                <c:pt idx="1">
                  <c:v>2015-02</c:v>
                </c:pt>
                <c:pt idx="2">
                  <c:v>2015-03</c:v>
                </c:pt>
                <c:pt idx="3">
                  <c:v>2015-04</c:v>
                </c:pt>
                <c:pt idx="4">
                  <c:v>2015-05</c:v>
                </c:pt>
                <c:pt idx="5">
                  <c:v>2015-06</c:v>
                </c:pt>
                <c:pt idx="6">
                  <c:v>2015-07</c:v>
                </c:pt>
                <c:pt idx="7">
                  <c:v>2015-08</c:v>
                </c:pt>
                <c:pt idx="8">
                  <c:v>2015-09</c:v>
                </c:pt>
                <c:pt idx="9">
                  <c:v>2015-10</c:v>
                </c:pt>
                <c:pt idx="10">
                  <c:v>2015-11</c:v>
                </c:pt>
                <c:pt idx="11">
                  <c:v>2015-12</c:v>
                </c:pt>
                <c:pt idx="12">
                  <c:v>2016-01</c:v>
                </c:pt>
                <c:pt idx="13">
                  <c:v>2016-02</c:v>
                </c:pt>
                <c:pt idx="14">
                  <c:v>2016-03</c:v>
                </c:pt>
                <c:pt idx="15">
                  <c:v>2016-04</c:v>
                </c:pt>
                <c:pt idx="16">
                  <c:v>2016-05</c:v>
                </c:pt>
                <c:pt idx="17">
                  <c:v>2016-06</c:v>
                </c:pt>
                <c:pt idx="18">
                  <c:v>2016-07</c:v>
                </c:pt>
                <c:pt idx="19">
                  <c:v>2016-08</c:v>
                </c:pt>
                <c:pt idx="20">
                  <c:v>2016-09</c:v>
                </c:pt>
                <c:pt idx="21">
                  <c:v>2016-10</c:v>
                </c:pt>
                <c:pt idx="22">
                  <c:v>2016-11</c:v>
                </c:pt>
                <c:pt idx="23">
                  <c:v>2016-12</c:v>
                </c:pt>
                <c:pt idx="24">
                  <c:v>2017-01</c:v>
                </c:pt>
                <c:pt idx="25">
                  <c:v>2017-02</c:v>
                </c:pt>
                <c:pt idx="26">
                  <c:v>2017-03</c:v>
                </c:pt>
                <c:pt idx="27">
                  <c:v>2017-04</c:v>
                </c:pt>
                <c:pt idx="28">
                  <c:v>2017-05</c:v>
                </c:pt>
                <c:pt idx="29">
                  <c:v>2017-06</c:v>
                </c:pt>
                <c:pt idx="30">
                  <c:v>2017-07</c:v>
                </c:pt>
                <c:pt idx="31">
                  <c:v>2017-08</c:v>
                </c:pt>
                <c:pt idx="32">
                  <c:v>2017-09</c:v>
                </c:pt>
                <c:pt idx="33">
                  <c:v>2017-10</c:v>
                </c:pt>
                <c:pt idx="34">
                  <c:v>2017-11</c:v>
                </c:pt>
                <c:pt idx="35">
                  <c:v>2017-12</c:v>
                </c:pt>
                <c:pt idx="36">
                  <c:v>2018-01</c:v>
                </c:pt>
                <c:pt idx="37">
                  <c:v>2018-02</c:v>
                </c:pt>
                <c:pt idx="38">
                  <c:v>2018-03</c:v>
                </c:pt>
                <c:pt idx="39">
                  <c:v>2018-04</c:v>
                </c:pt>
                <c:pt idx="40">
                  <c:v>2018-05</c:v>
                </c:pt>
                <c:pt idx="41">
                  <c:v>2018-06</c:v>
                </c:pt>
                <c:pt idx="42">
                  <c:v>2018-07</c:v>
                </c:pt>
                <c:pt idx="43">
                  <c:v>2018-08</c:v>
                </c:pt>
                <c:pt idx="44">
                  <c:v>2018-09</c:v>
                </c:pt>
                <c:pt idx="45">
                  <c:v>2018-10</c:v>
                </c:pt>
                <c:pt idx="46">
                  <c:v>2018-11</c:v>
                </c:pt>
                <c:pt idx="47">
                  <c:v>2018-12</c:v>
                </c:pt>
                <c:pt idx="48">
                  <c:v>2019-01</c:v>
                </c:pt>
                <c:pt idx="49">
                  <c:v>2019-02</c:v>
                </c:pt>
                <c:pt idx="50">
                  <c:v>2019-03</c:v>
                </c:pt>
                <c:pt idx="51">
                  <c:v>2019-04</c:v>
                </c:pt>
                <c:pt idx="52">
                  <c:v>2019-05</c:v>
                </c:pt>
                <c:pt idx="53">
                  <c:v>2019-06</c:v>
                </c:pt>
              </c:strCache>
            </c:strRef>
          </c:cat>
          <c:val>
            <c:numRef>
              <c:f>'IAS Volumes'!$B$2:$B$55</c:f>
              <c:numCache>
                <c:formatCode>#,##0</c:formatCode>
                <c:ptCount val="54"/>
                <c:pt idx="0">
                  <c:v>1773</c:v>
                </c:pt>
                <c:pt idx="1">
                  <c:v>1762</c:v>
                </c:pt>
                <c:pt idx="2">
                  <c:v>2048</c:v>
                </c:pt>
                <c:pt idx="3">
                  <c:v>1792</c:v>
                </c:pt>
                <c:pt idx="4">
                  <c:v>1956</c:v>
                </c:pt>
                <c:pt idx="5">
                  <c:v>2021</c:v>
                </c:pt>
                <c:pt idx="6">
                  <c:v>2220</c:v>
                </c:pt>
                <c:pt idx="7">
                  <c:v>1933</c:v>
                </c:pt>
                <c:pt idx="8">
                  <c:v>1779</c:v>
                </c:pt>
                <c:pt idx="9">
                  <c:v>1761</c:v>
                </c:pt>
                <c:pt idx="10">
                  <c:v>1591</c:v>
                </c:pt>
                <c:pt idx="11">
                  <c:v>1701</c:v>
                </c:pt>
                <c:pt idx="12">
                  <c:v>1530</c:v>
                </c:pt>
                <c:pt idx="13">
                  <c:v>1671</c:v>
                </c:pt>
                <c:pt idx="14">
                  <c:v>1784</c:v>
                </c:pt>
                <c:pt idx="15">
                  <c:v>1786</c:v>
                </c:pt>
                <c:pt idx="16">
                  <c:v>1846</c:v>
                </c:pt>
                <c:pt idx="17">
                  <c:v>2335</c:v>
                </c:pt>
                <c:pt idx="18">
                  <c:v>2153</c:v>
                </c:pt>
                <c:pt idx="19">
                  <c:v>2188</c:v>
                </c:pt>
                <c:pt idx="20">
                  <c:v>1856</c:v>
                </c:pt>
                <c:pt idx="21">
                  <c:v>1836</c:v>
                </c:pt>
                <c:pt idx="22">
                  <c:v>1974</c:v>
                </c:pt>
                <c:pt idx="23">
                  <c:v>1884</c:v>
                </c:pt>
                <c:pt idx="24">
                  <c:v>1928</c:v>
                </c:pt>
                <c:pt idx="25">
                  <c:v>1613</c:v>
                </c:pt>
                <c:pt idx="26">
                  <c:v>1950</c:v>
                </c:pt>
                <c:pt idx="27">
                  <c:v>1631</c:v>
                </c:pt>
                <c:pt idx="28">
                  <c:v>2153</c:v>
                </c:pt>
                <c:pt idx="29">
                  <c:v>2036</c:v>
                </c:pt>
                <c:pt idx="30">
                  <c:v>1930</c:v>
                </c:pt>
                <c:pt idx="31">
                  <c:v>1865</c:v>
                </c:pt>
                <c:pt idx="32">
                  <c:v>1817</c:v>
                </c:pt>
                <c:pt idx="33">
                  <c:v>1739</c:v>
                </c:pt>
                <c:pt idx="34">
                  <c:v>1604</c:v>
                </c:pt>
                <c:pt idx="35">
                  <c:v>1541</c:v>
                </c:pt>
                <c:pt idx="36">
                  <c:v>1879</c:v>
                </c:pt>
                <c:pt idx="37">
                  <c:v>1811</c:v>
                </c:pt>
                <c:pt idx="38">
                  <c:v>2077</c:v>
                </c:pt>
                <c:pt idx="39">
                  <c:v>1772</c:v>
                </c:pt>
                <c:pt idx="40">
                  <c:v>1848</c:v>
                </c:pt>
                <c:pt idx="41">
                  <c:v>2034</c:v>
                </c:pt>
                <c:pt idx="42">
                  <c:v>2191</c:v>
                </c:pt>
                <c:pt idx="43">
                  <c:v>2200</c:v>
                </c:pt>
                <c:pt idx="44">
                  <c:v>1914</c:v>
                </c:pt>
                <c:pt idx="45">
                  <c:v>2188</c:v>
                </c:pt>
                <c:pt idx="46">
                  <c:v>1599</c:v>
                </c:pt>
                <c:pt idx="47">
                  <c:v>1466</c:v>
                </c:pt>
                <c:pt idx="48">
                  <c:v>2519</c:v>
                </c:pt>
                <c:pt idx="49">
                  <c:v>2215</c:v>
                </c:pt>
                <c:pt idx="50">
                  <c:v>1997</c:v>
                </c:pt>
                <c:pt idx="51">
                  <c:v>2249</c:v>
                </c:pt>
                <c:pt idx="52">
                  <c:v>2330</c:v>
                </c:pt>
                <c:pt idx="53">
                  <c:v>2558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5A-424C-97C5-65B50A55DD08}"/>
            </c:ext>
          </c:extLst>
        </c:ser>
        <c:ser>
          <c:idx val="1"/>
          <c:order val="1"/>
          <c:tx>
            <c:strRef>
              <c:f>'IAS Volumes'!$C$1</c:f>
              <c:strCache>
                <c:ptCount val="1"/>
                <c:pt idx="0">
                  <c:v>IAL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'IAS Volumes'!$A$2:$A$55</c:f>
              <c:strCache>
                <c:ptCount val="54"/>
                <c:pt idx="0">
                  <c:v>2015-01</c:v>
                </c:pt>
                <c:pt idx="1">
                  <c:v>2015-02</c:v>
                </c:pt>
                <c:pt idx="2">
                  <c:v>2015-03</c:v>
                </c:pt>
                <c:pt idx="3">
                  <c:v>2015-04</c:v>
                </c:pt>
                <c:pt idx="4">
                  <c:v>2015-05</c:v>
                </c:pt>
                <c:pt idx="5">
                  <c:v>2015-06</c:v>
                </c:pt>
                <c:pt idx="6">
                  <c:v>2015-07</c:v>
                </c:pt>
                <c:pt idx="7">
                  <c:v>2015-08</c:v>
                </c:pt>
                <c:pt idx="8">
                  <c:v>2015-09</c:v>
                </c:pt>
                <c:pt idx="9">
                  <c:v>2015-10</c:v>
                </c:pt>
                <c:pt idx="10">
                  <c:v>2015-11</c:v>
                </c:pt>
                <c:pt idx="11">
                  <c:v>2015-12</c:v>
                </c:pt>
                <c:pt idx="12">
                  <c:v>2016-01</c:v>
                </c:pt>
                <c:pt idx="13">
                  <c:v>2016-02</c:v>
                </c:pt>
                <c:pt idx="14">
                  <c:v>2016-03</c:v>
                </c:pt>
                <c:pt idx="15">
                  <c:v>2016-04</c:v>
                </c:pt>
                <c:pt idx="16">
                  <c:v>2016-05</c:v>
                </c:pt>
                <c:pt idx="17">
                  <c:v>2016-06</c:v>
                </c:pt>
                <c:pt idx="18">
                  <c:v>2016-07</c:v>
                </c:pt>
                <c:pt idx="19">
                  <c:v>2016-08</c:v>
                </c:pt>
                <c:pt idx="20">
                  <c:v>2016-09</c:v>
                </c:pt>
                <c:pt idx="21">
                  <c:v>2016-10</c:v>
                </c:pt>
                <c:pt idx="22">
                  <c:v>2016-11</c:v>
                </c:pt>
                <c:pt idx="23">
                  <c:v>2016-12</c:v>
                </c:pt>
                <c:pt idx="24">
                  <c:v>2017-01</c:v>
                </c:pt>
                <c:pt idx="25">
                  <c:v>2017-02</c:v>
                </c:pt>
                <c:pt idx="26">
                  <c:v>2017-03</c:v>
                </c:pt>
                <c:pt idx="27">
                  <c:v>2017-04</c:v>
                </c:pt>
                <c:pt idx="28">
                  <c:v>2017-05</c:v>
                </c:pt>
                <c:pt idx="29">
                  <c:v>2017-06</c:v>
                </c:pt>
                <c:pt idx="30">
                  <c:v>2017-07</c:v>
                </c:pt>
                <c:pt idx="31">
                  <c:v>2017-08</c:v>
                </c:pt>
                <c:pt idx="32">
                  <c:v>2017-09</c:v>
                </c:pt>
                <c:pt idx="33">
                  <c:v>2017-10</c:v>
                </c:pt>
                <c:pt idx="34">
                  <c:v>2017-11</c:v>
                </c:pt>
                <c:pt idx="35">
                  <c:v>2017-12</c:v>
                </c:pt>
                <c:pt idx="36">
                  <c:v>2018-01</c:v>
                </c:pt>
                <c:pt idx="37">
                  <c:v>2018-02</c:v>
                </c:pt>
                <c:pt idx="38">
                  <c:v>2018-03</c:v>
                </c:pt>
                <c:pt idx="39">
                  <c:v>2018-04</c:v>
                </c:pt>
                <c:pt idx="40">
                  <c:v>2018-05</c:v>
                </c:pt>
                <c:pt idx="41">
                  <c:v>2018-06</c:v>
                </c:pt>
                <c:pt idx="42">
                  <c:v>2018-07</c:v>
                </c:pt>
                <c:pt idx="43">
                  <c:v>2018-08</c:v>
                </c:pt>
                <c:pt idx="44">
                  <c:v>2018-09</c:v>
                </c:pt>
                <c:pt idx="45">
                  <c:v>2018-10</c:v>
                </c:pt>
                <c:pt idx="46">
                  <c:v>2018-11</c:v>
                </c:pt>
                <c:pt idx="47">
                  <c:v>2018-12</c:v>
                </c:pt>
                <c:pt idx="48">
                  <c:v>2019-01</c:v>
                </c:pt>
                <c:pt idx="49">
                  <c:v>2019-02</c:v>
                </c:pt>
                <c:pt idx="50">
                  <c:v>2019-03</c:v>
                </c:pt>
                <c:pt idx="51">
                  <c:v>2019-04</c:v>
                </c:pt>
                <c:pt idx="52">
                  <c:v>2019-05</c:v>
                </c:pt>
                <c:pt idx="53">
                  <c:v>2019-06</c:v>
                </c:pt>
              </c:strCache>
            </c:strRef>
          </c:cat>
          <c:val>
            <c:numRef>
              <c:f>'IAS Volumes'!$C$2:$C$55</c:f>
              <c:numCache>
                <c:formatCode>#,##0</c:formatCode>
                <c:ptCount val="54"/>
                <c:pt idx="0">
                  <c:v>1338</c:v>
                </c:pt>
                <c:pt idx="1">
                  <c:v>1247</c:v>
                </c:pt>
                <c:pt idx="2">
                  <c:v>1374</c:v>
                </c:pt>
                <c:pt idx="3">
                  <c:v>1807</c:v>
                </c:pt>
                <c:pt idx="4">
                  <c:v>2999</c:v>
                </c:pt>
                <c:pt idx="5">
                  <c:v>1557</c:v>
                </c:pt>
                <c:pt idx="6">
                  <c:v>1589</c:v>
                </c:pt>
                <c:pt idx="7">
                  <c:v>1432</c:v>
                </c:pt>
                <c:pt idx="8">
                  <c:v>1338</c:v>
                </c:pt>
                <c:pt idx="9">
                  <c:v>1345</c:v>
                </c:pt>
                <c:pt idx="10">
                  <c:v>1314</c:v>
                </c:pt>
                <c:pt idx="11">
                  <c:v>1521</c:v>
                </c:pt>
                <c:pt idx="12">
                  <c:v>1391</c:v>
                </c:pt>
                <c:pt idx="13">
                  <c:v>1506</c:v>
                </c:pt>
                <c:pt idx="14">
                  <c:v>1613</c:v>
                </c:pt>
                <c:pt idx="15">
                  <c:v>1457</c:v>
                </c:pt>
                <c:pt idx="16">
                  <c:v>1467</c:v>
                </c:pt>
                <c:pt idx="17">
                  <c:v>1662</c:v>
                </c:pt>
                <c:pt idx="18">
                  <c:v>1323</c:v>
                </c:pt>
                <c:pt idx="19">
                  <c:v>1389</c:v>
                </c:pt>
                <c:pt idx="20">
                  <c:v>1229</c:v>
                </c:pt>
                <c:pt idx="21">
                  <c:v>1160</c:v>
                </c:pt>
                <c:pt idx="22">
                  <c:v>1147</c:v>
                </c:pt>
                <c:pt idx="23">
                  <c:v>1211</c:v>
                </c:pt>
                <c:pt idx="24">
                  <c:v>1350</c:v>
                </c:pt>
                <c:pt idx="25">
                  <c:v>1328</c:v>
                </c:pt>
                <c:pt idx="26">
                  <c:v>1476</c:v>
                </c:pt>
                <c:pt idx="27">
                  <c:v>1485</c:v>
                </c:pt>
                <c:pt idx="28">
                  <c:v>1580</c:v>
                </c:pt>
                <c:pt idx="29">
                  <c:v>1706</c:v>
                </c:pt>
                <c:pt idx="30">
                  <c:v>1387</c:v>
                </c:pt>
                <c:pt idx="31">
                  <c:v>1430</c:v>
                </c:pt>
                <c:pt idx="32">
                  <c:v>1648</c:v>
                </c:pt>
                <c:pt idx="33">
                  <c:v>1706</c:v>
                </c:pt>
                <c:pt idx="34">
                  <c:v>1484</c:v>
                </c:pt>
                <c:pt idx="35">
                  <c:v>1437</c:v>
                </c:pt>
                <c:pt idx="36">
                  <c:v>1758</c:v>
                </c:pt>
                <c:pt idx="37">
                  <c:v>1680</c:v>
                </c:pt>
                <c:pt idx="38">
                  <c:v>1736</c:v>
                </c:pt>
                <c:pt idx="39">
                  <c:v>1772</c:v>
                </c:pt>
                <c:pt idx="40">
                  <c:v>1715</c:v>
                </c:pt>
                <c:pt idx="41">
                  <c:v>2133</c:v>
                </c:pt>
                <c:pt idx="42">
                  <c:v>2446</c:v>
                </c:pt>
                <c:pt idx="43">
                  <c:v>2433</c:v>
                </c:pt>
                <c:pt idx="44">
                  <c:v>1720</c:v>
                </c:pt>
                <c:pt idx="45">
                  <c:v>1895</c:v>
                </c:pt>
                <c:pt idx="46">
                  <c:v>1768</c:v>
                </c:pt>
                <c:pt idx="47">
                  <c:v>1624</c:v>
                </c:pt>
                <c:pt idx="48">
                  <c:v>2549</c:v>
                </c:pt>
                <c:pt idx="49">
                  <c:v>2284</c:v>
                </c:pt>
                <c:pt idx="50">
                  <c:v>2731</c:v>
                </c:pt>
                <c:pt idx="51">
                  <c:v>2968</c:v>
                </c:pt>
                <c:pt idx="52">
                  <c:v>3224</c:v>
                </c:pt>
                <c:pt idx="53">
                  <c:v>2795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5A-424C-97C5-65B50A55DD08}"/>
            </c:ext>
          </c:extLst>
        </c:ser>
        <c:ser>
          <c:idx val="2"/>
          <c:order val="2"/>
          <c:tx>
            <c:strRef>
              <c:f>'IAS Volumes'!$D$1</c:f>
              <c:strCache>
                <c:ptCount val="1"/>
                <c:pt idx="0">
                  <c:v>Rescission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'IAS Volumes'!$A$2:$A$55</c:f>
              <c:strCache>
                <c:ptCount val="54"/>
                <c:pt idx="0">
                  <c:v>2015-01</c:v>
                </c:pt>
                <c:pt idx="1">
                  <c:v>2015-02</c:v>
                </c:pt>
                <c:pt idx="2">
                  <c:v>2015-03</c:v>
                </c:pt>
                <c:pt idx="3">
                  <c:v>2015-04</c:v>
                </c:pt>
                <c:pt idx="4">
                  <c:v>2015-05</c:v>
                </c:pt>
                <c:pt idx="5">
                  <c:v>2015-06</c:v>
                </c:pt>
                <c:pt idx="6">
                  <c:v>2015-07</c:v>
                </c:pt>
                <c:pt idx="7">
                  <c:v>2015-08</c:v>
                </c:pt>
                <c:pt idx="8">
                  <c:v>2015-09</c:v>
                </c:pt>
                <c:pt idx="9">
                  <c:v>2015-10</c:v>
                </c:pt>
                <c:pt idx="10">
                  <c:v>2015-11</c:v>
                </c:pt>
                <c:pt idx="11">
                  <c:v>2015-12</c:v>
                </c:pt>
                <c:pt idx="12">
                  <c:v>2016-01</c:v>
                </c:pt>
                <c:pt idx="13">
                  <c:v>2016-02</c:v>
                </c:pt>
                <c:pt idx="14">
                  <c:v>2016-03</c:v>
                </c:pt>
                <c:pt idx="15">
                  <c:v>2016-04</c:v>
                </c:pt>
                <c:pt idx="16">
                  <c:v>2016-05</c:v>
                </c:pt>
                <c:pt idx="17">
                  <c:v>2016-06</c:v>
                </c:pt>
                <c:pt idx="18">
                  <c:v>2016-07</c:v>
                </c:pt>
                <c:pt idx="19">
                  <c:v>2016-08</c:v>
                </c:pt>
                <c:pt idx="20">
                  <c:v>2016-09</c:v>
                </c:pt>
                <c:pt idx="21">
                  <c:v>2016-10</c:v>
                </c:pt>
                <c:pt idx="22">
                  <c:v>2016-11</c:v>
                </c:pt>
                <c:pt idx="23">
                  <c:v>2016-12</c:v>
                </c:pt>
                <c:pt idx="24">
                  <c:v>2017-01</c:v>
                </c:pt>
                <c:pt idx="25">
                  <c:v>2017-02</c:v>
                </c:pt>
                <c:pt idx="26">
                  <c:v>2017-03</c:v>
                </c:pt>
                <c:pt idx="27">
                  <c:v>2017-04</c:v>
                </c:pt>
                <c:pt idx="28">
                  <c:v>2017-05</c:v>
                </c:pt>
                <c:pt idx="29">
                  <c:v>2017-06</c:v>
                </c:pt>
                <c:pt idx="30">
                  <c:v>2017-07</c:v>
                </c:pt>
                <c:pt idx="31">
                  <c:v>2017-08</c:v>
                </c:pt>
                <c:pt idx="32">
                  <c:v>2017-09</c:v>
                </c:pt>
                <c:pt idx="33">
                  <c:v>2017-10</c:v>
                </c:pt>
                <c:pt idx="34">
                  <c:v>2017-11</c:v>
                </c:pt>
                <c:pt idx="35">
                  <c:v>2017-12</c:v>
                </c:pt>
                <c:pt idx="36">
                  <c:v>2018-01</c:v>
                </c:pt>
                <c:pt idx="37">
                  <c:v>2018-02</c:v>
                </c:pt>
                <c:pt idx="38">
                  <c:v>2018-03</c:v>
                </c:pt>
                <c:pt idx="39">
                  <c:v>2018-04</c:v>
                </c:pt>
                <c:pt idx="40">
                  <c:v>2018-05</c:v>
                </c:pt>
                <c:pt idx="41">
                  <c:v>2018-06</c:v>
                </c:pt>
                <c:pt idx="42">
                  <c:v>2018-07</c:v>
                </c:pt>
                <c:pt idx="43">
                  <c:v>2018-08</c:v>
                </c:pt>
                <c:pt idx="44">
                  <c:v>2018-09</c:v>
                </c:pt>
                <c:pt idx="45">
                  <c:v>2018-10</c:v>
                </c:pt>
                <c:pt idx="46">
                  <c:v>2018-11</c:v>
                </c:pt>
                <c:pt idx="47">
                  <c:v>2018-12</c:v>
                </c:pt>
                <c:pt idx="48">
                  <c:v>2019-01</c:v>
                </c:pt>
                <c:pt idx="49">
                  <c:v>2019-02</c:v>
                </c:pt>
                <c:pt idx="50">
                  <c:v>2019-03</c:v>
                </c:pt>
                <c:pt idx="51">
                  <c:v>2019-04</c:v>
                </c:pt>
                <c:pt idx="52">
                  <c:v>2019-05</c:v>
                </c:pt>
                <c:pt idx="53">
                  <c:v>2019-06</c:v>
                </c:pt>
              </c:strCache>
            </c:strRef>
          </c:cat>
          <c:val>
            <c:numRef>
              <c:f>'IAS Volumes'!$D$2:$D$55</c:f>
              <c:numCache>
                <c:formatCode>General</c:formatCode>
                <c:ptCount val="54"/>
                <c:pt idx="0" formatCode="#,##0">
                  <c:v>1042</c:v>
                </c:pt>
                <c:pt idx="1">
                  <c:v>969</c:v>
                </c:pt>
                <c:pt idx="2" formatCode="#,##0">
                  <c:v>1194</c:v>
                </c:pt>
                <c:pt idx="3" formatCode="#,##0">
                  <c:v>1200</c:v>
                </c:pt>
                <c:pt idx="4" formatCode="#,##0">
                  <c:v>1099</c:v>
                </c:pt>
                <c:pt idx="5" formatCode="#,##0">
                  <c:v>1120</c:v>
                </c:pt>
                <c:pt idx="6">
                  <c:v>888</c:v>
                </c:pt>
                <c:pt idx="7">
                  <c:v>820</c:v>
                </c:pt>
                <c:pt idx="8">
                  <c:v>860</c:v>
                </c:pt>
                <c:pt idx="9">
                  <c:v>842</c:v>
                </c:pt>
                <c:pt idx="10">
                  <c:v>785</c:v>
                </c:pt>
                <c:pt idx="11">
                  <c:v>755</c:v>
                </c:pt>
                <c:pt idx="12" formatCode="#,##0">
                  <c:v>1055</c:v>
                </c:pt>
                <c:pt idx="13">
                  <c:v>848</c:v>
                </c:pt>
                <c:pt idx="14">
                  <c:v>839</c:v>
                </c:pt>
                <c:pt idx="15">
                  <c:v>855</c:v>
                </c:pt>
                <c:pt idx="16">
                  <c:v>912</c:v>
                </c:pt>
                <c:pt idx="17" formatCode="#,##0">
                  <c:v>1026</c:v>
                </c:pt>
                <c:pt idx="18">
                  <c:v>904</c:v>
                </c:pt>
                <c:pt idx="19">
                  <c:v>819</c:v>
                </c:pt>
                <c:pt idx="20">
                  <c:v>731</c:v>
                </c:pt>
                <c:pt idx="21">
                  <c:v>726</c:v>
                </c:pt>
                <c:pt idx="22">
                  <c:v>728</c:v>
                </c:pt>
                <c:pt idx="23">
                  <c:v>767</c:v>
                </c:pt>
                <c:pt idx="24" formatCode="#,##0">
                  <c:v>1094</c:v>
                </c:pt>
                <c:pt idx="25">
                  <c:v>884</c:v>
                </c:pt>
                <c:pt idx="26">
                  <c:v>728</c:v>
                </c:pt>
                <c:pt idx="27">
                  <c:v>731</c:v>
                </c:pt>
                <c:pt idx="28">
                  <c:v>815</c:v>
                </c:pt>
                <c:pt idx="29">
                  <c:v>772</c:v>
                </c:pt>
                <c:pt idx="30">
                  <c:v>639</c:v>
                </c:pt>
                <c:pt idx="31">
                  <c:v>663</c:v>
                </c:pt>
                <c:pt idx="32">
                  <c:v>716</c:v>
                </c:pt>
                <c:pt idx="33">
                  <c:v>705</c:v>
                </c:pt>
                <c:pt idx="34">
                  <c:v>740</c:v>
                </c:pt>
                <c:pt idx="35">
                  <c:v>549</c:v>
                </c:pt>
                <c:pt idx="36">
                  <c:v>778</c:v>
                </c:pt>
                <c:pt idx="37">
                  <c:v>687</c:v>
                </c:pt>
                <c:pt idx="38">
                  <c:v>718</c:v>
                </c:pt>
                <c:pt idx="39">
                  <c:v>703</c:v>
                </c:pt>
                <c:pt idx="40" formatCode="#,##0">
                  <c:v>1105</c:v>
                </c:pt>
                <c:pt idx="41">
                  <c:v>963</c:v>
                </c:pt>
                <c:pt idx="42">
                  <c:v>940</c:v>
                </c:pt>
                <c:pt idx="43" formatCode="#,##0">
                  <c:v>1053</c:v>
                </c:pt>
                <c:pt idx="44">
                  <c:v>758</c:v>
                </c:pt>
                <c:pt idx="45">
                  <c:v>711</c:v>
                </c:pt>
                <c:pt idx="46">
                  <c:v>690</c:v>
                </c:pt>
                <c:pt idx="47">
                  <c:v>562</c:v>
                </c:pt>
                <c:pt idx="48">
                  <c:v>935</c:v>
                </c:pt>
                <c:pt idx="49">
                  <c:v>898</c:v>
                </c:pt>
                <c:pt idx="50">
                  <c:v>726</c:v>
                </c:pt>
                <c:pt idx="51">
                  <c:v>622</c:v>
                </c:pt>
                <c:pt idx="52">
                  <c:v>621</c:v>
                </c:pt>
                <c:pt idx="53">
                  <c:v>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5A-424C-97C5-65B50A55DD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473660560"/>
        <c:axId val="473664824"/>
      </c:barChart>
      <c:dateAx>
        <c:axId val="47366056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/d;@" sourceLinked="0"/>
        <c:majorTickMark val="none"/>
        <c:minorTickMark val="none"/>
        <c:tickLblPos val="nextTo"/>
        <c:crossAx val="473664824"/>
        <c:crosses val="autoZero"/>
        <c:auto val="0"/>
        <c:lblOffset val="100"/>
        <c:baseTimeUnit val="days"/>
      </c:dateAx>
      <c:valAx>
        <c:axId val="473664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3660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6807440272638525"/>
          <c:y val="0.1110886099301485"/>
          <c:w val="0.24900338459919683"/>
          <c:h val="0.108826193051747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IAG</a:t>
            </a:r>
            <a:r>
              <a:rPr lang="en-US" b="1" baseline="0"/>
              <a:t> / IAL / Rescission Issues - % of Enrollments</a:t>
            </a:r>
            <a:endParaRPr lang="en-US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7001856668368941E-2"/>
          <c:y val="9.6966213082646927E-2"/>
          <c:w val="0.90299814333163109"/>
          <c:h val="0.678595512524786"/>
        </c:manualLayout>
      </c:layout>
      <c:lineChart>
        <c:grouping val="standard"/>
        <c:varyColors val="0"/>
        <c:ser>
          <c:idx val="0"/>
          <c:order val="0"/>
          <c:tx>
            <c:strRef>
              <c:f>'% of enrollments'!$B$1</c:f>
              <c:strCache>
                <c:ptCount val="1"/>
                <c:pt idx="0">
                  <c:v>2015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'% of enrollments'!$A$2:$A$13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'% of enrollments'!$B$2:$B$13</c:f>
              <c:numCache>
                <c:formatCode>0.00%</c:formatCode>
                <c:ptCount val="12"/>
                <c:pt idx="0">
                  <c:v>1.55E-2</c:v>
                </c:pt>
                <c:pt idx="1">
                  <c:v>1.4800000000000001E-2</c:v>
                </c:pt>
                <c:pt idx="2">
                  <c:v>1.6400000000000001E-2</c:v>
                </c:pt>
                <c:pt idx="3">
                  <c:v>1.6799999999999999E-2</c:v>
                </c:pt>
                <c:pt idx="4">
                  <c:v>2.0799999999999999E-2</c:v>
                </c:pt>
                <c:pt idx="5">
                  <c:v>1.34E-2</c:v>
                </c:pt>
                <c:pt idx="6">
                  <c:v>1.3299999999999999E-2</c:v>
                </c:pt>
                <c:pt idx="7">
                  <c:v>1.2699999999999999E-2</c:v>
                </c:pt>
                <c:pt idx="8">
                  <c:v>1.3299999999999999E-2</c:v>
                </c:pt>
                <c:pt idx="9">
                  <c:v>1.4E-2</c:v>
                </c:pt>
                <c:pt idx="10">
                  <c:v>1.5800000000000002E-2</c:v>
                </c:pt>
                <c:pt idx="11">
                  <c:v>1.5800000000000002E-2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25B-4311-9C96-10D211208D8D}"/>
            </c:ext>
          </c:extLst>
        </c:ser>
        <c:ser>
          <c:idx val="1"/>
          <c:order val="1"/>
          <c:tx>
            <c:strRef>
              <c:f>'% of enrollments'!$C$1</c:f>
              <c:strCache>
                <c:ptCount val="1"/>
                <c:pt idx="0">
                  <c:v>2016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'% of enrollments'!$A$2:$A$13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'% of enrollments'!$C$2:$C$13</c:f>
              <c:numCache>
                <c:formatCode>0.00%</c:formatCode>
                <c:ptCount val="12"/>
                <c:pt idx="0">
                  <c:v>1.54E-2</c:v>
                </c:pt>
                <c:pt idx="1">
                  <c:v>1.43E-2</c:v>
                </c:pt>
                <c:pt idx="2">
                  <c:v>1.44E-2</c:v>
                </c:pt>
                <c:pt idx="3">
                  <c:v>1.5100000000000001E-2</c:v>
                </c:pt>
                <c:pt idx="4">
                  <c:v>1.44E-2</c:v>
                </c:pt>
                <c:pt idx="5">
                  <c:v>1.44E-2</c:v>
                </c:pt>
                <c:pt idx="6">
                  <c:v>1.35E-2</c:v>
                </c:pt>
                <c:pt idx="7">
                  <c:v>1.24E-2</c:v>
                </c:pt>
                <c:pt idx="8">
                  <c:v>1.2800000000000001E-2</c:v>
                </c:pt>
                <c:pt idx="9">
                  <c:v>1.2999999999999999E-2</c:v>
                </c:pt>
                <c:pt idx="10">
                  <c:v>1.49E-2</c:v>
                </c:pt>
                <c:pt idx="11">
                  <c:v>1.47E-2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5B-4311-9C96-10D211208D8D}"/>
            </c:ext>
          </c:extLst>
        </c:ser>
        <c:ser>
          <c:idx val="2"/>
          <c:order val="2"/>
          <c:tx>
            <c:strRef>
              <c:f>'% of enrollments'!$D$1</c:f>
              <c:strCache>
                <c:ptCount val="1"/>
                <c:pt idx="0">
                  <c:v>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'% of enrollments'!$A$2:$A$13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'% of enrollments'!$D$2:$D$13</c:f>
              <c:numCache>
                <c:formatCode>0.00%</c:formatCode>
                <c:ptCount val="12"/>
                <c:pt idx="0">
                  <c:v>1.5100000000000001E-2</c:v>
                </c:pt>
                <c:pt idx="1">
                  <c:v>1.4200000000000001E-2</c:v>
                </c:pt>
                <c:pt idx="2">
                  <c:v>1.38E-2</c:v>
                </c:pt>
                <c:pt idx="3">
                  <c:v>1.43E-2</c:v>
                </c:pt>
                <c:pt idx="4">
                  <c:v>1.23E-2</c:v>
                </c:pt>
                <c:pt idx="5">
                  <c:v>1.2500000000000001E-2</c:v>
                </c:pt>
                <c:pt idx="6">
                  <c:v>1.2E-2</c:v>
                </c:pt>
                <c:pt idx="7">
                  <c:v>1.2200000000000001E-2</c:v>
                </c:pt>
                <c:pt idx="8">
                  <c:v>1.29E-2</c:v>
                </c:pt>
                <c:pt idx="9">
                  <c:v>1.32E-2</c:v>
                </c:pt>
                <c:pt idx="10">
                  <c:v>1.34E-2</c:v>
                </c:pt>
                <c:pt idx="11">
                  <c:v>1.18E-2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25B-4311-9C96-10D211208D8D}"/>
            </c:ext>
          </c:extLst>
        </c:ser>
        <c:ser>
          <c:idx val="3"/>
          <c:order val="3"/>
          <c:tx>
            <c:strRef>
              <c:f>'% of enrollments'!$E$1</c:f>
              <c:strCache>
                <c:ptCount val="1"/>
                <c:pt idx="0">
                  <c:v>2018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'% of enrollments'!$A$2:$A$13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'% of enrollments'!$E$2:$E$13</c:f>
              <c:numCache>
                <c:formatCode>0.00%</c:formatCode>
                <c:ptCount val="12"/>
                <c:pt idx="0">
                  <c:v>1.38E-2</c:v>
                </c:pt>
                <c:pt idx="1">
                  <c:v>1.43E-2</c:v>
                </c:pt>
                <c:pt idx="2">
                  <c:v>1.4200000000000001E-2</c:v>
                </c:pt>
                <c:pt idx="3">
                  <c:v>1.38E-2</c:v>
                </c:pt>
                <c:pt idx="4">
                  <c:v>1.37E-2</c:v>
                </c:pt>
                <c:pt idx="5">
                  <c:v>1.4E-2</c:v>
                </c:pt>
                <c:pt idx="6">
                  <c:v>1.4200000000000001E-2</c:v>
                </c:pt>
                <c:pt idx="7">
                  <c:v>1.3899999999999999E-2</c:v>
                </c:pt>
                <c:pt idx="8">
                  <c:v>1.37E-2</c:v>
                </c:pt>
                <c:pt idx="9">
                  <c:v>1.4500000000000001E-2</c:v>
                </c:pt>
                <c:pt idx="10">
                  <c:v>1.0200000000000001E-2</c:v>
                </c:pt>
                <c:pt idx="11">
                  <c:v>1.4200000000000001E-2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25B-4311-9C96-10D211208D8D}"/>
            </c:ext>
          </c:extLst>
        </c:ser>
        <c:ser>
          <c:idx val="4"/>
          <c:order val="4"/>
          <c:tx>
            <c:strRef>
              <c:f>'% of enrollments'!$F$1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'% of enrollments'!$A$2:$A$13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'% of enrollments'!$F$2:$F$13</c:f>
              <c:numCache>
                <c:formatCode>0.00%</c:formatCode>
                <c:ptCount val="12"/>
                <c:pt idx="0">
                  <c:v>1.7399999999999999E-2</c:v>
                </c:pt>
                <c:pt idx="1">
                  <c:v>1.7600000000000001E-2</c:v>
                </c:pt>
                <c:pt idx="2">
                  <c:v>1.6299999999999999E-2</c:v>
                </c:pt>
                <c:pt idx="3">
                  <c:v>1.6299999999999999E-2</c:v>
                </c:pt>
                <c:pt idx="4">
                  <c:v>1.55E-2</c:v>
                </c:pt>
                <c:pt idx="5">
                  <c:v>1.55E-2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25B-4311-9C96-10D211208D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347232"/>
        <c:axId val="475341984"/>
      </c:lineChart>
      <c:catAx>
        <c:axId val="475347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5341984"/>
        <c:crosses val="autoZero"/>
        <c:auto val="1"/>
        <c:lblAlgn val="ctr"/>
        <c:lblOffset val="100"/>
        <c:noMultiLvlLbl val="0"/>
      </c:catAx>
      <c:valAx>
        <c:axId val="475341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534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/>
              <a:t>Average Days to Resolution - Valid IAG/IAL/RESC</a:t>
            </a:r>
            <a:r>
              <a:rPr lang="en-US" sz="1800" b="1" baseline="0"/>
              <a:t> Issues by Close Date</a:t>
            </a:r>
            <a:endParaRPr lang="en-US" sz="1800" b="1"/>
          </a:p>
        </c:rich>
      </c:tx>
      <c:layout>
        <c:manualLayout>
          <c:xMode val="edge"/>
          <c:yMode val="edge"/>
          <c:x val="0.10388893257101778"/>
          <c:y val="4.16667000594391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'Resolution Days'!$B$1</c:f>
              <c:strCache>
                <c:ptCount val="1"/>
                <c:pt idx="0">
                  <c:v>IAG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'Resolution Days'!$A$2:$A$55</c:f>
              <c:strCache>
                <c:ptCount val="54"/>
                <c:pt idx="0">
                  <c:v>2015-01</c:v>
                </c:pt>
                <c:pt idx="1">
                  <c:v>2015-02</c:v>
                </c:pt>
                <c:pt idx="2">
                  <c:v>2015-03</c:v>
                </c:pt>
                <c:pt idx="3">
                  <c:v>2015-04</c:v>
                </c:pt>
                <c:pt idx="4">
                  <c:v>2015-05</c:v>
                </c:pt>
                <c:pt idx="5">
                  <c:v>2015-06</c:v>
                </c:pt>
                <c:pt idx="6">
                  <c:v>2015-07</c:v>
                </c:pt>
                <c:pt idx="7">
                  <c:v>2015-08</c:v>
                </c:pt>
                <c:pt idx="8">
                  <c:v>2015-09</c:v>
                </c:pt>
                <c:pt idx="9">
                  <c:v>2015-10</c:v>
                </c:pt>
                <c:pt idx="10">
                  <c:v>2015-11</c:v>
                </c:pt>
                <c:pt idx="11">
                  <c:v>2015-12</c:v>
                </c:pt>
                <c:pt idx="12">
                  <c:v>2016-01</c:v>
                </c:pt>
                <c:pt idx="13">
                  <c:v>2016-02</c:v>
                </c:pt>
                <c:pt idx="14">
                  <c:v>2016-03</c:v>
                </c:pt>
                <c:pt idx="15">
                  <c:v>2016-04</c:v>
                </c:pt>
                <c:pt idx="16">
                  <c:v>2016-05</c:v>
                </c:pt>
                <c:pt idx="17">
                  <c:v>2016-06</c:v>
                </c:pt>
                <c:pt idx="18">
                  <c:v>2016-07</c:v>
                </c:pt>
                <c:pt idx="19">
                  <c:v>2016-08</c:v>
                </c:pt>
                <c:pt idx="20">
                  <c:v>2016-09</c:v>
                </c:pt>
                <c:pt idx="21">
                  <c:v>2016-10</c:v>
                </c:pt>
                <c:pt idx="22">
                  <c:v>2016-11</c:v>
                </c:pt>
                <c:pt idx="23">
                  <c:v>2016-12</c:v>
                </c:pt>
                <c:pt idx="24">
                  <c:v>2017-01</c:v>
                </c:pt>
                <c:pt idx="25">
                  <c:v>2017-02</c:v>
                </c:pt>
                <c:pt idx="26">
                  <c:v>2017-03</c:v>
                </c:pt>
                <c:pt idx="27">
                  <c:v>2017-04</c:v>
                </c:pt>
                <c:pt idx="28">
                  <c:v>2017-05</c:v>
                </c:pt>
                <c:pt idx="29">
                  <c:v>2017-06</c:v>
                </c:pt>
                <c:pt idx="30">
                  <c:v>2017-07</c:v>
                </c:pt>
                <c:pt idx="31">
                  <c:v>2017-08</c:v>
                </c:pt>
                <c:pt idx="32">
                  <c:v>2017-09</c:v>
                </c:pt>
                <c:pt idx="33">
                  <c:v>2017-10</c:v>
                </c:pt>
                <c:pt idx="34">
                  <c:v>2017-11</c:v>
                </c:pt>
                <c:pt idx="35">
                  <c:v>2017-12</c:v>
                </c:pt>
                <c:pt idx="36">
                  <c:v>2018-01</c:v>
                </c:pt>
                <c:pt idx="37">
                  <c:v>2018-02</c:v>
                </c:pt>
                <c:pt idx="38">
                  <c:v>2018-03</c:v>
                </c:pt>
                <c:pt idx="39">
                  <c:v>2018-04</c:v>
                </c:pt>
                <c:pt idx="40">
                  <c:v>2018-05</c:v>
                </c:pt>
                <c:pt idx="41">
                  <c:v>2018-06</c:v>
                </c:pt>
                <c:pt idx="42">
                  <c:v>2018-07</c:v>
                </c:pt>
                <c:pt idx="43">
                  <c:v>2018-08</c:v>
                </c:pt>
                <c:pt idx="44">
                  <c:v>2018-09</c:v>
                </c:pt>
                <c:pt idx="45">
                  <c:v>2018-10</c:v>
                </c:pt>
                <c:pt idx="46">
                  <c:v>2018-11</c:v>
                </c:pt>
                <c:pt idx="47">
                  <c:v>2018-12</c:v>
                </c:pt>
                <c:pt idx="48">
                  <c:v>2019-01</c:v>
                </c:pt>
                <c:pt idx="49">
                  <c:v>2019-02</c:v>
                </c:pt>
                <c:pt idx="50">
                  <c:v>2019-03</c:v>
                </c:pt>
                <c:pt idx="51">
                  <c:v>2019-04</c:v>
                </c:pt>
                <c:pt idx="52">
                  <c:v>2019-05</c:v>
                </c:pt>
                <c:pt idx="53">
                  <c:v>2019-06</c:v>
                </c:pt>
              </c:strCache>
            </c:strRef>
          </c:cat>
          <c:val>
            <c:numRef>
              <c:f>'Resolution Days'!$B$2:$B$55</c:f>
              <c:numCache>
                <c:formatCode>General</c:formatCode>
                <c:ptCount val="54"/>
                <c:pt idx="0">
                  <c:v>11</c:v>
                </c:pt>
                <c:pt idx="1">
                  <c:v>11</c:v>
                </c:pt>
                <c:pt idx="2">
                  <c:v>12</c:v>
                </c:pt>
                <c:pt idx="3">
                  <c:v>12</c:v>
                </c:pt>
                <c:pt idx="4">
                  <c:v>12</c:v>
                </c:pt>
                <c:pt idx="5">
                  <c:v>12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10</c:v>
                </c:pt>
                <c:pt idx="10">
                  <c:v>11</c:v>
                </c:pt>
                <c:pt idx="11">
                  <c:v>11</c:v>
                </c:pt>
                <c:pt idx="12">
                  <c:v>9</c:v>
                </c:pt>
                <c:pt idx="13">
                  <c:v>9</c:v>
                </c:pt>
                <c:pt idx="14">
                  <c:v>8</c:v>
                </c:pt>
                <c:pt idx="15">
                  <c:v>8</c:v>
                </c:pt>
                <c:pt idx="16">
                  <c:v>8</c:v>
                </c:pt>
                <c:pt idx="17">
                  <c:v>9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9</c:v>
                </c:pt>
                <c:pt idx="22">
                  <c:v>10</c:v>
                </c:pt>
                <c:pt idx="23">
                  <c:v>11</c:v>
                </c:pt>
                <c:pt idx="24">
                  <c:v>9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11</c:v>
                </c:pt>
                <c:pt idx="30">
                  <c:v>10</c:v>
                </c:pt>
                <c:pt idx="31">
                  <c:v>12</c:v>
                </c:pt>
                <c:pt idx="32">
                  <c:v>12</c:v>
                </c:pt>
                <c:pt idx="33">
                  <c:v>12</c:v>
                </c:pt>
                <c:pt idx="34">
                  <c:v>13</c:v>
                </c:pt>
                <c:pt idx="35">
                  <c:v>12</c:v>
                </c:pt>
                <c:pt idx="36">
                  <c:v>12</c:v>
                </c:pt>
                <c:pt idx="37">
                  <c:v>12</c:v>
                </c:pt>
                <c:pt idx="38">
                  <c:v>11</c:v>
                </c:pt>
                <c:pt idx="39">
                  <c:v>11</c:v>
                </c:pt>
                <c:pt idx="40">
                  <c:v>12</c:v>
                </c:pt>
                <c:pt idx="41">
                  <c:v>12</c:v>
                </c:pt>
                <c:pt idx="42">
                  <c:v>13</c:v>
                </c:pt>
                <c:pt idx="43">
                  <c:v>12</c:v>
                </c:pt>
                <c:pt idx="44">
                  <c:v>11</c:v>
                </c:pt>
                <c:pt idx="45">
                  <c:v>12</c:v>
                </c:pt>
                <c:pt idx="46">
                  <c:v>12</c:v>
                </c:pt>
                <c:pt idx="47">
                  <c:v>11</c:v>
                </c:pt>
                <c:pt idx="48">
                  <c:v>11</c:v>
                </c:pt>
                <c:pt idx="49">
                  <c:v>12</c:v>
                </c:pt>
                <c:pt idx="50">
                  <c:v>11</c:v>
                </c:pt>
                <c:pt idx="51">
                  <c:v>12</c:v>
                </c:pt>
                <c:pt idx="52">
                  <c:v>13</c:v>
                </c:pt>
                <c:pt idx="53">
                  <c:v>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C40-4092-97A2-AA38811056C5}"/>
            </c:ext>
          </c:extLst>
        </c:ser>
        <c:ser>
          <c:idx val="1"/>
          <c:order val="1"/>
          <c:tx>
            <c:strRef>
              <c:f>'Resolution Days'!$C$1</c:f>
              <c:strCache>
                <c:ptCount val="1"/>
                <c:pt idx="0">
                  <c:v>IAL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'Resolution Days'!$A$2:$A$55</c:f>
              <c:strCache>
                <c:ptCount val="54"/>
                <c:pt idx="0">
                  <c:v>2015-01</c:v>
                </c:pt>
                <c:pt idx="1">
                  <c:v>2015-02</c:v>
                </c:pt>
                <c:pt idx="2">
                  <c:v>2015-03</c:v>
                </c:pt>
                <c:pt idx="3">
                  <c:v>2015-04</c:v>
                </c:pt>
                <c:pt idx="4">
                  <c:v>2015-05</c:v>
                </c:pt>
                <c:pt idx="5">
                  <c:v>2015-06</c:v>
                </c:pt>
                <c:pt idx="6">
                  <c:v>2015-07</c:v>
                </c:pt>
                <c:pt idx="7">
                  <c:v>2015-08</c:v>
                </c:pt>
                <c:pt idx="8">
                  <c:v>2015-09</c:v>
                </c:pt>
                <c:pt idx="9">
                  <c:v>2015-10</c:v>
                </c:pt>
                <c:pt idx="10">
                  <c:v>2015-11</c:v>
                </c:pt>
                <c:pt idx="11">
                  <c:v>2015-12</c:v>
                </c:pt>
                <c:pt idx="12">
                  <c:v>2016-01</c:v>
                </c:pt>
                <c:pt idx="13">
                  <c:v>2016-02</c:v>
                </c:pt>
                <c:pt idx="14">
                  <c:v>2016-03</c:v>
                </c:pt>
                <c:pt idx="15">
                  <c:v>2016-04</c:v>
                </c:pt>
                <c:pt idx="16">
                  <c:v>2016-05</c:v>
                </c:pt>
                <c:pt idx="17">
                  <c:v>2016-06</c:v>
                </c:pt>
                <c:pt idx="18">
                  <c:v>2016-07</c:v>
                </c:pt>
                <c:pt idx="19">
                  <c:v>2016-08</c:v>
                </c:pt>
                <c:pt idx="20">
                  <c:v>2016-09</c:v>
                </c:pt>
                <c:pt idx="21">
                  <c:v>2016-10</c:v>
                </c:pt>
                <c:pt idx="22">
                  <c:v>2016-11</c:v>
                </c:pt>
                <c:pt idx="23">
                  <c:v>2016-12</c:v>
                </c:pt>
                <c:pt idx="24">
                  <c:v>2017-01</c:v>
                </c:pt>
                <c:pt idx="25">
                  <c:v>2017-02</c:v>
                </c:pt>
                <c:pt idx="26">
                  <c:v>2017-03</c:v>
                </c:pt>
                <c:pt idx="27">
                  <c:v>2017-04</c:v>
                </c:pt>
                <c:pt idx="28">
                  <c:v>2017-05</c:v>
                </c:pt>
                <c:pt idx="29">
                  <c:v>2017-06</c:v>
                </c:pt>
                <c:pt idx="30">
                  <c:v>2017-07</c:v>
                </c:pt>
                <c:pt idx="31">
                  <c:v>2017-08</c:v>
                </c:pt>
                <c:pt idx="32">
                  <c:v>2017-09</c:v>
                </c:pt>
                <c:pt idx="33">
                  <c:v>2017-10</c:v>
                </c:pt>
                <c:pt idx="34">
                  <c:v>2017-11</c:v>
                </c:pt>
                <c:pt idx="35">
                  <c:v>2017-12</c:v>
                </c:pt>
                <c:pt idx="36">
                  <c:v>2018-01</c:v>
                </c:pt>
                <c:pt idx="37">
                  <c:v>2018-02</c:v>
                </c:pt>
                <c:pt idx="38">
                  <c:v>2018-03</c:v>
                </c:pt>
                <c:pt idx="39">
                  <c:v>2018-04</c:v>
                </c:pt>
                <c:pt idx="40">
                  <c:v>2018-05</c:v>
                </c:pt>
                <c:pt idx="41">
                  <c:v>2018-06</c:v>
                </c:pt>
                <c:pt idx="42">
                  <c:v>2018-07</c:v>
                </c:pt>
                <c:pt idx="43">
                  <c:v>2018-08</c:v>
                </c:pt>
                <c:pt idx="44">
                  <c:v>2018-09</c:v>
                </c:pt>
                <c:pt idx="45">
                  <c:v>2018-10</c:v>
                </c:pt>
                <c:pt idx="46">
                  <c:v>2018-11</c:v>
                </c:pt>
                <c:pt idx="47">
                  <c:v>2018-12</c:v>
                </c:pt>
                <c:pt idx="48">
                  <c:v>2019-01</c:v>
                </c:pt>
                <c:pt idx="49">
                  <c:v>2019-02</c:v>
                </c:pt>
                <c:pt idx="50">
                  <c:v>2019-03</c:v>
                </c:pt>
                <c:pt idx="51">
                  <c:v>2019-04</c:v>
                </c:pt>
                <c:pt idx="52">
                  <c:v>2019-05</c:v>
                </c:pt>
                <c:pt idx="53">
                  <c:v>2019-06</c:v>
                </c:pt>
              </c:strCache>
            </c:strRef>
          </c:cat>
          <c:val>
            <c:numRef>
              <c:f>'Resolution Days'!$C$2:$C$55</c:f>
              <c:numCache>
                <c:formatCode>General</c:formatCode>
                <c:ptCount val="54"/>
                <c:pt idx="0">
                  <c:v>15</c:v>
                </c:pt>
                <c:pt idx="1">
                  <c:v>17</c:v>
                </c:pt>
                <c:pt idx="2">
                  <c:v>14</c:v>
                </c:pt>
                <c:pt idx="3">
                  <c:v>17</c:v>
                </c:pt>
                <c:pt idx="4">
                  <c:v>24</c:v>
                </c:pt>
                <c:pt idx="5">
                  <c:v>16</c:v>
                </c:pt>
                <c:pt idx="6">
                  <c:v>15</c:v>
                </c:pt>
                <c:pt idx="7">
                  <c:v>15</c:v>
                </c:pt>
                <c:pt idx="8">
                  <c:v>13</c:v>
                </c:pt>
                <c:pt idx="9">
                  <c:v>13</c:v>
                </c:pt>
                <c:pt idx="10">
                  <c:v>14</c:v>
                </c:pt>
                <c:pt idx="11">
                  <c:v>13</c:v>
                </c:pt>
                <c:pt idx="12">
                  <c:v>10</c:v>
                </c:pt>
                <c:pt idx="13">
                  <c:v>11</c:v>
                </c:pt>
                <c:pt idx="14">
                  <c:v>10</c:v>
                </c:pt>
                <c:pt idx="15">
                  <c:v>9</c:v>
                </c:pt>
                <c:pt idx="16">
                  <c:v>11</c:v>
                </c:pt>
                <c:pt idx="17">
                  <c:v>11</c:v>
                </c:pt>
                <c:pt idx="18">
                  <c:v>11</c:v>
                </c:pt>
                <c:pt idx="19">
                  <c:v>12</c:v>
                </c:pt>
                <c:pt idx="20">
                  <c:v>12</c:v>
                </c:pt>
                <c:pt idx="21">
                  <c:v>12</c:v>
                </c:pt>
                <c:pt idx="22">
                  <c:v>13</c:v>
                </c:pt>
                <c:pt idx="23">
                  <c:v>14</c:v>
                </c:pt>
                <c:pt idx="24">
                  <c:v>13</c:v>
                </c:pt>
                <c:pt idx="25">
                  <c:v>13</c:v>
                </c:pt>
                <c:pt idx="26">
                  <c:v>12</c:v>
                </c:pt>
                <c:pt idx="27">
                  <c:v>13</c:v>
                </c:pt>
                <c:pt idx="28">
                  <c:v>14</c:v>
                </c:pt>
                <c:pt idx="29">
                  <c:v>15</c:v>
                </c:pt>
                <c:pt idx="30">
                  <c:v>14</c:v>
                </c:pt>
                <c:pt idx="31">
                  <c:v>15</c:v>
                </c:pt>
                <c:pt idx="32">
                  <c:v>15</c:v>
                </c:pt>
                <c:pt idx="33">
                  <c:v>17</c:v>
                </c:pt>
                <c:pt idx="34">
                  <c:v>18</c:v>
                </c:pt>
                <c:pt idx="35">
                  <c:v>16</c:v>
                </c:pt>
                <c:pt idx="36">
                  <c:v>15</c:v>
                </c:pt>
                <c:pt idx="37">
                  <c:v>15</c:v>
                </c:pt>
                <c:pt idx="38">
                  <c:v>15</c:v>
                </c:pt>
                <c:pt idx="39">
                  <c:v>15</c:v>
                </c:pt>
                <c:pt idx="40">
                  <c:v>15</c:v>
                </c:pt>
                <c:pt idx="41">
                  <c:v>17</c:v>
                </c:pt>
                <c:pt idx="42">
                  <c:v>16</c:v>
                </c:pt>
                <c:pt idx="43">
                  <c:v>15</c:v>
                </c:pt>
                <c:pt idx="44">
                  <c:v>14</c:v>
                </c:pt>
                <c:pt idx="45">
                  <c:v>15</c:v>
                </c:pt>
                <c:pt idx="46">
                  <c:v>15</c:v>
                </c:pt>
                <c:pt idx="47">
                  <c:v>15</c:v>
                </c:pt>
                <c:pt idx="48">
                  <c:v>14</c:v>
                </c:pt>
                <c:pt idx="49">
                  <c:v>15</c:v>
                </c:pt>
                <c:pt idx="50">
                  <c:v>14</c:v>
                </c:pt>
                <c:pt idx="51">
                  <c:v>14</c:v>
                </c:pt>
                <c:pt idx="52">
                  <c:v>16</c:v>
                </c:pt>
                <c:pt idx="53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40-4092-97A2-AA38811056C5}"/>
            </c:ext>
          </c:extLst>
        </c:ser>
        <c:ser>
          <c:idx val="2"/>
          <c:order val="2"/>
          <c:tx>
            <c:strRef>
              <c:f>'Resolution Days'!$D$1</c:f>
              <c:strCache>
                <c:ptCount val="1"/>
                <c:pt idx="0">
                  <c:v>Rescission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'Resolution Days'!$A$2:$A$55</c:f>
              <c:strCache>
                <c:ptCount val="54"/>
                <c:pt idx="0">
                  <c:v>2015-01</c:v>
                </c:pt>
                <c:pt idx="1">
                  <c:v>2015-02</c:v>
                </c:pt>
                <c:pt idx="2">
                  <c:v>2015-03</c:v>
                </c:pt>
                <c:pt idx="3">
                  <c:v>2015-04</c:v>
                </c:pt>
                <c:pt idx="4">
                  <c:v>2015-05</c:v>
                </c:pt>
                <c:pt idx="5">
                  <c:v>2015-06</c:v>
                </c:pt>
                <c:pt idx="6">
                  <c:v>2015-07</c:v>
                </c:pt>
                <c:pt idx="7">
                  <c:v>2015-08</c:v>
                </c:pt>
                <c:pt idx="8">
                  <c:v>2015-09</c:v>
                </c:pt>
                <c:pt idx="9">
                  <c:v>2015-10</c:v>
                </c:pt>
                <c:pt idx="10">
                  <c:v>2015-11</c:v>
                </c:pt>
                <c:pt idx="11">
                  <c:v>2015-12</c:v>
                </c:pt>
                <c:pt idx="12">
                  <c:v>2016-01</c:v>
                </c:pt>
                <c:pt idx="13">
                  <c:v>2016-02</c:v>
                </c:pt>
                <c:pt idx="14">
                  <c:v>2016-03</c:v>
                </c:pt>
                <c:pt idx="15">
                  <c:v>2016-04</c:v>
                </c:pt>
                <c:pt idx="16">
                  <c:v>2016-05</c:v>
                </c:pt>
                <c:pt idx="17">
                  <c:v>2016-06</c:v>
                </c:pt>
                <c:pt idx="18">
                  <c:v>2016-07</c:v>
                </c:pt>
                <c:pt idx="19">
                  <c:v>2016-08</c:v>
                </c:pt>
                <c:pt idx="20">
                  <c:v>2016-09</c:v>
                </c:pt>
                <c:pt idx="21">
                  <c:v>2016-10</c:v>
                </c:pt>
                <c:pt idx="22">
                  <c:v>2016-11</c:v>
                </c:pt>
                <c:pt idx="23">
                  <c:v>2016-12</c:v>
                </c:pt>
                <c:pt idx="24">
                  <c:v>2017-01</c:v>
                </c:pt>
                <c:pt idx="25">
                  <c:v>2017-02</c:v>
                </c:pt>
                <c:pt idx="26">
                  <c:v>2017-03</c:v>
                </c:pt>
                <c:pt idx="27">
                  <c:v>2017-04</c:v>
                </c:pt>
                <c:pt idx="28">
                  <c:v>2017-05</c:v>
                </c:pt>
                <c:pt idx="29">
                  <c:v>2017-06</c:v>
                </c:pt>
                <c:pt idx="30">
                  <c:v>2017-07</c:v>
                </c:pt>
                <c:pt idx="31">
                  <c:v>2017-08</c:v>
                </c:pt>
                <c:pt idx="32">
                  <c:v>2017-09</c:v>
                </c:pt>
                <c:pt idx="33">
                  <c:v>2017-10</c:v>
                </c:pt>
                <c:pt idx="34">
                  <c:v>2017-11</c:v>
                </c:pt>
                <c:pt idx="35">
                  <c:v>2017-12</c:v>
                </c:pt>
                <c:pt idx="36">
                  <c:v>2018-01</c:v>
                </c:pt>
                <c:pt idx="37">
                  <c:v>2018-02</c:v>
                </c:pt>
                <c:pt idx="38">
                  <c:v>2018-03</c:v>
                </c:pt>
                <c:pt idx="39">
                  <c:v>2018-04</c:v>
                </c:pt>
                <c:pt idx="40">
                  <c:v>2018-05</c:v>
                </c:pt>
                <c:pt idx="41">
                  <c:v>2018-06</c:v>
                </c:pt>
                <c:pt idx="42">
                  <c:v>2018-07</c:v>
                </c:pt>
                <c:pt idx="43">
                  <c:v>2018-08</c:v>
                </c:pt>
                <c:pt idx="44">
                  <c:v>2018-09</c:v>
                </c:pt>
                <c:pt idx="45">
                  <c:v>2018-10</c:v>
                </c:pt>
                <c:pt idx="46">
                  <c:v>2018-11</c:v>
                </c:pt>
                <c:pt idx="47">
                  <c:v>2018-12</c:v>
                </c:pt>
                <c:pt idx="48">
                  <c:v>2019-01</c:v>
                </c:pt>
                <c:pt idx="49">
                  <c:v>2019-02</c:v>
                </c:pt>
                <c:pt idx="50">
                  <c:v>2019-03</c:v>
                </c:pt>
                <c:pt idx="51">
                  <c:v>2019-04</c:v>
                </c:pt>
                <c:pt idx="52">
                  <c:v>2019-05</c:v>
                </c:pt>
                <c:pt idx="53">
                  <c:v>2019-06</c:v>
                </c:pt>
              </c:strCache>
            </c:strRef>
          </c:cat>
          <c:val>
            <c:numRef>
              <c:f>'Resolution Days'!$D$2:$D$55</c:f>
              <c:numCache>
                <c:formatCode>General</c:formatCode>
                <c:ptCount val="54"/>
                <c:pt idx="0">
                  <c:v>8</c:v>
                </c:pt>
                <c:pt idx="1">
                  <c:v>10</c:v>
                </c:pt>
                <c:pt idx="2">
                  <c:v>10</c:v>
                </c:pt>
                <c:pt idx="3">
                  <c:v>11</c:v>
                </c:pt>
                <c:pt idx="4">
                  <c:v>12</c:v>
                </c:pt>
                <c:pt idx="5">
                  <c:v>11</c:v>
                </c:pt>
                <c:pt idx="6">
                  <c:v>10</c:v>
                </c:pt>
                <c:pt idx="7">
                  <c:v>11</c:v>
                </c:pt>
                <c:pt idx="8">
                  <c:v>9</c:v>
                </c:pt>
                <c:pt idx="9">
                  <c:v>8</c:v>
                </c:pt>
                <c:pt idx="10">
                  <c:v>10</c:v>
                </c:pt>
                <c:pt idx="11">
                  <c:v>9</c:v>
                </c:pt>
                <c:pt idx="12">
                  <c:v>7</c:v>
                </c:pt>
                <c:pt idx="13">
                  <c:v>7</c:v>
                </c:pt>
                <c:pt idx="14">
                  <c:v>7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6</c:v>
                </c:pt>
                <c:pt idx="19">
                  <c:v>7</c:v>
                </c:pt>
                <c:pt idx="20">
                  <c:v>7</c:v>
                </c:pt>
                <c:pt idx="21">
                  <c:v>7</c:v>
                </c:pt>
                <c:pt idx="22">
                  <c:v>8</c:v>
                </c:pt>
                <c:pt idx="23">
                  <c:v>13</c:v>
                </c:pt>
                <c:pt idx="24">
                  <c:v>11</c:v>
                </c:pt>
                <c:pt idx="25">
                  <c:v>9</c:v>
                </c:pt>
                <c:pt idx="26">
                  <c:v>9</c:v>
                </c:pt>
                <c:pt idx="27">
                  <c:v>8</c:v>
                </c:pt>
                <c:pt idx="28">
                  <c:v>11</c:v>
                </c:pt>
                <c:pt idx="29">
                  <c:v>10</c:v>
                </c:pt>
                <c:pt idx="30">
                  <c:v>9</c:v>
                </c:pt>
                <c:pt idx="31">
                  <c:v>10</c:v>
                </c:pt>
                <c:pt idx="32">
                  <c:v>11</c:v>
                </c:pt>
                <c:pt idx="33">
                  <c:v>10</c:v>
                </c:pt>
                <c:pt idx="34">
                  <c:v>11</c:v>
                </c:pt>
                <c:pt idx="35">
                  <c:v>12</c:v>
                </c:pt>
                <c:pt idx="36">
                  <c:v>9</c:v>
                </c:pt>
                <c:pt idx="37">
                  <c:v>10</c:v>
                </c:pt>
                <c:pt idx="38">
                  <c:v>11</c:v>
                </c:pt>
                <c:pt idx="39">
                  <c:v>9</c:v>
                </c:pt>
                <c:pt idx="40">
                  <c:v>10</c:v>
                </c:pt>
                <c:pt idx="41">
                  <c:v>11</c:v>
                </c:pt>
                <c:pt idx="42">
                  <c:v>11</c:v>
                </c:pt>
                <c:pt idx="43">
                  <c:v>11</c:v>
                </c:pt>
                <c:pt idx="44">
                  <c:v>10</c:v>
                </c:pt>
                <c:pt idx="45">
                  <c:v>9</c:v>
                </c:pt>
                <c:pt idx="46">
                  <c:v>10</c:v>
                </c:pt>
                <c:pt idx="47">
                  <c:v>11</c:v>
                </c:pt>
                <c:pt idx="48">
                  <c:v>10</c:v>
                </c:pt>
                <c:pt idx="49">
                  <c:v>11</c:v>
                </c:pt>
                <c:pt idx="50">
                  <c:v>9</c:v>
                </c:pt>
                <c:pt idx="51">
                  <c:v>10</c:v>
                </c:pt>
                <c:pt idx="52">
                  <c:v>10</c:v>
                </c:pt>
                <c:pt idx="53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40-4092-97A2-AA38811056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367240"/>
        <c:axId val="475367896"/>
      </c:lineChart>
      <c:catAx>
        <c:axId val="475367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5367896"/>
        <c:crosses val="autoZero"/>
        <c:auto val="1"/>
        <c:lblAlgn val="ctr"/>
        <c:lblOffset val="100"/>
        <c:noMultiLvlLbl val="0"/>
      </c:catAx>
      <c:valAx>
        <c:axId val="4753678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5367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0.26232</cdr:x>
      <cdr:y>0.90844</cdr:y>
    </cdr:from>
    <cdr:to>
      <cdr:x>0.46276</cdr:x>
      <cdr:y>0.94961</cdr:y>
    </cdr:to>
    <cdr:sp macro="" textlink="">
      <cdr:nvSpPr>
        <cdr:cNvPr id="6" name="TextBox 3">
          <a:extLst xmlns:a="http://schemas.openxmlformats.org/drawingml/2006/main">
            <a:ext uri="{FF2B5EF4-FFF2-40B4-BE49-F238E27FC236}">
              <a16:creationId xmlns:a16="http://schemas.microsoft.com/office/drawing/2014/main" id="{D5F8855E-3626-48DD-8CAD-93C860241F79}"/>
            </a:ext>
          </a:extLst>
        </cdr:cNvPr>
        <cdr:cNvSpPr txBox="1"/>
      </cdr:nvSpPr>
      <cdr:spPr>
        <a:xfrm xmlns:a="http://schemas.openxmlformats.org/drawingml/2006/main">
          <a:off x="2243723" y="4333371"/>
          <a:ext cx="1714453" cy="19638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b="1"/>
            <a:t>2016</a:t>
          </a:r>
        </a:p>
      </cdr:txBody>
    </cdr:sp>
  </cdr:relSizeAnchor>
  <cdr:relSizeAnchor xmlns:cdr="http://schemas.openxmlformats.org/drawingml/2006/chartDrawing">
    <cdr:from>
      <cdr:x>0.46894</cdr:x>
      <cdr:y>0.91343</cdr:y>
    </cdr:from>
    <cdr:to>
      <cdr:x>0.66938</cdr:x>
      <cdr:y>0.94961</cdr:y>
    </cdr:to>
    <cdr:sp macro="" textlink="">
      <cdr:nvSpPr>
        <cdr:cNvPr id="8" name="TextBox 3">
          <a:extLst xmlns:a="http://schemas.openxmlformats.org/drawingml/2006/main">
            <a:ext uri="{FF2B5EF4-FFF2-40B4-BE49-F238E27FC236}">
              <a16:creationId xmlns:a16="http://schemas.microsoft.com/office/drawing/2014/main" id="{4AEDB23E-6AAB-4AE3-AB6E-4BE715FD4347}"/>
            </a:ext>
          </a:extLst>
        </cdr:cNvPr>
        <cdr:cNvSpPr txBox="1"/>
      </cdr:nvSpPr>
      <cdr:spPr>
        <a:xfrm xmlns:a="http://schemas.openxmlformats.org/drawingml/2006/main">
          <a:off x="4011073" y="4357188"/>
          <a:ext cx="1714453" cy="1725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b="1" dirty="0"/>
            <a:t>2017</a:t>
          </a:r>
        </a:p>
      </cdr:txBody>
    </cdr:sp>
  </cdr:relSizeAnchor>
  <cdr:relSizeAnchor xmlns:cdr="http://schemas.openxmlformats.org/drawingml/2006/chartDrawing">
    <cdr:from>
      <cdr:x>0.05445</cdr:x>
      <cdr:y>0.90844</cdr:y>
    </cdr:from>
    <cdr:to>
      <cdr:x>0.25489</cdr:x>
      <cdr:y>0.94961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ED2D9B35-FAF1-43C8-8908-B42503EDF8B8}"/>
            </a:ext>
          </a:extLst>
        </cdr:cNvPr>
        <cdr:cNvSpPr txBox="1"/>
      </cdr:nvSpPr>
      <cdr:spPr>
        <a:xfrm xmlns:a="http://schemas.openxmlformats.org/drawingml/2006/main">
          <a:off x="465723" y="4333371"/>
          <a:ext cx="1714453" cy="19638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b="1" dirty="0"/>
            <a:t>2015</a:t>
          </a:r>
        </a:p>
      </cdr:txBody>
    </cdr:sp>
  </cdr:relSizeAnchor>
  <cdr:relSizeAnchor xmlns:cdr="http://schemas.openxmlformats.org/drawingml/2006/chartDrawing">
    <cdr:from>
      <cdr:x>0.67576</cdr:x>
      <cdr:y>0.91343</cdr:y>
    </cdr:from>
    <cdr:to>
      <cdr:x>0.8762</cdr:x>
      <cdr:y>0.94961</cdr:y>
    </cdr:to>
    <cdr:sp macro="" textlink="">
      <cdr:nvSpPr>
        <cdr:cNvPr id="5" name="TextBox 3">
          <a:extLst xmlns:a="http://schemas.openxmlformats.org/drawingml/2006/main">
            <a:ext uri="{FF2B5EF4-FFF2-40B4-BE49-F238E27FC236}">
              <a16:creationId xmlns:a16="http://schemas.microsoft.com/office/drawing/2014/main" id="{8E292792-7668-4899-82E0-0B6088A3607F}"/>
            </a:ext>
          </a:extLst>
        </cdr:cNvPr>
        <cdr:cNvSpPr txBox="1"/>
      </cdr:nvSpPr>
      <cdr:spPr>
        <a:xfrm xmlns:a="http://schemas.openxmlformats.org/drawingml/2006/main">
          <a:off x="5780060" y="4357188"/>
          <a:ext cx="1714453" cy="172569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b="1" dirty="0"/>
            <a:t>2018</a:t>
          </a:r>
        </a:p>
      </cdr:txBody>
    </cdr:sp>
  </cdr:relSizeAnchor>
  <cdr:relSizeAnchor xmlns:cdr="http://schemas.openxmlformats.org/drawingml/2006/chartDrawing">
    <cdr:from>
      <cdr:x>0.88218</cdr:x>
      <cdr:y>0.91017</cdr:y>
    </cdr:from>
    <cdr:to>
      <cdr:x>0.98441</cdr:x>
      <cdr:y>0.94986</cdr:y>
    </cdr:to>
    <cdr:sp macro="" textlink="">
      <cdr:nvSpPr>
        <cdr:cNvPr id="7" name="TextBox 3">
          <a:extLst xmlns:a="http://schemas.openxmlformats.org/drawingml/2006/main">
            <a:ext uri="{FF2B5EF4-FFF2-40B4-BE49-F238E27FC236}">
              <a16:creationId xmlns:a16="http://schemas.microsoft.com/office/drawing/2014/main" id="{51E650D7-869C-441B-BEAD-36993C460E8D}"/>
            </a:ext>
          </a:extLst>
        </cdr:cNvPr>
        <cdr:cNvSpPr txBox="1"/>
      </cdr:nvSpPr>
      <cdr:spPr>
        <a:xfrm xmlns:a="http://schemas.openxmlformats.org/drawingml/2006/main">
          <a:off x="7545644" y="4341620"/>
          <a:ext cx="874456" cy="18933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85000"/>
          </a:schemeClr>
        </a:solidFill>
        <a:ln xmlns:a="http://schemas.openxmlformats.org/drawingml/2006/main" w="9525" cmpd="sng">
          <a:solidFill>
            <a:schemeClr val="lt1">
              <a:shade val="50000"/>
            </a:schemeClr>
          </a:solidFill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800" b="1" dirty="0"/>
            <a:t>2019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571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3021196"/>
            <a:ext cx="510540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solidFill>
                  <a:schemeClr val="tx2"/>
                </a:solidFill>
              </a:rPr>
              <a:t>MarkeTrak</a:t>
            </a:r>
            <a:r>
              <a:rPr lang="en-US" sz="1400" b="1" dirty="0">
                <a:solidFill>
                  <a:schemeClr val="tx2"/>
                </a:solidFill>
              </a:rPr>
              <a:t> Training</a:t>
            </a:r>
            <a:endParaRPr lang="en-US" sz="1400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2800" b="1" dirty="0">
                <a:solidFill>
                  <a:schemeClr val="tx2"/>
                </a:solidFill>
              </a:rPr>
              <a:t>IAG / IAL Reporting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388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drive efficiency? </a:t>
            </a:r>
            <a:r>
              <a:rPr lang="en-US" i="1" dirty="0"/>
              <a:t>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800"/>
              </a:spcBef>
              <a:buNone/>
            </a:pPr>
            <a:r>
              <a:rPr lang="en-US" sz="1800" b="1" dirty="0"/>
              <a:t>Reporting to measure success … </a:t>
            </a:r>
            <a:r>
              <a:rPr lang="en-US" sz="1800" b="1" dirty="0">
                <a:solidFill>
                  <a:schemeClr val="accent5"/>
                </a:solidFill>
              </a:rPr>
              <a:t>New format!!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800" b="1" dirty="0"/>
              <a:t>Impact by REP</a:t>
            </a:r>
          </a:p>
          <a:p>
            <a:pPr>
              <a:spcBef>
                <a:spcPts val="800"/>
              </a:spcBef>
              <a:buSzPct val="80000"/>
              <a:buFont typeface="Wingdings 3" panose="05040102010807070707" pitchFamily="18" charset="2"/>
              <a:buChar char=""/>
            </a:pPr>
            <a:r>
              <a:rPr lang="en-US" sz="1800" dirty="0"/>
              <a:t>% of IAG/IALs to total enrollments by REP</a:t>
            </a:r>
          </a:p>
          <a:p>
            <a:pPr>
              <a:spcBef>
                <a:spcPts val="800"/>
              </a:spcBef>
              <a:buSzPct val="80000"/>
              <a:buFont typeface="Wingdings 3" panose="05040102010807070707" pitchFamily="18" charset="2"/>
              <a:buChar char=""/>
            </a:pPr>
            <a:r>
              <a:rPr lang="en-US" sz="1800" b="1" dirty="0"/>
              <a:t>Each REP is assigned a REP # </a:t>
            </a:r>
            <a:r>
              <a:rPr lang="en-US" sz="1800" dirty="0"/>
              <a:t>- this # won’t change</a:t>
            </a:r>
          </a:p>
          <a:p>
            <a:pPr>
              <a:spcBef>
                <a:spcPts val="800"/>
              </a:spcBef>
              <a:buSzPct val="80000"/>
              <a:buFont typeface="Wingdings 3" panose="05040102010807070707" pitchFamily="18" charset="2"/>
              <a:buChar char=""/>
            </a:pPr>
            <a:r>
              <a:rPr lang="en-US" sz="1800" dirty="0"/>
              <a:t>Enrollments are </a:t>
            </a:r>
            <a:r>
              <a:rPr lang="en-US" sz="1800" dirty="0" err="1"/>
              <a:t>MVIs+SWIs</a:t>
            </a:r>
            <a:r>
              <a:rPr lang="en-US" sz="1800" dirty="0"/>
              <a:t> for IAG/IALs</a:t>
            </a:r>
          </a:p>
          <a:p>
            <a:pPr>
              <a:spcBef>
                <a:spcPts val="800"/>
              </a:spcBef>
              <a:buSzPct val="80000"/>
              <a:buFont typeface="Wingdings 3" panose="05040102010807070707" pitchFamily="18" charset="2"/>
              <a:buChar char=""/>
            </a:pPr>
            <a:r>
              <a:rPr lang="en-US" sz="1800" dirty="0"/>
              <a:t>For Rescissions, enrollments are SWIs only</a:t>
            </a:r>
          </a:p>
          <a:p>
            <a:pPr>
              <a:spcBef>
                <a:spcPts val="800"/>
              </a:spcBef>
              <a:buSzPct val="80000"/>
              <a:buFont typeface="Wingdings 3" panose="05040102010807070707" pitchFamily="18" charset="2"/>
              <a:buChar char=""/>
            </a:pPr>
            <a:r>
              <a:rPr lang="en-US" sz="1800" dirty="0"/>
              <a:t>IAG/IAL totals &amp; % are calculated using the counts of the </a:t>
            </a:r>
            <a:r>
              <a:rPr lang="en-US" sz="1800" u="sng" dirty="0"/>
              <a:t>acknowledged Inadvertent Gaining REP only</a:t>
            </a:r>
            <a:r>
              <a:rPr lang="en-US" sz="1800" dirty="0"/>
              <a:t> for both IAG &amp; IAL issues.</a:t>
            </a:r>
          </a:p>
          <a:p>
            <a:pPr marL="640080">
              <a:spcBef>
                <a:spcPts val="800"/>
              </a:spcBef>
            </a:pPr>
            <a:r>
              <a:rPr lang="en-US" sz="1800" dirty="0"/>
              <a:t>If the Gaining REP in a submitted IAL issue </a:t>
            </a:r>
            <a:r>
              <a:rPr lang="en-US" sz="1800" i="1" dirty="0"/>
              <a:t>does not agree </a:t>
            </a:r>
            <a:r>
              <a:rPr lang="en-US" sz="1800" dirty="0"/>
              <a:t>to return the ESI to the Losing REP, that issue will not be counted</a:t>
            </a:r>
          </a:p>
          <a:p>
            <a:pPr marL="640080">
              <a:spcBef>
                <a:spcPts val="800"/>
              </a:spcBef>
            </a:pPr>
            <a:r>
              <a:rPr lang="en-US" sz="1800" dirty="0"/>
              <a:t>The Losing REP is not represented in any of the totals or % in any data</a:t>
            </a:r>
          </a:p>
          <a:p>
            <a:pPr>
              <a:spcBef>
                <a:spcPts val="800"/>
              </a:spcBef>
              <a:buClr>
                <a:schemeClr val="tx1"/>
              </a:buClr>
              <a:buSzPct val="80000"/>
              <a:buFont typeface="Wingdings 3" panose="05040102010807070707" pitchFamily="18" charset="2"/>
              <a:buChar char=""/>
            </a:pPr>
            <a:r>
              <a:rPr lang="en-US" sz="1800" dirty="0"/>
              <a:t>Two month lag in reporting to allow for IAG/IALs to be tied to enrollment transaction</a:t>
            </a:r>
          </a:p>
          <a:p>
            <a:pPr marL="640080">
              <a:spcBef>
                <a:spcPts val="800"/>
              </a:spcBef>
            </a:pPr>
            <a:r>
              <a:rPr lang="en-US" sz="1800" dirty="0"/>
              <a:t>MVI sent in November that resulted in an IAG MT submitted in December, will be reported on the % IAG/IAL total for November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86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Performance - Volumes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B768BF6A-0961-45CC-B251-A73B4D4095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5906346"/>
              </p:ext>
            </p:extLst>
          </p:nvPr>
        </p:nvGraphicFramePr>
        <p:xfrm>
          <a:off x="381000" y="662256"/>
          <a:ext cx="8553450" cy="4770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DD4383FE-08CB-4806-9787-EF37C1054A28}"/>
              </a:ext>
            </a:extLst>
          </p:cNvPr>
          <p:cNvSpPr txBox="1"/>
          <p:nvPr/>
        </p:nvSpPr>
        <p:spPr>
          <a:xfrm>
            <a:off x="2058615" y="5177773"/>
            <a:ext cx="5410228" cy="1133447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1" u="sng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Overall % Change in IAS volume per enrollment: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2015 to 2016 =  </a:t>
            </a:r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6.62%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2016 to 2017 =  </a:t>
            </a:r>
            <a:r>
              <a:rPr kumimoji="0" lang="en-US" sz="1600" b="1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</a:t>
            </a: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7.09%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2017 to 2018 =  5.38%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1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2018 to 2019 YTD = 19.71%</a:t>
            </a:r>
          </a:p>
        </p:txBody>
      </p:sp>
    </p:spTree>
    <p:extLst>
      <p:ext uri="{BB962C8B-B14F-4D97-AF65-F5344CB8AC3E}">
        <p14:creationId xmlns:p14="http://schemas.microsoft.com/office/powerpoint/2010/main" val="2821600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FD3E2-F0BE-45C9-AA90-6E703A34C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Performance - % of enrollments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EBDE6-3373-404C-B96A-858914FAB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688FA32-EE5F-443B-BD88-F8C7E4DBA4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903533"/>
              </p:ext>
            </p:extLst>
          </p:nvPr>
        </p:nvGraphicFramePr>
        <p:xfrm>
          <a:off x="304800" y="990600"/>
          <a:ext cx="8534400" cy="3625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6146A3B-789D-46D7-BF80-9C10DC0D12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2037195"/>
              </p:ext>
            </p:extLst>
          </p:nvPr>
        </p:nvGraphicFramePr>
        <p:xfrm>
          <a:off x="1250949" y="4616245"/>
          <a:ext cx="6642101" cy="1514475"/>
        </p:xfrm>
        <a:graphic>
          <a:graphicData uri="http://schemas.openxmlformats.org/drawingml/2006/table">
            <a:tbl>
              <a:tblPr/>
              <a:tblGrid>
                <a:gridCol w="609018">
                  <a:extLst>
                    <a:ext uri="{9D8B030D-6E8A-4147-A177-3AD203B41FA5}">
                      <a16:colId xmlns:a16="http://schemas.microsoft.com/office/drawing/2014/main" val="343477973"/>
                    </a:ext>
                  </a:extLst>
                </a:gridCol>
                <a:gridCol w="904011">
                  <a:extLst>
                    <a:ext uri="{9D8B030D-6E8A-4147-A177-3AD203B41FA5}">
                      <a16:colId xmlns:a16="http://schemas.microsoft.com/office/drawing/2014/main" val="563165791"/>
                    </a:ext>
                  </a:extLst>
                </a:gridCol>
                <a:gridCol w="888151">
                  <a:extLst>
                    <a:ext uri="{9D8B030D-6E8A-4147-A177-3AD203B41FA5}">
                      <a16:colId xmlns:a16="http://schemas.microsoft.com/office/drawing/2014/main" val="784566677"/>
                    </a:ext>
                  </a:extLst>
                </a:gridCol>
                <a:gridCol w="888151">
                  <a:extLst>
                    <a:ext uri="{9D8B030D-6E8A-4147-A177-3AD203B41FA5}">
                      <a16:colId xmlns:a16="http://schemas.microsoft.com/office/drawing/2014/main" val="1731947884"/>
                    </a:ext>
                  </a:extLst>
                </a:gridCol>
                <a:gridCol w="710521">
                  <a:extLst>
                    <a:ext uri="{9D8B030D-6E8A-4147-A177-3AD203B41FA5}">
                      <a16:colId xmlns:a16="http://schemas.microsoft.com/office/drawing/2014/main" val="3906209185"/>
                    </a:ext>
                  </a:extLst>
                </a:gridCol>
                <a:gridCol w="710521">
                  <a:extLst>
                    <a:ext uri="{9D8B030D-6E8A-4147-A177-3AD203B41FA5}">
                      <a16:colId xmlns:a16="http://schemas.microsoft.com/office/drawing/2014/main" val="614388320"/>
                    </a:ext>
                  </a:extLst>
                </a:gridCol>
                <a:gridCol w="637565">
                  <a:extLst>
                    <a:ext uri="{9D8B030D-6E8A-4147-A177-3AD203B41FA5}">
                      <a16:colId xmlns:a16="http://schemas.microsoft.com/office/drawing/2014/main" val="2239352067"/>
                    </a:ext>
                  </a:extLst>
                </a:gridCol>
                <a:gridCol w="672457">
                  <a:extLst>
                    <a:ext uri="{9D8B030D-6E8A-4147-A177-3AD203B41FA5}">
                      <a16:colId xmlns:a16="http://schemas.microsoft.com/office/drawing/2014/main" val="1864930252"/>
                    </a:ext>
                  </a:extLst>
                </a:gridCol>
                <a:gridCol w="621706">
                  <a:extLst>
                    <a:ext uri="{9D8B030D-6E8A-4147-A177-3AD203B41FA5}">
                      <a16:colId xmlns:a16="http://schemas.microsoft.com/office/drawing/2014/main" val="207074623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29021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00592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901,409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2,593,096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3,494,505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22,337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18,861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11,574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5081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864,357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2,647,635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3,511,992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45085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1,001,416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2,765,274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3,766,690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1F4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08004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1,214,662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2,836,682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4,051,344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22,979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22,680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1F4E7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977254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2019YTD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687,049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1,439,083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2,126,132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13,868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16,551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4,366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34,785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102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598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A15F8-C725-4FEF-8DCC-ACAC8C37A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Performance – Resolution Days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9011C-F739-47E4-B7BF-B4CF13142E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220C605-58E3-4299-89A3-60600087619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0552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66093"/>
            <a:ext cx="8458200" cy="53926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Together we can make it a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49" y="3602472"/>
            <a:ext cx="3651302" cy="2142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2204652"/>
            <a:ext cx="8636000" cy="987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9800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 Question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39032"/>
            <a:ext cx="8534400" cy="1666691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000" b="1" i="1" dirty="0"/>
              <a:t>An Inadvertent Loss MT submitted by the Losing REP will count toward which REP’s % total?</a:t>
            </a:r>
          </a:p>
          <a:p>
            <a:pPr marL="1097280" lvl="1" indent="-457200">
              <a:spcBef>
                <a:spcPts val="3000"/>
              </a:spcBef>
              <a:buFont typeface="+mj-lt"/>
              <a:buAutoNum type="alphaLcParenR"/>
            </a:pPr>
            <a:r>
              <a:rPr lang="en-US" sz="2000" dirty="0"/>
              <a:t>The Losing REP</a:t>
            </a:r>
          </a:p>
          <a:p>
            <a:pPr marL="109728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/>
              <a:t>The Gaining REP</a:t>
            </a:r>
            <a:endParaRPr lang="en-US" sz="2000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srgbClr val="5B6770">
                    <a:tint val="75000"/>
                  </a:srgbClr>
                </a:solidFill>
              </a:rPr>
              <a:pPr/>
              <a:t>15</a:t>
            </a:fld>
            <a:endParaRPr lang="en-US">
              <a:solidFill>
                <a:srgbClr val="5B6770">
                  <a:tint val="75000"/>
                </a:srgb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91323" y="4140382"/>
            <a:ext cx="5361353" cy="13247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00AEC7"/>
                </a:solidFill>
              </a:rPr>
              <a:t>ANSWER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2000" b="1" i="1" dirty="0">
                <a:solidFill>
                  <a:srgbClr val="5B6770"/>
                </a:solidFill>
              </a:rPr>
              <a:t>The Gaining REP </a:t>
            </a:r>
            <a:r>
              <a:rPr lang="en-US" sz="2000" i="1" dirty="0">
                <a:solidFill>
                  <a:srgbClr val="5B6770"/>
                </a:solidFill>
              </a:rPr>
              <a:t>– valid IAG &amp; IAL MTs will only count toward the Gaining REP’s total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0" y="3362491"/>
            <a:ext cx="6096000" cy="22195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620537"/>
            <a:ext cx="379677" cy="37037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04800" y="2536091"/>
            <a:ext cx="539261" cy="5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770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39032"/>
            <a:ext cx="8534400" cy="1635430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000" b="1" i="1" dirty="0"/>
              <a:t>The assigned REP’s # on the IAG report will change each month.</a:t>
            </a:r>
          </a:p>
          <a:p>
            <a:pPr marL="1097280" lvl="1" indent="-457200">
              <a:spcBef>
                <a:spcPts val="3000"/>
              </a:spcBef>
              <a:buFont typeface="+mj-lt"/>
              <a:buAutoNum type="alphaLcParenR"/>
            </a:pPr>
            <a:r>
              <a:rPr lang="en-US" sz="2000" dirty="0"/>
              <a:t>True</a:t>
            </a:r>
          </a:p>
          <a:p>
            <a:pPr marL="109728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/>
              <a:t>False</a:t>
            </a:r>
            <a:endParaRPr lang="en-US" sz="2000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 Question #2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srgbClr val="5B6770">
                    <a:tint val="75000"/>
                  </a:srgbClr>
                </a:solidFill>
              </a:rPr>
              <a:pPr/>
              <a:t>16</a:t>
            </a:fld>
            <a:endParaRPr lang="en-US">
              <a:solidFill>
                <a:srgbClr val="5B6770">
                  <a:tint val="75000"/>
                </a:srgb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891324" y="3913736"/>
            <a:ext cx="5361353" cy="13247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00AEC7"/>
                </a:solidFill>
              </a:rPr>
              <a:t>ANSWER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2000" b="1" i="1" dirty="0">
                <a:solidFill>
                  <a:srgbClr val="5B6770"/>
                </a:solidFill>
              </a:rPr>
              <a:t>FALSE</a:t>
            </a:r>
            <a:r>
              <a:rPr lang="en-US" sz="2000" i="1" dirty="0">
                <a:solidFill>
                  <a:srgbClr val="5B6770"/>
                </a:solidFill>
              </a:rPr>
              <a:t> – Assigned REP #s will remain consistent for the market reporting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0" y="3583536"/>
            <a:ext cx="6096000" cy="19851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4966"/>
            <a:ext cx="379677" cy="37037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73500" y="2235201"/>
            <a:ext cx="539261" cy="5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42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39032"/>
            <a:ext cx="8534400" cy="3248484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000" b="1" i="1" dirty="0"/>
              <a:t>Driving down the number IAGs / IALs / Rescissions in the market will result in which of the following:</a:t>
            </a:r>
          </a:p>
          <a:p>
            <a:pPr marL="1097280" lvl="1" indent="-457200">
              <a:spcBef>
                <a:spcPts val="3000"/>
              </a:spcBef>
              <a:buFont typeface="+mj-lt"/>
              <a:buAutoNum type="alphaLcParenR"/>
            </a:pPr>
            <a:r>
              <a:rPr lang="en-US" sz="2000" dirty="0"/>
              <a:t>Fewer customer complaints</a:t>
            </a:r>
          </a:p>
          <a:p>
            <a:pPr marL="109728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/>
              <a:t>Improved customer experience</a:t>
            </a:r>
          </a:p>
          <a:p>
            <a:pPr marL="109728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/>
              <a:t>Addressing customer issues faster</a:t>
            </a:r>
          </a:p>
          <a:p>
            <a:pPr marL="109728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/>
              <a:t>Fewer back-off resources </a:t>
            </a:r>
          </a:p>
          <a:p>
            <a:pPr marL="1097280" lvl="1" indent="-457200">
              <a:spcBef>
                <a:spcPts val="1200"/>
              </a:spcBef>
              <a:buFont typeface="+mj-lt"/>
              <a:buAutoNum type="alphaLcParenR"/>
            </a:pPr>
            <a:r>
              <a:rPr lang="en-US" sz="2000" dirty="0"/>
              <a:t>All of the above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 Question #3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srgbClr val="5B6770">
                    <a:tint val="75000"/>
                  </a:srgbClr>
                </a:solidFill>
              </a:rPr>
              <a:pPr/>
              <a:t>17</a:t>
            </a:fld>
            <a:endParaRPr lang="en-US">
              <a:solidFill>
                <a:srgbClr val="5B6770">
                  <a:tint val="75000"/>
                </a:srgbClr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91094" y="4609903"/>
            <a:ext cx="6161813" cy="13247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800"/>
              </a:spcBef>
              <a:buFont typeface="Arial" panose="020B0604020202020204" pitchFamily="34" charset="0"/>
              <a:buNone/>
            </a:pPr>
            <a:r>
              <a:rPr lang="en-US" sz="2000" b="1" dirty="0">
                <a:solidFill>
                  <a:srgbClr val="00AEC7"/>
                </a:solidFill>
              </a:rPr>
              <a:t>ANSWER</a:t>
            </a:r>
          </a:p>
          <a:p>
            <a:pPr marL="0" indent="0" algn="ctr">
              <a:spcBef>
                <a:spcPts val="1800"/>
              </a:spcBef>
              <a:buNone/>
            </a:pPr>
            <a:r>
              <a:rPr lang="en-US" sz="2000" b="1" i="1" dirty="0">
                <a:solidFill>
                  <a:srgbClr val="5B6770"/>
                </a:solidFill>
              </a:rPr>
              <a:t>All of the above </a:t>
            </a:r>
            <a:r>
              <a:rPr lang="en-US" sz="2000" i="1" dirty="0">
                <a:solidFill>
                  <a:srgbClr val="5B6770"/>
                </a:solidFill>
              </a:rPr>
              <a:t>– If all REPs work to drive efficiencies in their processes, the market will benefit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1458" y="4477101"/>
            <a:ext cx="6861085" cy="15720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993123"/>
            <a:ext cx="379677" cy="37037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2676" y="3885232"/>
            <a:ext cx="539261" cy="539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250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IAG/IAL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2200" b="1" dirty="0"/>
              <a:t>What information is reported?</a:t>
            </a:r>
          </a:p>
          <a:p>
            <a:pPr marL="365760" indent="-365760">
              <a:spcBef>
                <a:spcPts val="1800"/>
              </a:spcBef>
              <a:buSzPct val="90000"/>
              <a:buFont typeface="Wingdings" panose="05000000000000000000" pitchFamily="2" charset="2"/>
              <a:buChar char="Ø"/>
            </a:pPr>
            <a:r>
              <a:rPr lang="en-US" sz="2200" dirty="0"/>
              <a:t>Monthly IAG/IAL Statistics</a:t>
            </a:r>
          </a:p>
          <a:p>
            <a:pPr marL="365760" indent="-365760">
              <a:spcBef>
                <a:spcPts val="1200"/>
              </a:spcBef>
              <a:buSzPct val="90000"/>
              <a:buFont typeface="Wingdings" panose="05000000000000000000" pitchFamily="2" charset="2"/>
              <a:buChar char="Ø"/>
            </a:pPr>
            <a:r>
              <a:rPr lang="en-US" sz="2200" dirty="0"/>
              <a:t>Top 10 Monthly – IAG/IAL</a:t>
            </a:r>
          </a:p>
          <a:p>
            <a:pPr marL="365760" indent="-365760">
              <a:spcBef>
                <a:spcPts val="1200"/>
              </a:spcBef>
              <a:buSzPct val="90000"/>
              <a:buFont typeface="Wingdings" panose="05000000000000000000" pitchFamily="2" charset="2"/>
              <a:buChar char="Ø"/>
            </a:pPr>
            <a:r>
              <a:rPr lang="en-US" sz="2200" dirty="0"/>
              <a:t>Top 10 – 12 Month Average IAG/IAL </a:t>
            </a:r>
          </a:p>
          <a:p>
            <a:pPr marL="640080" lvl="1">
              <a:spcBef>
                <a:spcPts val="1200"/>
              </a:spcBef>
              <a:buSzPct val="90000"/>
              <a:buFont typeface="Arial" panose="020B0604020202020204" pitchFamily="34" charset="0"/>
              <a:buChar char="•"/>
            </a:pPr>
            <a:r>
              <a:rPr lang="en-US" sz="2200" dirty="0"/>
              <a:t>% of the aggregated totals for the last 12 months</a:t>
            </a:r>
          </a:p>
          <a:p>
            <a:pPr marL="365760" indent="-365760">
              <a:spcBef>
                <a:spcPts val="1200"/>
              </a:spcBef>
              <a:buSzPct val="90000"/>
              <a:buFont typeface="Wingdings" panose="05000000000000000000" pitchFamily="2" charset="2"/>
              <a:buChar char="Ø"/>
            </a:pPr>
            <a:r>
              <a:rPr lang="en-US" sz="2200" dirty="0"/>
              <a:t>Explanation of the IAG/IAL Stats</a:t>
            </a:r>
          </a:p>
          <a:p>
            <a:pPr marL="365760" indent="-365760">
              <a:spcBef>
                <a:spcPts val="1200"/>
              </a:spcBef>
              <a:buSzPct val="90000"/>
              <a:buFont typeface="Wingdings" panose="05000000000000000000" pitchFamily="2" charset="2"/>
              <a:buChar char="Ø"/>
            </a:pPr>
            <a:r>
              <a:rPr lang="en-US" sz="2200" dirty="0"/>
              <a:t>Top REPs – 12 Month Average Rescission</a:t>
            </a:r>
          </a:p>
          <a:p>
            <a:pPr marL="640080">
              <a:spcBef>
                <a:spcPts val="1200"/>
              </a:spcBef>
              <a:buSzPct val="90000"/>
            </a:pPr>
            <a:r>
              <a:rPr lang="en-US" sz="2200" dirty="0"/>
              <a:t>% of the aggregated totals for the last 12 months</a:t>
            </a:r>
          </a:p>
          <a:p>
            <a:pPr marL="365760" indent="-365760">
              <a:spcBef>
                <a:spcPts val="1200"/>
              </a:spcBef>
              <a:buSzPct val="90000"/>
              <a:buFont typeface="Wingdings" panose="05000000000000000000" pitchFamily="2" charset="2"/>
              <a:buChar char="Ø"/>
            </a:pPr>
            <a:r>
              <a:rPr lang="en-US" sz="2200" dirty="0"/>
              <a:t>Explanation of Rescission Stats</a:t>
            </a:r>
          </a:p>
          <a:p>
            <a:pPr marL="365760" indent="-365760">
              <a:spcBef>
                <a:spcPts val="1200"/>
              </a:spcBef>
              <a:buSzPct val="90000"/>
              <a:buFont typeface="Wingdings" panose="05000000000000000000" pitchFamily="2" charset="2"/>
              <a:buChar char="Ø"/>
            </a:pPr>
            <a:r>
              <a:rPr lang="en-US" sz="2200" dirty="0"/>
              <a:t>18 Month Running Market Totals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99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Monthly IAG / IAL Statistics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6646" y="4676775"/>
            <a:ext cx="876690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en-US" b="1" dirty="0">
                <a:solidFill>
                  <a:schemeClr val="tx2"/>
                </a:solidFill>
                <a:latin typeface="+mj-lt"/>
              </a:rPr>
              <a:t>The above chart shows a count of REPs whose IAG/IAL percentage of their total enrollments is below 1%.</a:t>
            </a:r>
          </a:p>
          <a:p>
            <a:pPr marL="365760" lvl="2" indent="-18288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2"/>
                </a:solidFill>
                <a:latin typeface="+mj-lt"/>
              </a:rPr>
              <a:t>Blue row shows counts of REPs that have less than 500 total enrollments by their % ranges</a:t>
            </a:r>
          </a:p>
          <a:p>
            <a:pPr marL="365760" lvl="2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2"/>
                </a:solidFill>
                <a:latin typeface="+mj-lt"/>
              </a:rPr>
              <a:t>Orange row shows counts of REPs that have between 500 and 2500 total enrollments by their % ranges</a:t>
            </a:r>
          </a:p>
          <a:p>
            <a:pPr marL="365760" lvl="2" indent="-18288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2"/>
                </a:solidFill>
                <a:latin typeface="+mj-lt"/>
              </a:rPr>
              <a:t>Purple row shows counts of REPs that have greater than 2500 total enrollments by their % ranges</a:t>
            </a:r>
            <a:endParaRPr lang="en-US" sz="1400" dirty="0">
              <a:solidFill>
                <a:schemeClr val="tx2"/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B940183-F58A-4D91-8A29-18CDB7A704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15197"/>
              </p:ext>
            </p:extLst>
          </p:nvPr>
        </p:nvGraphicFramePr>
        <p:xfrm>
          <a:off x="2120899" y="762000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83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8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1.40%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3,547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1,806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678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Monthly Top 10 – IAG / IAL Statistics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3899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102077" y="130081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55289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14069"/>
            <a:ext cx="9144000" cy="1524000"/>
          </a:xfrm>
          <a:prstGeom prst="rect">
            <a:avLst/>
          </a:prstGeom>
        </p:spPr>
      </p:pic>
      <p:sp>
        <p:nvSpPr>
          <p:cNvPr id="9" name="Content Placeholder 6">
            <a:extLst>
              <a:ext uri="{FF2B5EF4-FFF2-40B4-BE49-F238E27FC236}">
                <a16:creationId xmlns:a16="http://schemas.microsoft.com/office/drawing/2014/main" id="{BE712AB6-3FA4-4517-A2BD-8EBB470D5E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5715" y="716849"/>
            <a:ext cx="7324969" cy="677477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/>
              <a:t>Top 10 – </a:t>
            </a:r>
            <a:r>
              <a:rPr lang="en-US" sz="1800" u="sng" dirty="0"/>
              <a:t>Monthly</a:t>
            </a:r>
            <a:r>
              <a:rPr lang="en-US" sz="1800" dirty="0"/>
              <a:t>– IAG / IAL % Greater Than 1% of Enrollments With Number of Months Greater Than 1%</a:t>
            </a:r>
          </a:p>
        </p:txBody>
      </p:sp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 Month Average – IAG / IAL Statistics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Content Placeholder 6"/>
          <p:cNvSpPr>
            <a:spLocks noGrp="1"/>
          </p:cNvSpPr>
          <p:nvPr>
            <p:ph idx="1"/>
          </p:nvPr>
        </p:nvSpPr>
        <p:spPr>
          <a:xfrm>
            <a:off x="718039" y="916861"/>
            <a:ext cx="7707923" cy="677477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/>
              <a:t>Top 10 - </a:t>
            </a:r>
            <a:r>
              <a:rPr lang="en-US" sz="1800" u="sng" dirty="0"/>
              <a:t>12 Month Average</a:t>
            </a:r>
            <a:r>
              <a:rPr lang="en-US" sz="1800" dirty="0"/>
              <a:t> IAG / IAL % </a:t>
            </a:r>
            <a:r>
              <a:rPr lang="en-US" sz="1800" u="sng" dirty="0"/>
              <a:t>Greater</a:t>
            </a:r>
            <a:r>
              <a:rPr lang="en-US" sz="1800" dirty="0"/>
              <a:t> Than 1% of Enrollments With Number of Months Greater Than 1%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BF72B41A-3D8D-42AD-9877-F2356CAA87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50778"/>
            <a:ext cx="9144000" cy="1524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A37ADB3-E560-4F9B-A4AC-DF4832D1B0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27904"/>
            <a:ext cx="9144000" cy="15240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9C38E73-BE87-405C-9CA2-DE6C0C2CE3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3904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75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IAG / IAL Slides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6860"/>
            <a:ext cx="8458200" cy="5249478"/>
          </a:xfrm>
        </p:spPr>
        <p:txBody>
          <a:bodyPr/>
          <a:lstStyle/>
          <a:p>
            <a:pPr>
              <a:spcBef>
                <a:spcPts val="600"/>
              </a:spcBef>
              <a:buClr>
                <a:schemeClr val="tx1"/>
              </a:buClr>
              <a:buSzPct val="100000"/>
              <a:buFont typeface="Wingdings 3" panose="05040102010807070707" pitchFamily="18" charset="2"/>
              <a:buChar char=""/>
            </a:pPr>
            <a:r>
              <a:rPr lang="en-US" sz="1600" b="1" dirty="0"/>
              <a:t>Slide </a:t>
            </a:r>
            <a:r>
              <a:rPr lang="en-US" sz="1600" b="1" dirty="0">
                <a:solidFill>
                  <a:srgbClr val="FF0000"/>
                </a:solidFill>
              </a:rPr>
              <a:t>XX</a:t>
            </a:r>
            <a:r>
              <a:rPr lang="en-US" sz="1600" b="1" dirty="0"/>
              <a:t> charts show the top 10 REPs whose IAG/IAL percentage of their total enrollments is above 1%. </a:t>
            </a:r>
          </a:p>
          <a:p>
            <a:pPr marL="64008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50" dirty="0"/>
              <a:t>The blue chart shows enrollment totals of less than 500 for the month being reported</a:t>
            </a:r>
          </a:p>
          <a:p>
            <a:pPr marL="640080" lvl="1">
              <a:buFont typeface="Arial" panose="020B0604020202020204" pitchFamily="34" charset="0"/>
              <a:buChar char="•"/>
            </a:pPr>
            <a:r>
              <a:rPr lang="en-US" sz="1450" dirty="0"/>
              <a:t>The orange chart shows enrollment totals between 500 and 2500 for the month being reported</a:t>
            </a:r>
          </a:p>
          <a:p>
            <a:pPr marL="640080" lvl="1">
              <a:buFont typeface="Arial" panose="020B0604020202020204" pitchFamily="34" charset="0"/>
              <a:buChar char="•"/>
            </a:pPr>
            <a:r>
              <a:rPr lang="en-US" sz="1450" dirty="0"/>
              <a:t>The purple charts show enrollment totals of over 2500 for the month being reported</a:t>
            </a:r>
          </a:p>
          <a:p>
            <a:pPr marL="640080" lvl="1">
              <a:buFont typeface="Arial" panose="020B0604020202020204" pitchFamily="34" charset="0"/>
              <a:buChar char="•"/>
            </a:pPr>
            <a:r>
              <a:rPr lang="en-US" sz="1450" dirty="0"/>
              <a:t>REPs with the lowest AG/IAL totals start on the left, and move to the highest counts on the right</a:t>
            </a:r>
          </a:p>
          <a:p>
            <a:pPr>
              <a:spcBef>
                <a:spcPts val="1800"/>
              </a:spcBef>
              <a:buClr>
                <a:schemeClr val="tx1"/>
              </a:buClr>
              <a:buFont typeface="Wingdings 3" panose="05040102010807070707" pitchFamily="18" charset="2"/>
              <a:buChar char=""/>
            </a:pPr>
            <a:r>
              <a:rPr lang="en-US" sz="1600" b="1" dirty="0"/>
              <a:t>Slide </a:t>
            </a:r>
            <a:r>
              <a:rPr lang="en-US" sz="1600" b="1" dirty="0">
                <a:solidFill>
                  <a:srgbClr val="FF0000"/>
                </a:solidFill>
              </a:rPr>
              <a:t>XX </a:t>
            </a:r>
            <a:r>
              <a:rPr lang="en-US" sz="1600" b="1" dirty="0"/>
              <a:t>charts show the top 10 REPs whose 12 month average IAG/IAL percentage of their total enrollments is above 1%.</a:t>
            </a:r>
          </a:p>
          <a:p>
            <a:pPr marL="640080" lvl="1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1450" dirty="0"/>
              <a:t>The blue chart shows enrollment total averages of less than 500 for the month being reported</a:t>
            </a:r>
          </a:p>
          <a:p>
            <a:pPr marL="640080" lvl="1">
              <a:buFont typeface="Arial" panose="020B0604020202020204" pitchFamily="34" charset="0"/>
              <a:buChar char="•"/>
            </a:pPr>
            <a:r>
              <a:rPr lang="en-US" sz="1450" dirty="0"/>
              <a:t>The orange chart shows enrollment total averages between 500 and 2500 for the month being reported</a:t>
            </a:r>
          </a:p>
          <a:p>
            <a:pPr marL="640080" lvl="1">
              <a:buFont typeface="Arial" panose="020B0604020202020204" pitchFamily="34" charset="0"/>
              <a:buChar char="•"/>
            </a:pPr>
            <a:r>
              <a:rPr lang="en-US" sz="1450" dirty="0"/>
              <a:t>The purple charts show enrollment total averages of over 2500 for the month being reported</a:t>
            </a:r>
          </a:p>
          <a:p>
            <a:pPr marL="640080" lvl="1">
              <a:buFont typeface="Arial" panose="020B0604020202020204" pitchFamily="34" charset="0"/>
              <a:buChar char="•"/>
            </a:pPr>
            <a:r>
              <a:rPr lang="en-US" sz="1450" dirty="0"/>
              <a:t>REPs with the lowest IAG/IAL averages start on the left, and move to the highest counts on the right</a:t>
            </a:r>
          </a:p>
          <a:p>
            <a:pPr marL="640080" lvl="1">
              <a:buFont typeface="Arial" panose="020B0604020202020204" pitchFamily="34" charset="0"/>
              <a:buChar char="•"/>
            </a:pPr>
            <a:r>
              <a:rPr lang="en-US" sz="1450" dirty="0"/>
              <a:t>Number labels represent the number of months the REP has been over 1% during the 12 month period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30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12 Month Average – Rescission Statistics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015023" y="916861"/>
            <a:ext cx="7113954" cy="677477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/>
              <a:t>Top - </a:t>
            </a:r>
            <a:r>
              <a:rPr lang="en-US" sz="1800" u="sng" dirty="0"/>
              <a:t>12 Month Average </a:t>
            </a:r>
            <a:r>
              <a:rPr lang="en-US" sz="1800" dirty="0"/>
              <a:t>Rescission % Greater Than 1% of Switches With number of months Greater Than 1%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A445284-A9A4-4BE5-8768-C83D0D4AC5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66567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536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 of Rescission Slide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1800" b="1" dirty="0">
                <a:solidFill>
                  <a:schemeClr val="accent5"/>
                </a:solidFill>
              </a:rPr>
              <a:t>NOTE: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1800" b="1" dirty="0"/>
              <a:t>A 10% chart range limit has been set. REPs data points that exceed 10% will be bordered in yellow. Please see the spreadsheet for actual percentages of these </a:t>
            </a:r>
            <a:r>
              <a:rPr lang="en-US" sz="1800" b="1" dirty="0" err="1"/>
              <a:t>REPs.</a:t>
            </a:r>
            <a:endParaRPr lang="en-US" sz="1800" b="1" dirty="0"/>
          </a:p>
          <a:p>
            <a:pPr>
              <a:spcBef>
                <a:spcPts val="1800"/>
              </a:spcBef>
              <a:buClr>
                <a:schemeClr val="tx2"/>
              </a:buClr>
              <a:buFont typeface="Wingdings 3" panose="05040102010807070707" pitchFamily="18" charset="2"/>
              <a:buChar char=""/>
            </a:pPr>
            <a:r>
              <a:rPr lang="en-US" sz="1800" b="1" dirty="0"/>
              <a:t>Slide </a:t>
            </a:r>
            <a:r>
              <a:rPr lang="en-US" sz="1800" b="1" dirty="0">
                <a:solidFill>
                  <a:srgbClr val="FF0000"/>
                </a:solidFill>
              </a:rPr>
              <a:t>XX</a:t>
            </a:r>
            <a:r>
              <a:rPr lang="en-US" sz="1800" b="1" dirty="0"/>
              <a:t> charts show the top REPs whose 12 month average Rescission percentage of their total Switches is above 1%.</a:t>
            </a:r>
          </a:p>
          <a:p>
            <a:pPr marL="640080"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The blue shades show switch totals of less than 250 for the month being reported</a:t>
            </a:r>
          </a:p>
          <a:p>
            <a:pPr marL="640080" lvl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The orange shades show switch totals between 250 and 1750 for the month being reported</a:t>
            </a:r>
          </a:p>
          <a:p>
            <a:pPr marL="640080" lvl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The purple shades show switch totals of over 1750 for the month being reported</a:t>
            </a:r>
          </a:p>
          <a:p>
            <a:pPr marL="640080" lvl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The REPs with the lowest count of rescission totals start on the left, and move to the highest counts on the right</a:t>
            </a:r>
          </a:p>
          <a:p>
            <a:pPr marL="640080" lvl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Number labels represent the number of months the REP has been over 1% during the 12 month period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00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18 Month Running Market Totals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2CA2020-955E-411E-8C9D-A67D3F8C63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956374"/>
              </p:ext>
            </p:extLst>
          </p:nvPr>
        </p:nvGraphicFramePr>
        <p:xfrm>
          <a:off x="380994" y="990600"/>
          <a:ext cx="8382000" cy="5029203"/>
        </p:xfrm>
        <a:graphic>
          <a:graphicData uri="http://schemas.openxmlformats.org/drawingml/2006/table">
            <a:tbl>
              <a:tblPr/>
              <a:tblGrid>
                <a:gridCol w="69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6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230,409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319,342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291,411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95,159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224,289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319,448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81,291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225,380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1,774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2,039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5,588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4,851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2,519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6,003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2,249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6,175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8817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2,558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3992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">
      <a:dk1>
        <a:srgbClr val="00AEC7"/>
      </a:dk1>
      <a:lt1>
        <a:sysClr val="window" lastClr="FFFFFF"/>
      </a:lt1>
      <a:dk2>
        <a:srgbClr val="5B6770"/>
      </a:dk2>
      <a:lt2>
        <a:srgbClr val="FFFFFF"/>
      </a:lt2>
      <a:accent1>
        <a:srgbClr val="003865"/>
      </a:accent1>
      <a:accent2>
        <a:srgbClr val="685BC7"/>
      </a:accent2>
      <a:accent3>
        <a:srgbClr val="26D07C"/>
      </a:accent3>
      <a:accent4>
        <a:srgbClr val="FFD100"/>
      </a:accent4>
      <a:accent5>
        <a:srgbClr val="FF8200"/>
      </a:accent5>
      <a:accent6>
        <a:srgbClr val="890C58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2369</TotalTime>
  <Words>1482</Words>
  <Application>Microsoft Office PowerPoint</Application>
  <PresentationFormat>On-screen Show (4:3)</PresentationFormat>
  <Paragraphs>433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Wingdings 3</vt:lpstr>
      <vt:lpstr>1_Custom Design</vt:lpstr>
      <vt:lpstr>Office Theme</vt:lpstr>
      <vt:lpstr>PowerPoint Presentation</vt:lpstr>
      <vt:lpstr>Monthly IAG/IAL Reporting</vt:lpstr>
      <vt:lpstr>Monthly IAG / IAL Statistics</vt:lpstr>
      <vt:lpstr>Monthly Top 10 – IAG / IAL Statistics </vt:lpstr>
      <vt:lpstr>12 Month Average – IAG / IAL Statistics</vt:lpstr>
      <vt:lpstr>Explanation of IAG / IAL Slides Data</vt:lpstr>
      <vt:lpstr>12 Month Average – Rescission Statistics</vt:lpstr>
      <vt:lpstr>Explanation of Rescission Slide Data</vt:lpstr>
      <vt:lpstr>18 Month Running Market Totals</vt:lpstr>
      <vt:lpstr>How can we drive efficiency? Reporting</vt:lpstr>
      <vt:lpstr>Market Performance - Volumes </vt:lpstr>
      <vt:lpstr>Market Performance - % of enrollments</vt:lpstr>
      <vt:lpstr>Market Performance – Resolution Days</vt:lpstr>
      <vt:lpstr>Market Challenge</vt:lpstr>
      <vt:lpstr>Checkpoint Question #1</vt:lpstr>
      <vt:lpstr>Checkpoint Question #2</vt:lpstr>
      <vt:lpstr>Checkpoint Question #3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Wiegand, Sheri</cp:lastModifiedBy>
  <cp:revision>242</cp:revision>
  <cp:lastPrinted>2016-01-21T20:53:15Z</cp:lastPrinted>
  <dcterms:created xsi:type="dcterms:W3CDTF">2016-01-21T15:20:31Z</dcterms:created>
  <dcterms:modified xsi:type="dcterms:W3CDTF">2019-09-11T03:38:06Z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