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700" r:id="rId5"/>
    <p:sldMasterId id="2147483702" r:id="rId6"/>
  </p:sldMasterIdLst>
  <p:notesMasterIdLst>
    <p:notesMasterId r:id="rId27"/>
  </p:notesMasterIdLst>
  <p:handoutMasterIdLst>
    <p:handoutMasterId r:id="rId28"/>
  </p:handoutMasterIdLst>
  <p:sldIdLst>
    <p:sldId id="270" r:id="rId7"/>
    <p:sldId id="592" r:id="rId8"/>
    <p:sldId id="593" r:id="rId9"/>
    <p:sldId id="594" r:id="rId10"/>
    <p:sldId id="595" r:id="rId11"/>
    <p:sldId id="596" r:id="rId12"/>
    <p:sldId id="602" r:id="rId13"/>
    <p:sldId id="575" r:id="rId14"/>
    <p:sldId id="603" r:id="rId15"/>
    <p:sldId id="604" r:id="rId16"/>
    <p:sldId id="605" r:id="rId17"/>
    <p:sldId id="606" r:id="rId18"/>
    <p:sldId id="607" r:id="rId19"/>
    <p:sldId id="608" r:id="rId20"/>
    <p:sldId id="609" r:id="rId21"/>
    <p:sldId id="610" r:id="rId22"/>
    <p:sldId id="611" r:id="rId23"/>
    <p:sldId id="612" r:id="rId24"/>
    <p:sldId id="613" r:id="rId25"/>
    <p:sldId id="61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ew Meeting" id="{7C111C02-6CB0-4EAA-8EAF-90D623B02D68}">
          <p14:sldIdLst>
            <p14:sldId id="270"/>
            <p14:sldId id="592"/>
            <p14:sldId id="593"/>
            <p14:sldId id="594"/>
            <p14:sldId id="595"/>
            <p14:sldId id="596"/>
            <p14:sldId id="602"/>
            <p14:sldId id="575"/>
          </p14:sldIdLst>
        </p14:section>
        <p14:section name="Jun 24 Meeting" id="{D57791D2-546F-425E-B5C6-2A204A1E6C50}">
          <p14:sldIdLst>
            <p14:sldId id="603"/>
            <p14:sldId id="604"/>
            <p14:sldId id="605"/>
            <p14:sldId id="606"/>
            <p14:sldId id="607"/>
            <p14:sldId id="608"/>
            <p14:sldId id="609"/>
            <p14:sldId id="610"/>
            <p14:sldId id="611"/>
            <p14:sldId id="612"/>
            <p14:sldId id="613"/>
            <p14:sldId id="61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 id="6" name="Juliana Morehead" initials="JM(1)" lastIdx="4" clrIdx="6">
    <p:extLst>
      <p:ext uri="{19B8F6BF-5375-455C-9EA6-DF929625EA0E}">
        <p15:presenceInfo xmlns:p15="http://schemas.microsoft.com/office/powerpoint/2012/main" userId="Juliana Morehea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88" d="100"/>
          <a:sy n="88" d="100"/>
        </p:scale>
        <p:origin x="594" y="96"/>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9/11/2019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9/11/2019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9</a:t>
            </a:fld>
            <a:endParaRPr lang="en-US"/>
          </a:p>
        </p:txBody>
      </p:sp>
    </p:spTree>
    <p:extLst>
      <p:ext uri="{BB962C8B-B14F-4D97-AF65-F5344CB8AC3E}">
        <p14:creationId xmlns:p14="http://schemas.microsoft.com/office/powerpoint/2010/main" val="2611436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3506643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4011048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a:p>
        </p:txBody>
      </p:sp>
    </p:spTree>
    <p:extLst>
      <p:ext uri="{BB962C8B-B14F-4D97-AF65-F5344CB8AC3E}">
        <p14:creationId xmlns:p14="http://schemas.microsoft.com/office/powerpoint/2010/main" val="302326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19</a:t>
            </a:fld>
            <a:endParaRPr lang="en-US"/>
          </a:p>
        </p:txBody>
      </p:sp>
    </p:spTree>
    <p:extLst>
      <p:ext uri="{BB962C8B-B14F-4D97-AF65-F5344CB8AC3E}">
        <p14:creationId xmlns:p14="http://schemas.microsoft.com/office/powerpoint/2010/main" val="3654085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564814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3748336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6189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389912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040238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 id="2147483704" r:id="rId6"/>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ercot.com/services/rq/re"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content/wcm/key_documents_lists/169159/RLC_Telemetry_Validation_WMWG_06242019.pptx" TargetMode="External"/><Relationship Id="rId2" Type="http://schemas.openxmlformats.org/officeDocument/2006/relationships/hyperlink" Target="http://www.ercot.com/calendar/2019/6/24/169158-WMW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3"/>
          </p:nvPr>
        </p:nvSpPr>
        <p:spPr/>
        <p:txBody>
          <a:bodyPr/>
          <a:lstStyle/>
          <a:p>
            <a:r>
              <a:rPr lang="en-US" dirty="0" smtClean="0"/>
              <a:t>Sep 16, 2019</a:t>
            </a:r>
          </a:p>
          <a:p>
            <a:r>
              <a:rPr lang="en-US" dirty="0" smtClean="0"/>
              <a:t>WMWG Meeting</a:t>
            </a:r>
          </a:p>
        </p:txBody>
      </p:sp>
      <p:sp>
        <p:nvSpPr>
          <p:cNvPr id="5" name="Text Placeholder 4"/>
          <p:cNvSpPr>
            <a:spLocks noGrp="1"/>
          </p:cNvSpPr>
          <p:nvPr>
            <p:ph type="body" sz="quarter" idx="10"/>
          </p:nvPr>
        </p:nvSpPr>
        <p:spPr/>
        <p:txBody>
          <a:bodyPr/>
          <a:lstStyle/>
          <a:p>
            <a:r>
              <a:rPr lang="en-US" dirty="0" smtClean="0"/>
              <a:t>ERCOT Staff</a:t>
            </a:r>
            <a:endParaRPr lang="en-US" dirty="0"/>
          </a:p>
        </p:txBody>
      </p:sp>
      <p:sp>
        <p:nvSpPr>
          <p:cNvPr id="6" name="Text Placeholder 5"/>
          <p:cNvSpPr>
            <a:spLocks noGrp="1"/>
          </p:cNvSpPr>
          <p:nvPr>
            <p:ph type="body" sz="quarter" idx="11"/>
          </p:nvPr>
        </p:nvSpPr>
        <p:spPr/>
        <p:txBody>
          <a:bodyPr/>
          <a:lstStyle/>
          <a:p>
            <a:r>
              <a:rPr lang="en-US" sz="2800" cap="none" dirty="0" smtClean="0"/>
              <a:t>Resource </a:t>
            </a:r>
            <a:r>
              <a:rPr lang="en-US" sz="2800" cap="none" dirty="0"/>
              <a:t>Limit </a:t>
            </a:r>
            <a:r>
              <a:rPr lang="en-US" sz="2800" cap="none" dirty="0" smtClean="0"/>
              <a:t>Calculator </a:t>
            </a:r>
            <a:r>
              <a:rPr lang="en-US" sz="2800" cap="none" dirty="0"/>
              <a:t>Telemetry Validation Considerations</a:t>
            </a:r>
          </a:p>
        </p:txBody>
      </p:sp>
    </p:spTree>
    <p:extLst>
      <p:ext uri="{BB962C8B-B14F-4D97-AF65-F5344CB8AC3E}">
        <p14:creationId xmlns:p14="http://schemas.microsoft.com/office/powerpoint/2010/main" val="2188054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RLC Overview</a:t>
            </a:r>
            <a:endParaRPr lang="en-US" sz="2400" dirty="0"/>
          </a:p>
        </p:txBody>
      </p:sp>
      <p:sp>
        <p:nvSpPr>
          <p:cNvPr id="3" name="Content Placeholder 2"/>
          <p:cNvSpPr>
            <a:spLocks noGrp="1"/>
          </p:cNvSpPr>
          <p:nvPr>
            <p:ph idx="1"/>
          </p:nvPr>
        </p:nvSpPr>
        <p:spPr>
          <a:xfrm>
            <a:off x="397322" y="4000642"/>
            <a:ext cx="8214360" cy="1905821"/>
          </a:xfrm>
        </p:spPr>
        <p:txBody>
          <a:bodyPr/>
          <a:lstStyle/>
          <a:p>
            <a:pPr lvl="0"/>
            <a:r>
              <a:rPr lang="en-US" sz="1600" dirty="0" smtClean="0"/>
              <a:t>Protocol </a:t>
            </a:r>
            <a:r>
              <a:rPr lang="en-US" sz="1600" dirty="0"/>
              <a:t>Section </a:t>
            </a:r>
            <a:r>
              <a:rPr lang="en-US" sz="1600" dirty="0" smtClean="0"/>
              <a:t>6.5.7.2</a:t>
            </a:r>
            <a:r>
              <a:rPr lang="en-US" sz="1600" dirty="0"/>
              <a:t> </a:t>
            </a:r>
            <a:r>
              <a:rPr lang="en-US" sz="1600" dirty="0" smtClean="0"/>
              <a:t>drives the calculations and monitoring built into RLC today.</a:t>
            </a:r>
          </a:p>
          <a:p>
            <a:pPr lvl="0"/>
            <a:r>
              <a:rPr lang="en-US" sz="1600" dirty="0" smtClean="0"/>
              <a:t>RLC executes every 4 seconds.</a:t>
            </a:r>
          </a:p>
          <a:p>
            <a:pPr lvl="0"/>
            <a:r>
              <a:rPr lang="en-US" sz="1600" dirty="0" smtClean="0"/>
              <a:t>RLC uses telemetry from QSEs to compute limits such as HDL, LDL, HASL and LASL. These limits are then sent to MMS/SCED.</a:t>
            </a:r>
          </a:p>
          <a:p>
            <a:pPr lvl="1"/>
            <a:r>
              <a:rPr lang="en-US" sz="1600" dirty="0" smtClean="0"/>
              <a:t>RLC runs several sanity checks against input telemetry data and weeds out inconsistencies in telemetered data using pre-established business rules.</a:t>
            </a:r>
          </a:p>
          <a:p>
            <a:pPr lvl="0"/>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grpSp>
        <p:nvGrpSpPr>
          <p:cNvPr id="15" name="Group 14"/>
          <p:cNvGrpSpPr/>
          <p:nvPr/>
        </p:nvGrpSpPr>
        <p:grpSpPr>
          <a:xfrm>
            <a:off x="3287478" y="833064"/>
            <a:ext cx="2498278" cy="2955810"/>
            <a:chOff x="2878575" y="1055914"/>
            <a:chExt cx="2814654" cy="3424812"/>
          </a:xfrm>
        </p:grpSpPr>
        <p:grpSp>
          <p:nvGrpSpPr>
            <p:cNvPr id="9" name="Group 8"/>
            <p:cNvGrpSpPr/>
            <p:nvPr/>
          </p:nvGrpSpPr>
          <p:grpSpPr>
            <a:xfrm>
              <a:off x="2884714" y="1055914"/>
              <a:ext cx="2808515" cy="3424812"/>
              <a:chOff x="2884714" y="1055914"/>
              <a:chExt cx="1719943" cy="1624986"/>
            </a:xfrm>
          </p:grpSpPr>
          <p:sp>
            <p:nvSpPr>
              <p:cNvPr id="5" name="Rectangle 4"/>
              <p:cNvSpPr/>
              <p:nvPr/>
            </p:nvSpPr>
            <p:spPr>
              <a:xfrm>
                <a:off x="2884714" y="1055914"/>
                <a:ext cx="1719943" cy="162498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7" name="Rectangle 6"/>
              <p:cNvSpPr/>
              <p:nvPr/>
            </p:nvSpPr>
            <p:spPr>
              <a:xfrm>
                <a:off x="2884714" y="1055915"/>
                <a:ext cx="1719943" cy="25308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Resource Limit Calculator</a:t>
                </a:r>
                <a:endParaRPr lang="en-US" sz="1400" b="1" cap="small" dirty="0">
                  <a:solidFill>
                    <a:schemeClr val="tx2"/>
                  </a:solidFill>
                </a:endParaRPr>
              </a:p>
            </p:txBody>
          </p:sp>
        </p:grpSp>
        <p:sp>
          <p:nvSpPr>
            <p:cNvPr id="8" name="Rectangle 7"/>
            <p:cNvSpPr/>
            <p:nvPr/>
          </p:nvSpPr>
          <p:spPr>
            <a:xfrm>
              <a:off x="2879765" y="1693852"/>
              <a:ext cx="2807335" cy="56966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Ancillary Service </a:t>
              </a:r>
              <a:r>
                <a:rPr lang="en-US" sz="1400" b="1" cap="small" dirty="0" err="1" smtClean="0">
                  <a:solidFill>
                    <a:schemeClr val="tx2"/>
                  </a:solidFill>
                </a:rPr>
                <a:t>Calcs</a:t>
              </a:r>
              <a:r>
                <a:rPr lang="en-US" sz="1400" b="1" cap="small" dirty="0" smtClean="0">
                  <a:solidFill>
                    <a:schemeClr val="tx2"/>
                  </a:solidFill>
                </a:rPr>
                <a:t>. </a:t>
              </a:r>
            </a:p>
            <a:p>
              <a:pPr algn="ctr"/>
              <a:r>
                <a:rPr lang="en-US" sz="1400" dirty="0" smtClean="0">
                  <a:solidFill>
                    <a:schemeClr val="tx2"/>
                  </a:solidFill>
                </a:rPr>
                <a:t>ex. HASL, LASL</a:t>
              </a:r>
              <a:endParaRPr lang="en-US" sz="1400" dirty="0">
                <a:solidFill>
                  <a:schemeClr val="tx2"/>
                </a:solidFill>
              </a:endParaRPr>
            </a:p>
          </p:txBody>
        </p:sp>
        <p:sp>
          <p:nvSpPr>
            <p:cNvPr id="10" name="Rectangle 9"/>
            <p:cNvSpPr/>
            <p:nvPr/>
          </p:nvSpPr>
          <p:spPr>
            <a:xfrm>
              <a:off x="2878575" y="2368051"/>
              <a:ext cx="2807337" cy="70987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Resource Limit </a:t>
              </a:r>
              <a:r>
                <a:rPr lang="en-US" sz="1400" b="1" cap="small" dirty="0" err="1" smtClean="0">
                  <a:solidFill>
                    <a:schemeClr val="tx2"/>
                  </a:solidFill>
                </a:rPr>
                <a:t>Calcs</a:t>
              </a:r>
              <a:r>
                <a:rPr lang="en-US" sz="1400" b="1" cap="small" dirty="0" smtClean="0">
                  <a:solidFill>
                    <a:schemeClr val="tx2"/>
                  </a:solidFill>
                </a:rPr>
                <a:t>. </a:t>
              </a:r>
            </a:p>
            <a:p>
              <a:pPr algn="ctr"/>
              <a:r>
                <a:rPr lang="en-US" sz="1400" dirty="0">
                  <a:solidFill>
                    <a:schemeClr val="tx2"/>
                  </a:solidFill>
                </a:rPr>
                <a:t>e</a:t>
              </a:r>
              <a:r>
                <a:rPr lang="en-US" sz="1400" dirty="0" smtClean="0">
                  <a:solidFill>
                    <a:schemeClr val="tx2"/>
                  </a:solidFill>
                </a:rPr>
                <a:t>x. SURAMP, SDRAMP, HDL, LDL</a:t>
              </a:r>
              <a:endParaRPr lang="en-US" sz="1400" dirty="0">
                <a:solidFill>
                  <a:schemeClr val="tx2"/>
                </a:solidFill>
              </a:endParaRPr>
            </a:p>
          </p:txBody>
        </p:sp>
        <p:sp>
          <p:nvSpPr>
            <p:cNvPr id="11" name="Rectangle 10"/>
            <p:cNvSpPr/>
            <p:nvPr/>
          </p:nvSpPr>
          <p:spPr>
            <a:xfrm>
              <a:off x="2888360" y="3180333"/>
              <a:ext cx="2797552" cy="5273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GTBD Calculation</a:t>
              </a:r>
            </a:p>
            <a:p>
              <a:pPr algn="ctr"/>
              <a:r>
                <a:rPr lang="en-US" sz="1400" dirty="0" smtClean="0">
                  <a:solidFill>
                    <a:schemeClr val="tx2"/>
                  </a:solidFill>
                </a:rPr>
                <a:t>Includes PLDRR, PWRR</a:t>
              </a:r>
              <a:endParaRPr lang="en-US" sz="1400" dirty="0">
                <a:solidFill>
                  <a:schemeClr val="tx2"/>
                </a:solidFill>
              </a:endParaRPr>
            </a:p>
          </p:txBody>
        </p:sp>
      </p:grpSp>
      <p:sp>
        <p:nvSpPr>
          <p:cNvPr id="18" name="Rectangle 17"/>
          <p:cNvSpPr/>
          <p:nvPr/>
        </p:nvSpPr>
        <p:spPr>
          <a:xfrm>
            <a:off x="397322" y="1165369"/>
            <a:ext cx="2183642" cy="53398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Telemetry from QSE via SCADA/ICCP</a:t>
            </a:r>
          </a:p>
        </p:txBody>
      </p:sp>
      <p:sp>
        <p:nvSpPr>
          <p:cNvPr id="19" name="Rectangle 18"/>
          <p:cNvSpPr/>
          <p:nvPr/>
        </p:nvSpPr>
        <p:spPr>
          <a:xfrm>
            <a:off x="397322" y="2038411"/>
            <a:ext cx="2183642" cy="536642"/>
          </a:xfrm>
          <a:prstGeom prst="rect">
            <a:avLst/>
          </a:prstGeom>
          <a:solidFill>
            <a:schemeClr val="accent3">
              <a:lumMod val="20000"/>
              <a:lumOff val="8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Dispatch Data from MMS</a:t>
            </a:r>
            <a:endParaRPr lang="en-US" sz="1400" dirty="0">
              <a:solidFill>
                <a:schemeClr val="tx2"/>
              </a:solidFill>
            </a:endParaRPr>
          </a:p>
        </p:txBody>
      </p:sp>
      <p:sp>
        <p:nvSpPr>
          <p:cNvPr id="20" name="Rectangle 19"/>
          <p:cNvSpPr/>
          <p:nvPr/>
        </p:nvSpPr>
        <p:spPr>
          <a:xfrm>
            <a:off x="397322" y="2940819"/>
            <a:ext cx="2183641" cy="53664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Operator Initiated Data</a:t>
            </a:r>
            <a:endParaRPr lang="en-US" sz="1400" dirty="0">
              <a:solidFill>
                <a:schemeClr val="tx2"/>
              </a:solidFill>
            </a:endParaRPr>
          </a:p>
        </p:txBody>
      </p:sp>
      <p:grpSp>
        <p:nvGrpSpPr>
          <p:cNvPr id="37" name="Group 36"/>
          <p:cNvGrpSpPr/>
          <p:nvPr/>
        </p:nvGrpSpPr>
        <p:grpSpPr>
          <a:xfrm>
            <a:off x="2673486" y="1538654"/>
            <a:ext cx="484411" cy="1381299"/>
            <a:chOff x="2969081" y="2006420"/>
            <a:chExt cx="484411" cy="1381299"/>
          </a:xfrm>
        </p:grpSpPr>
        <p:sp>
          <p:nvSpPr>
            <p:cNvPr id="23" name="Notched Right Arrow 22"/>
            <p:cNvSpPr/>
            <p:nvPr/>
          </p:nvSpPr>
          <p:spPr>
            <a:xfrm>
              <a:off x="2969081" y="2006420"/>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Notched Right Arrow 24"/>
            <p:cNvSpPr/>
            <p:nvPr/>
          </p:nvSpPr>
          <p:spPr>
            <a:xfrm>
              <a:off x="2969081" y="2896067"/>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p:cNvSpPr/>
          <p:nvPr/>
        </p:nvSpPr>
        <p:spPr>
          <a:xfrm>
            <a:off x="6493326" y="898378"/>
            <a:ext cx="2183642" cy="533982"/>
          </a:xfrm>
          <a:prstGeom prst="rect">
            <a:avLst/>
          </a:prstGeom>
          <a:solidFill>
            <a:schemeClr val="accent1">
              <a:lumMod val="20000"/>
              <a:lumOff val="8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SCED BP/LMP Data To QSE via SCADA/ICCP</a:t>
            </a:r>
          </a:p>
        </p:txBody>
      </p:sp>
      <p:sp>
        <p:nvSpPr>
          <p:cNvPr id="32" name="Rectangle 31"/>
          <p:cNvSpPr/>
          <p:nvPr/>
        </p:nvSpPr>
        <p:spPr>
          <a:xfrm>
            <a:off x="6493326" y="1685265"/>
            <a:ext cx="2183642" cy="63895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Calculated and telemetered Data To MMS/SCED</a:t>
            </a:r>
          </a:p>
        </p:txBody>
      </p:sp>
      <p:sp>
        <p:nvSpPr>
          <p:cNvPr id="34" name="Rectangle 33"/>
          <p:cNvSpPr/>
          <p:nvPr/>
        </p:nvSpPr>
        <p:spPr>
          <a:xfrm>
            <a:off x="6493326" y="2539214"/>
            <a:ext cx="2183642" cy="53398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Data For Settlements</a:t>
            </a:r>
          </a:p>
        </p:txBody>
      </p:sp>
      <p:sp>
        <p:nvSpPr>
          <p:cNvPr id="35" name="Rectangle 34"/>
          <p:cNvSpPr/>
          <p:nvPr/>
        </p:nvSpPr>
        <p:spPr>
          <a:xfrm>
            <a:off x="6493326" y="3254891"/>
            <a:ext cx="2183642" cy="53398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Data For Reports and Compliance</a:t>
            </a:r>
          </a:p>
        </p:txBody>
      </p:sp>
      <p:grpSp>
        <p:nvGrpSpPr>
          <p:cNvPr id="43" name="Group 42"/>
          <p:cNvGrpSpPr/>
          <p:nvPr/>
        </p:nvGrpSpPr>
        <p:grpSpPr>
          <a:xfrm>
            <a:off x="5894616" y="1383641"/>
            <a:ext cx="484411" cy="2229660"/>
            <a:chOff x="5894616" y="1791736"/>
            <a:chExt cx="484411" cy="2229660"/>
          </a:xfrm>
        </p:grpSpPr>
        <p:grpSp>
          <p:nvGrpSpPr>
            <p:cNvPr id="38" name="Group 37"/>
            <p:cNvGrpSpPr/>
            <p:nvPr/>
          </p:nvGrpSpPr>
          <p:grpSpPr>
            <a:xfrm>
              <a:off x="5894616" y="1791736"/>
              <a:ext cx="484411" cy="1350667"/>
              <a:chOff x="2969081" y="1851407"/>
              <a:chExt cx="484411" cy="1350667"/>
            </a:xfrm>
          </p:grpSpPr>
          <p:sp>
            <p:nvSpPr>
              <p:cNvPr id="39" name="Notched Right Arrow 38"/>
              <p:cNvSpPr/>
              <p:nvPr/>
            </p:nvSpPr>
            <p:spPr>
              <a:xfrm>
                <a:off x="2969081" y="1851407"/>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otched Right Arrow 39"/>
              <p:cNvSpPr/>
              <p:nvPr/>
            </p:nvSpPr>
            <p:spPr>
              <a:xfrm>
                <a:off x="2969081" y="2710422"/>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Notched Right Arrow 41"/>
            <p:cNvSpPr/>
            <p:nvPr/>
          </p:nvSpPr>
          <p:spPr>
            <a:xfrm>
              <a:off x="5894616" y="3529744"/>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3287478" y="3183019"/>
            <a:ext cx="2483098" cy="45509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Other </a:t>
            </a:r>
            <a:r>
              <a:rPr lang="en-US" sz="1400" b="1" cap="small" dirty="0" err="1" smtClean="0">
                <a:solidFill>
                  <a:schemeClr val="tx2"/>
                </a:solidFill>
              </a:rPr>
              <a:t>Calcs</a:t>
            </a:r>
            <a:r>
              <a:rPr lang="en-US" sz="1400" b="1" cap="small" dirty="0" smtClean="0">
                <a:solidFill>
                  <a:schemeClr val="tx2"/>
                </a:solidFill>
              </a:rPr>
              <a:t>.</a:t>
            </a:r>
          </a:p>
          <a:p>
            <a:pPr algn="ctr"/>
            <a:r>
              <a:rPr lang="en-US" sz="1000" dirty="0" smtClean="0">
                <a:solidFill>
                  <a:schemeClr val="tx2"/>
                </a:solidFill>
              </a:rPr>
              <a:t>Ex. SCED Trigger following RRS release</a:t>
            </a:r>
            <a:endParaRPr lang="en-US" sz="1000" dirty="0">
              <a:solidFill>
                <a:schemeClr val="tx2"/>
              </a:solidFill>
            </a:endParaRPr>
          </a:p>
        </p:txBody>
      </p:sp>
    </p:spTree>
    <p:extLst>
      <p:ext uri="{BB962C8B-B14F-4D97-AF65-F5344CB8AC3E}">
        <p14:creationId xmlns:p14="http://schemas.microsoft.com/office/powerpoint/2010/main" val="2920427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Telemetry Validations in RLC – SCADA Quality Check</a:t>
            </a:r>
            <a:endParaRPr lang="en-US" sz="2400" dirty="0"/>
          </a:p>
        </p:txBody>
      </p:sp>
      <p:sp>
        <p:nvSpPr>
          <p:cNvPr id="3" name="Content Placeholder 2"/>
          <p:cNvSpPr>
            <a:spLocks noGrp="1"/>
          </p:cNvSpPr>
          <p:nvPr>
            <p:ph idx="1"/>
          </p:nvPr>
        </p:nvSpPr>
        <p:spPr/>
        <p:txBody>
          <a:bodyPr/>
          <a:lstStyle/>
          <a:p>
            <a:r>
              <a:rPr lang="en-US" sz="1600" dirty="0" smtClean="0"/>
              <a:t>RLC has logic to handle telemetry SCADA data </a:t>
            </a:r>
            <a:r>
              <a:rPr lang="en-US" sz="1600" dirty="0"/>
              <a:t>qualities </a:t>
            </a:r>
            <a:r>
              <a:rPr lang="en-US" sz="1600" dirty="0" smtClean="0"/>
              <a:t>of Good, Suspect, Manual Replaced and Uninitialized. (“intra”-telemetry checks)</a:t>
            </a:r>
          </a:p>
          <a:p>
            <a:pPr marL="0" indent="0">
              <a:buNone/>
            </a:pPr>
            <a:endParaRPr lang="en-US" sz="1600" dirty="0" smtClean="0"/>
          </a:p>
          <a:p>
            <a:r>
              <a:rPr lang="en-US" sz="1600" dirty="0" smtClean="0"/>
              <a:t>If any resource specific telemetry data (excluding ramp rate related telemetries) from QSE has </a:t>
            </a:r>
            <a:r>
              <a:rPr lang="en-US" sz="1600" dirty="0"/>
              <a:t>Suspect quality, then RLC retains the last good value which had telemetered quality </a:t>
            </a:r>
            <a:r>
              <a:rPr lang="en-US" sz="1600" dirty="0" smtClean="0"/>
              <a:t>Good </a:t>
            </a:r>
            <a:r>
              <a:rPr lang="en-US" sz="1600" dirty="0"/>
              <a:t>and does not consider the new value of </a:t>
            </a:r>
            <a:r>
              <a:rPr lang="en-US" sz="1600" dirty="0" smtClean="0"/>
              <a:t>the telemetry </a:t>
            </a:r>
            <a:r>
              <a:rPr lang="en-US" sz="1600" dirty="0"/>
              <a:t>that </a:t>
            </a:r>
            <a:r>
              <a:rPr lang="en-US" sz="1600" dirty="0" smtClean="0"/>
              <a:t>has Suspect </a:t>
            </a:r>
            <a:r>
              <a:rPr lang="en-US" sz="1600" dirty="0"/>
              <a:t>data quality</a:t>
            </a:r>
            <a:endParaRPr lang="en-US" sz="1600" dirty="0" smtClean="0"/>
          </a:p>
          <a:p>
            <a:pPr lvl="1"/>
            <a:r>
              <a:rPr lang="en-US" sz="1600" dirty="0" smtClean="0"/>
              <a:t>Thus, if </a:t>
            </a:r>
            <a:r>
              <a:rPr lang="en-US" sz="1600" dirty="0"/>
              <a:t>bad data quality is detected for LSL or HSL, the last good value would be </a:t>
            </a:r>
            <a:r>
              <a:rPr lang="en-US" sz="1600" dirty="0" smtClean="0"/>
              <a:t>used.</a:t>
            </a:r>
          </a:p>
          <a:p>
            <a:pPr lvl="1"/>
            <a:endParaRPr lang="en-US" sz="1600" dirty="0"/>
          </a:p>
          <a:p>
            <a:r>
              <a:rPr lang="en-US" sz="1600" dirty="0" smtClean="0"/>
              <a:t>If Suspect </a:t>
            </a:r>
            <a:r>
              <a:rPr lang="en-US" sz="1600" dirty="0"/>
              <a:t>data quality is detected for </a:t>
            </a:r>
            <a:r>
              <a:rPr lang="en-US" sz="1600" dirty="0" smtClean="0"/>
              <a:t>resource ramp </a:t>
            </a:r>
            <a:r>
              <a:rPr lang="en-US" sz="1600" dirty="0"/>
              <a:t>r</a:t>
            </a:r>
            <a:r>
              <a:rPr lang="en-US" sz="1600" dirty="0" smtClean="0"/>
              <a:t>ates</a:t>
            </a:r>
            <a:r>
              <a:rPr lang="en-US" sz="1600" dirty="0"/>
              <a:t>, then </a:t>
            </a:r>
            <a:r>
              <a:rPr lang="en-US" sz="1600" dirty="0" smtClean="0"/>
              <a:t>effective ramp </a:t>
            </a:r>
            <a:r>
              <a:rPr lang="en-US" sz="1600" dirty="0"/>
              <a:t>rate </a:t>
            </a:r>
            <a:r>
              <a:rPr lang="en-US" sz="1600" dirty="0" smtClean="0"/>
              <a:t>is computed using the resource specific ramp rate curves as submitted in the resource’s Market Manager Generation Resource Parameters or Resource Asset Registration Form (RARF) if there was no Market Manager Submission</a:t>
            </a:r>
            <a:endParaRPr lang="en-US" sz="1600" dirty="0"/>
          </a:p>
          <a:p>
            <a:endParaRPr lang="en-US" sz="1600" dirty="0" smtClean="0"/>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681676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Telemetry Validations in RLC </a:t>
            </a:r>
            <a:r>
              <a:rPr lang="en-US" dirty="0" smtClean="0"/>
              <a:t>– Data Check</a:t>
            </a:r>
            <a:endParaRPr lang="en-US" dirty="0"/>
          </a:p>
        </p:txBody>
      </p:sp>
      <p:sp>
        <p:nvSpPr>
          <p:cNvPr id="3" name="Content Placeholder 2"/>
          <p:cNvSpPr>
            <a:spLocks noGrp="1"/>
          </p:cNvSpPr>
          <p:nvPr>
            <p:ph idx="1"/>
          </p:nvPr>
        </p:nvSpPr>
        <p:spPr/>
        <p:txBody>
          <a:bodyPr/>
          <a:lstStyle/>
          <a:p>
            <a:r>
              <a:rPr lang="en-US" sz="1600" dirty="0" smtClean="0"/>
              <a:t>The second layer of validation in RLC are is to ensuring telemetry data consistency across two or more resource specific telemetries. (“inter” telemetry checks)</a:t>
            </a:r>
          </a:p>
          <a:p>
            <a:endParaRPr lang="en-US" sz="1600" dirty="0" smtClean="0"/>
          </a:p>
          <a:p>
            <a:r>
              <a:rPr lang="en-US" sz="1600" dirty="0" smtClean="0"/>
              <a:t>Following </a:t>
            </a:r>
            <a:r>
              <a:rPr lang="en-US" sz="1600" dirty="0"/>
              <a:t>conditions </a:t>
            </a:r>
            <a:r>
              <a:rPr lang="en-US" sz="1600" dirty="0" smtClean="0"/>
              <a:t>will trigger RLC to set </a:t>
            </a:r>
            <a:r>
              <a:rPr lang="en-US" sz="1600" dirty="0"/>
              <a:t>HDL=LDL=MW</a:t>
            </a:r>
          </a:p>
          <a:p>
            <a:pPr lvl="1"/>
            <a:r>
              <a:rPr lang="en-US" sz="1600" dirty="0" smtClean="0">
                <a:solidFill>
                  <a:schemeClr val="accent1"/>
                </a:solidFill>
              </a:rPr>
              <a:t>HSL &lt; LSL</a:t>
            </a:r>
            <a:r>
              <a:rPr lang="en-US" sz="1600" dirty="0" smtClean="0"/>
              <a:t> </a:t>
            </a:r>
          </a:p>
          <a:p>
            <a:pPr lvl="1"/>
            <a:r>
              <a:rPr lang="en-US" sz="1600" dirty="0" smtClean="0">
                <a:solidFill>
                  <a:schemeClr val="accent1"/>
                </a:solidFill>
              </a:rPr>
              <a:t>LSL &lt; 0</a:t>
            </a:r>
            <a:r>
              <a:rPr lang="en-US" sz="1600" dirty="0" smtClean="0"/>
              <a:t> </a:t>
            </a:r>
          </a:p>
          <a:p>
            <a:pPr lvl="1"/>
            <a:r>
              <a:rPr lang="en-US" sz="1600" dirty="0" smtClean="0">
                <a:solidFill>
                  <a:schemeClr val="accent1"/>
                </a:solidFill>
              </a:rPr>
              <a:t>HSL &lt;= 0</a:t>
            </a:r>
            <a:r>
              <a:rPr lang="en-US" sz="1600" dirty="0" smtClean="0"/>
              <a:t> </a:t>
            </a:r>
            <a:r>
              <a:rPr lang="en-US" sz="1600" dirty="0"/>
              <a:t>AND </a:t>
            </a:r>
            <a:r>
              <a:rPr lang="en-US" sz="1600" dirty="0" smtClean="0">
                <a:solidFill>
                  <a:schemeClr val="accent5"/>
                </a:solidFill>
              </a:rPr>
              <a:t>resource status </a:t>
            </a:r>
            <a:r>
              <a:rPr lang="en-US" sz="1600" dirty="0">
                <a:solidFill>
                  <a:schemeClr val="accent5"/>
                </a:solidFill>
              </a:rPr>
              <a:t>is not one </a:t>
            </a:r>
            <a:r>
              <a:rPr lang="en-US" sz="1600" dirty="0" smtClean="0">
                <a:solidFill>
                  <a:schemeClr val="accent5"/>
                </a:solidFill>
              </a:rPr>
              <a:t>of the offline statuses*</a:t>
            </a:r>
          </a:p>
          <a:p>
            <a:pPr lvl="1"/>
            <a:r>
              <a:rPr lang="en-US" sz="1600" dirty="0">
                <a:solidFill>
                  <a:schemeClr val="accent1"/>
                </a:solidFill>
              </a:rPr>
              <a:t>HSL &lt; Non-Spin </a:t>
            </a:r>
            <a:r>
              <a:rPr lang="en-US" sz="1600" dirty="0" smtClean="0">
                <a:solidFill>
                  <a:schemeClr val="accent1"/>
                </a:solidFill>
              </a:rPr>
              <a:t>Responsibility</a:t>
            </a:r>
            <a:r>
              <a:rPr lang="en-US" sz="1600" dirty="0" smtClean="0"/>
              <a:t> </a:t>
            </a:r>
            <a:r>
              <a:rPr lang="en-US" sz="1600" dirty="0"/>
              <a:t>and </a:t>
            </a:r>
            <a:r>
              <a:rPr lang="en-US" sz="1600" dirty="0" smtClean="0">
                <a:solidFill>
                  <a:schemeClr val="accent5"/>
                </a:solidFill>
              </a:rPr>
              <a:t>resource status </a:t>
            </a:r>
            <a:r>
              <a:rPr lang="en-US" sz="1600" dirty="0">
                <a:solidFill>
                  <a:schemeClr val="accent5"/>
                </a:solidFill>
              </a:rPr>
              <a:t>is </a:t>
            </a:r>
            <a:r>
              <a:rPr lang="en-US" sz="1600" dirty="0" smtClean="0">
                <a:solidFill>
                  <a:schemeClr val="accent5"/>
                </a:solidFill>
              </a:rPr>
              <a:t>OFFNS</a:t>
            </a:r>
          </a:p>
          <a:p>
            <a:pPr lvl="1"/>
            <a:r>
              <a:rPr lang="en-US" sz="1600" dirty="0" smtClean="0">
                <a:solidFill>
                  <a:schemeClr val="accent1"/>
                </a:solidFill>
              </a:rPr>
              <a:t>(HSL – LSL) &lt; Sum </a:t>
            </a:r>
            <a:r>
              <a:rPr lang="en-US" sz="1600" dirty="0">
                <a:solidFill>
                  <a:schemeClr val="accent1"/>
                </a:solidFill>
              </a:rPr>
              <a:t>of </a:t>
            </a:r>
            <a:r>
              <a:rPr lang="en-US" sz="1600" dirty="0" smtClean="0">
                <a:solidFill>
                  <a:schemeClr val="accent1"/>
                </a:solidFill>
              </a:rPr>
              <a:t>AS Responsibility</a:t>
            </a:r>
            <a:r>
              <a:rPr lang="en-US" sz="1600" dirty="0" smtClean="0"/>
              <a:t> and </a:t>
            </a:r>
            <a:r>
              <a:rPr lang="en-US" sz="1600" dirty="0">
                <a:solidFill>
                  <a:schemeClr val="accent5"/>
                </a:solidFill>
              </a:rPr>
              <a:t>resource status is </a:t>
            </a:r>
            <a:r>
              <a:rPr lang="en-US" sz="1600" dirty="0" smtClean="0">
                <a:solidFill>
                  <a:schemeClr val="accent5"/>
                </a:solidFill>
              </a:rPr>
              <a:t>not OFFNS</a:t>
            </a:r>
            <a:endParaRPr lang="en-US" sz="1600" dirty="0">
              <a:solidFill>
                <a:schemeClr val="accent5"/>
              </a:solidFill>
            </a:endParaRPr>
          </a:p>
          <a:p>
            <a:pPr lvl="1"/>
            <a:r>
              <a:rPr lang="en-US" sz="1600" dirty="0" smtClean="0"/>
              <a:t>Resource Status has invalid value but good SCADA quality</a:t>
            </a:r>
          </a:p>
          <a:p>
            <a:pPr lvl="1"/>
            <a:endParaRPr lang="en-US" sz="1600" dirty="0"/>
          </a:p>
          <a:p>
            <a:r>
              <a:rPr lang="en-US" sz="1600" dirty="0"/>
              <a:t>Following conditions will trigger RLC to </a:t>
            </a:r>
            <a:r>
              <a:rPr lang="en-US" sz="1600" dirty="0" smtClean="0"/>
              <a:t>ramp down a resource per its SCED down ramp rate</a:t>
            </a:r>
          </a:p>
          <a:p>
            <a:pPr lvl="1"/>
            <a:r>
              <a:rPr lang="en-US" sz="1600" dirty="0" smtClean="0">
                <a:solidFill>
                  <a:schemeClr val="accent1"/>
                </a:solidFill>
              </a:rPr>
              <a:t>MW &gt; 0.9*LSL </a:t>
            </a:r>
            <a:r>
              <a:rPr lang="en-US" sz="1600" dirty="0" smtClean="0"/>
              <a:t>and </a:t>
            </a:r>
            <a:r>
              <a:rPr lang="en-US" sz="1600" dirty="0">
                <a:solidFill>
                  <a:schemeClr val="accent5"/>
                </a:solidFill>
              </a:rPr>
              <a:t>resource </a:t>
            </a:r>
            <a:r>
              <a:rPr lang="en-US" sz="1600" dirty="0" smtClean="0">
                <a:solidFill>
                  <a:schemeClr val="accent5"/>
                </a:solidFill>
              </a:rPr>
              <a:t>status is one of (OFF</a:t>
            </a:r>
            <a:r>
              <a:rPr lang="en-US" sz="1600" dirty="0">
                <a:solidFill>
                  <a:schemeClr val="accent5"/>
                </a:solidFill>
              </a:rPr>
              <a:t>, OUT, EMR, OFFNS, EMRSWGR)</a:t>
            </a:r>
            <a:r>
              <a:rPr lang="en-US" sz="1600" dirty="0"/>
              <a:t> </a:t>
            </a:r>
            <a:endParaRPr lang="en-US" sz="1600" dirty="0" smtClean="0"/>
          </a:p>
          <a:p>
            <a:pPr lvl="1"/>
            <a:endParaRPr lang="en-US" sz="1600" dirty="0" smtClean="0"/>
          </a:p>
          <a:p>
            <a:r>
              <a:rPr lang="en-US" sz="1600" dirty="0" smtClean="0"/>
              <a:t>Alarms are issued in case of most of the telemetry checks outlined above.</a:t>
            </a:r>
            <a:endParaRPr lang="en-US" sz="1600" dirty="0"/>
          </a:p>
          <a:p>
            <a:endParaRPr lang="en-US" sz="1600" dirty="0"/>
          </a:p>
          <a:p>
            <a:endParaRPr lang="en-US" sz="1600" dirty="0"/>
          </a:p>
          <a:p>
            <a:endParaRPr lang="en-US" sz="1600" dirty="0"/>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6" name="TextBox 5"/>
          <p:cNvSpPr txBox="1"/>
          <p:nvPr/>
        </p:nvSpPr>
        <p:spPr>
          <a:xfrm>
            <a:off x="342900" y="5920033"/>
            <a:ext cx="8534400" cy="369332"/>
          </a:xfrm>
          <a:prstGeom prst="rect">
            <a:avLst/>
          </a:prstGeom>
          <a:noFill/>
        </p:spPr>
        <p:txBody>
          <a:bodyPr wrap="square" rtlCol="0">
            <a:spAutoFit/>
          </a:bodyPr>
          <a:lstStyle/>
          <a:p>
            <a:r>
              <a:rPr lang="en-US" sz="900" dirty="0" smtClean="0">
                <a:solidFill>
                  <a:schemeClr val="tx2"/>
                </a:solidFill>
              </a:rPr>
              <a:t>*</a:t>
            </a:r>
            <a:r>
              <a:rPr lang="en-US" sz="900" dirty="0">
                <a:solidFill>
                  <a:schemeClr val="tx2"/>
                </a:solidFill>
              </a:rPr>
              <a:t> offline </a:t>
            </a:r>
            <a:r>
              <a:rPr lang="en-US" sz="900" dirty="0" smtClean="0">
                <a:solidFill>
                  <a:schemeClr val="tx2"/>
                </a:solidFill>
              </a:rPr>
              <a:t>statuses = NA</a:t>
            </a:r>
            <a:r>
              <a:rPr lang="en-US" sz="900" dirty="0">
                <a:solidFill>
                  <a:schemeClr val="tx2"/>
                </a:solidFill>
              </a:rPr>
              <a:t>, OUT, OFFNA, OFF, EMR, OFFQS, </a:t>
            </a:r>
            <a:r>
              <a:rPr lang="en-US" sz="900" dirty="0" smtClean="0">
                <a:solidFill>
                  <a:schemeClr val="tx2"/>
                </a:solidFill>
              </a:rPr>
              <a:t>EMRSWGR OR FRRSUP</a:t>
            </a:r>
            <a:endParaRPr lang="en-US" sz="900" dirty="0">
              <a:solidFill>
                <a:schemeClr val="tx2"/>
              </a:solidFill>
            </a:endParaRPr>
          </a:p>
          <a:p>
            <a:endParaRPr lang="en-US" sz="900" dirty="0">
              <a:solidFill>
                <a:schemeClr val="tx2"/>
              </a:solidFill>
            </a:endParaRPr>
          </a:p>
        </p:txBody>
      </p:sp>
    </p:spTree>
    <p:extLst>
      <p:ext uri="{BB962C8B-B14F-4D97-AF65-F5344CB8AC3E}">
        <p14:creationId xmlns:p14="http://schemas.microsoft.com/office/powerpoint/2010/main" val="28215716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06397" y="1447800"/>
            <a:ext cx="1828800" cy="4244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11332" y="5475262"/>
            <a:ext cx="2232855" cy="338554"/>
          </a:xfrm>
          <a:prstGeom prst="rect">
            <a:avLst/>
          </a:prstGeom>
          <a:noFill/>
        </p:spPr>
        <p:txBody>
          <a:bodyPr wrap="none" rtlCol="0">
            <a:spAutoFit/>
          </a:bodyPr>
          <a:lstStyle/>
          <a:p>
            <a:r>
              <a:rPr lang="en-US" sz="1600" dirty="0" smtClean="0">
                <a:solidFill>
                  <a:schemeClr val="tx2"/>
                </a:solidFill>
              </a:rPr>
              <a:t>- Telemetered HSL = 0</a:t>
            </a:r>
            <a:endParaRPr lang="en-US" sz="1600" dirty="0">
              <a:solidFill>
                <a:schemeClr val="tx2"/>
              </a:solidFill>
            </a:endParaRPr>
          </a:p>
        </p:txBody>
      </p:sp>
      <p:sp>
        <p:nvSpPr>
          <p:cNvPr id="2" name="Title 1"/>
          <p:cNvSpPr>
            <a:spLocks noGrp="1"/>
          </p:cNvSpPr>
          <p:nvPr>
            <p:ph type="title"/>
          </p:nvPr>
        </p:nvSpPr>
        <p:spPr/>
        <p:txBody>
          <a:bodyPr/>
          <a:lstStyle/>
          <a:p>
            <a:r>
              <a:rPr lang="en-US" sz="2800" dirty="0" smtClean="0"/>
              <a:t>Resource Limit Calculator Logic Example 1</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28" name="Table 27"/>
          <p:cNvGraphicFramePr>
            <a:graphicFrameLocks noGrp="1"/>
          </p:cNvGraphicFramePr>
          <p:nvPr>
            <p:extLst/>
          </p:nvPr>
        </p:nvGraphicFramePr>
        <p:xfrm>
          <a:off x="310896" y="859536"/>
          <a:ext cx="3429000" cy="181356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Input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High Sustainable</a:t>
                      </a:r>
                      <a:r>
                        <a:rPr lang="en-US" sz="1100" b="0" baseline="0" dirty="0" smtClean="0">
                          <a:solidFill>
                            <a:schemeClr val="tx2"/>
                          </a:solidFill>
                        </a:rPr>
                        <a:t> Limit (HSL)</a:t>
                      </a:r>
                      <a:endParaRPr lang="en-US" sz="1100" b="0" dirty="0">
                        <a:solidFill>
                          <a:schemeClr val="tx2"/>
                        </a:solidFill>
                      </a:endParaRPr>
                    </a:p>
                  </a:txBody>
                  <a:tcPr/>
                </a:tc>
                <a:tc>
                  <a:txBody>
                    <a:bodyPr/>
                    <a:lstStyle/>
                    <a:p>
                      <a:pPr algn="ctr"/>
                      <a:r>
                        <a:rPr lang="en-US" sz="1100" b="0" dirty="0" smtClean="0">
                          <a:solidFill>
                            <a:schemeClr val="accent6"/>
                          </a:solidFill>
                        </a:rPr>
                        <a:t>0</a:t>
                      </a:r>
                      <a:endParaRPr lang="en-US" sz="1100" b="0" dirty="0">
                        <a:solidFill>
                          <a:schemeClr val="accent6"/>
                        </a:solidFill>
                      </a:endParaRPr>
                    </a:p>
                  </a:txBody>
                  <a:tcPr/>
                </a:tc>
              </a:tr>
              <a:tr h="0">
                <a:tc>
                  <a:txBody>
                    <a:bodyPr/>
                    <a:lstStyle/>
                    <a:p>
                      <a:r>
                        <a:rPr lang="en-US" sz="1100" b="0" dirty="0" smtClean="0">
                          <a:solidFill>
                            <a:schemeClr val="tx2"/>
                          </a:solidFill>
                        </a:rPr>
                        <a:t>Power</a:t>
                      </a:r>
                      <a:r>
                        <a:rPr lang="en-US" sz="1100" b="0" baseline="0" dirty="0" smtClean="0">
                          <a:solidFill>
                            <a:schemeClr val="tx2"/>
                          </a:solidFill>
                        </a:rPr>
                        <a:t> Output (MW)</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Normal Down Ramp Rate</a:t>
                      </a:r>
                      <a:endParaRPr lang="en-US" sz="1100" b="0" dirty="0">
                        <a:solidFill>
                          <a:schemeClr val="tx2"/>
                        </a:solidFill>
                      </a:endParaRPr>
                    </a:p>
                  </a:txBody>
                  <a:tcPr/>
                </a:tc>
                <a:tc>
                  <a:txBody>
                    <a:bodyPr/>
                    <a:lstStyle/>
                    <a:p>
                      <a:pPr algn="ctr"/>
                      <a:r>
                        <a:rPr lang="en-US" sz="1100" b="0" dirty="0" smtClean="0">
                          <a:solidFill>
                            <a:schemeClr val="tx2"/>
                          </a:solidFill>
                        </a:rPr>
                        <a:t>200</a:t>
                      </a:r>
                      <a:endParaRPr lang="en-US" sz="1100" b="0" dirty="0">
                        <a:solidFill>
                          <a:schemeClr val="tx2"/>
                        </a:solidFill>
                      </a:endParaRPr>
                    </a:p>
                  </a:txBody>
                  <a:tcPr/>
                </a:tc>
              </a:tr>
              <a:tr h="0">
                <a:tc>
                  <a:txBody>
                    <a:bodyPr/>
                    <a:lstStyle/>
                    <a:p>
                      <a:r>
                        <a:rPr lang="en-US" sz="1100" b="0" dirty="0" smtClean="0">
                          <a:solidFill>
                            <a:schemeClr val="tx2"/>
                          </a:solidFill>
                        </a:rPr>
                        <a:t>Resource</a:t>
                      </a:r>
                      <a:r>
                        <a:rPr lang="en-US" sz="1100" b="0" baseline="0" dirty="0" smtClean="0">
                          <a:solidFill>
                            <a:schemeClr val="tx2"/>
                          </a:solidFill>
                        </a:rPr>
                        <a:t> Status Code</a:t>
                      </a:r>
                      <a:endParaRPr lang="en-US" sz="1100" b="0" dirty="0">
                        <a:solidFill>
                          <a:schemeClr val="tx2"/>
                        </a:solidFill>
                      </a:endParaRPr>
                    </a:p>
                  </a:txBody>
                  <a:tcPr/>
                </a:tc>
                <a:tc>
                  <a:txBody>
                    <a:bodyPr/>
                    <a:lstStyle/>
                    <a:p>
                      <a:pPr algn="ctr"/>
                      <a:r>
                        <a:rPr lang="en-US" sz="1100" b="0" dirty="0" smtClean="0">
                          <a:solidFill>
                            <a:schemeClr val="tx2"/>
                          </a:solidFill>
                        </a:rPr>
                        <a:t>3 (ON)</a:t>
                      </a:r>
                      <a:endParaRPr lang="en-US" sz="1100" b="0" dirty="0">
                        <a:solidFill>
                          <a:schemeClr val="tx2"/>
                        </a:solidFill>
                      </a:endParaRPr>
                    </a:p>
                  </a:txBody>
                  <a:tcPr/>
                </a:tc>
              </a:tr>
              <a:tr h="0">
                <a:tc>
                  <a:txBody>
                    <a:bodyPr/>
                    <a:lstStyle/>
                    <a:p>
                      <a:r>
                        <a:rPr lang="en-US" sz="1100" b="0" dirty="0" smtClean="0">
                          <a:solidFill>
                            <a:schemeClr val="tx2"/>
                          </a:solidFill>
                        </a:rPr>
                        <a:t>Sum of AS Responsibilities</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Low Sustained</a:t>
                      </a:r>
                      <a:r>
                        <a:rPr lang="en-US" sz="1100" b="0" baseline="0" dirty="0" smtClean="0">
                          <a:solidFill>
                            <a:schemeClr val="tx2"/>
                          </a:solidFill>
                        </a:rPr>
                        <a:t> Limit (LSL)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bl>
          </a:graphicData>
        </a:graphic>
      </p:graphicFrame>
      <p:graphicFrame>
        <p:nvGraphicFramePr>
          <p:cNvPr id="29" name="Table 28"/>
          <p:cNvGraphicFramePr>
            <a:graphicFrameLocks noGrp="1"/>
          </p:cNvGraphicFramePr>
          <p:nvPr>
            <p:extLst/>
          </p:nvPr>
        </p:nvGraphicFramePr>
        <p:xfrm>
          <a:off x="308610" y="28194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Calculated Values</a:t>
                      </a:r>
                      <a:endParaRPr lang="en-US" sz="1100" b="1" dirty="0"/>
                    </a:p>
                  </a:txBody>
                  <a:tcPr/>
                </a:tc>
                <a:tc>
                  <a:txBody>
                    <a:bodyPr/>
                    <a:lstStyle/>
                    <a:p>
                      <a:pPr algn="ctr"/>
                      <a:r>
                        <a:rPr lang="en-US" sz="1100" b="1" dirty="0" smtClean="0"/>
                        <a:t>MW</a:t>
                      </a:r>
                      <a:endParaRPr lang="en-US" sz="1100" b="1" dirty="0"/>
                    </a:p>
                  </a:txBody>
                  <a:tcPr/>
                </a:tc>
              </a:tr>
              <a:tr h="0">
                <a:tc>
                  <a:txBody>
                    <a:bodyPr/>
                    <a:lstStyle/>
                    <a:p>
                      <a:r>
                        <a:rPr lang="en-US" sz="1100" b="0" dirty="0" smtClean="0">
                          <a:solidFill>
                            <a:schemeClr val="tx2"/>
                          </a:solidFill>
                        </a:rPr>
                        <a:t>High Dispatch Limit (HDL)</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Low Dispatch Limit (LDL)</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bl>
          </a:graphicData>
        </a:graphic>
      </p:graphicFrame>
      <p:sp>
        <p:nvSpPr>
          <p:cNvPr id="10" name="TextBox 9"/>
          <p:cNvSpPr txBox="1"/>
          <p:nvPr/>
        </p:nvSpPr>
        <p:spPr>
          <a:xfrm>
            <a:off x="4114800" y="1663316"/>
            <a:ext cx="526106" cy="338554"/>
          </a:xfrm>
          <a:prstGeom prst="rect">
            <a:avLst/>
          </a:prstGeom>
          <a:noFill/>
        </p:spPr>
        <p:txBody>
          <a:bodyPr wrap="none" rtlCol="0">
            <a:spAutoFit/>
          </a:bodyPr>
          <a:lstStyle/>
          <a:p>
            <a:r>
              <a:rPr lang="en-US" sz="1600" dirty="0" smtClean="0">
                <a:solidFill>
                  <a:schemeClr val="tx2"/>
                </a:solidFill>
              </a:rPr>
              <a:t>500</a:t>
            </a:r>
            <a:endParaRPr lang="en-US" sz="1600" dirty="0">
              <a:solidFill>
                <a:schemeClr val="tx2"/>
              </a:solidFill>
            </a:endParaRPr>
          </a:p>
        </p:txBody>
      </p:sp>
      <p:sp>
        <p:nvSpPr>
          <p:cNvPr id="19" name="Right Triangle 18"/>
          <p:cNvSpPr/>
          <p:nvPr/>
        </p:nvSpPr>
        <p:spPr>
          <a:xfrm flipH="1" flipV="1">
            <a:off x="4706397" y="1828798"/>
            <a:ext cx="1819182" cy="45719"/>
          </a:xfrm>
          <a:prstGeom prst="rtTriangl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dirty="0"/>
          </a:p>
        </p:txBody>
      </p:sp>
      <p:sp>
        <p:nvSpPr>
          <p:cNvPr id="20" name="TextBox 19"/>
          <p:cNvSpPr txBox="1"/>
          <p:nvPr/>
        </p:nvSpPr>
        <p:spPr>
          <a:xfrm>
            <a:off x="6607522" y="1655563"/>
            <a:ext cx="2069797" cy="338554"/>
          </a:xfrm>
          <a:prstGeom prst="rect">
            <a:avLst/>
          </a:prstGeom>
          <a:noFill/>
        </p:spPr>
        <p:txBody>
          <a:bodyPr wrap="none" rtlCol="0">
            <a:spAutoFit/>
          </a:bodyPr>
          <a:lstStyle/>
          <a:p>
            <a:r>
              <a:rPr lang="en-US" sz="1600" dirty="0" smtClean="0">
                <a:solidFill>
                  <a:schemeClr val="tx2"/>
                </a:solidFill>
              </a:rPr>
              <a:t>- LDL=HDL=BP=500</a:t>
            </a:r>
            <a:endParaRPr lang="en-US" sz="1600" dirty="0">
              <a:solidFill>
                <a:schemeClr val="tx2"/>
              </a:solidFill>
            </a:endParaRPr>
          </a:p>
        </p:txBody>
      </p:sp>
      <p:cxnSp>
        <p:nvCxnSpPr>
          <p:cNvPr id="21" name="Straight Connector 20"/>
          <p:cNvCxnSpPr/>
          <p:nvPr/>
        </p:nvCxnSpPr>
        <p:spPr>
          <a:xfrm>
            <a:off x="4716015" y="3124200"/>
            <a:ext cx="1809564"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684187" y="1840229"/>
            <a:ext cx="1828800" cy="0"/>
          </a:xfrm>
          <a:prstGeom prst="line">
            <a:avLst/>
          </a:prstGeom>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6611332" y="1263134"/>
            <a:ext cx="2145011" cy="338554"/>
          </a:xfrm>
          <a:prstGeom prst="rect">
            <a:avLst/>
          </a:prstGeom>
          <a:noFill/>
        </p:spPr>
        <p:txBody>
          <a:bodyPr wrap="none" rtlCol="0">
            <a:spAutoFit/>
          </a:bodyPr>
          <a:lstStyle/>
          <a:p>
            <a:r>
              <a:rPr lang="en-US" sz="1600" dirty="0" smtClean="0">
                <a:solidFill>
                  <a:schemeClr val="tx2"/>
                </a:solidFill>
              </a:rPr>
              <a:t>- Actual Unit Capacity</a:t>
            </a:r>
            <a:endParaRPr lang="en-US" sz="1600" dirty="0">
              <a:solidFill>
                <a:schemeClr val="tx2"/>
              </a:solidFill>
            </a:endParaRPr>
          </a:p>
        </p:txBody>
      </p:sp>
      <p:graphicFrame>
        <p:nvGraphicFramePr>
          <p:cNvPr id="15" name="Table 14"/>
          <p:cNvGraphicFramePr>
            <a:graphicFrameLocks noGrp="1"/>
          </p:cNvGraphicFramePr>
          <p:nvPr>
            <p:extLst/>
          </p:nvPr>
        </p:nvGraphicFramePr>
        <p:xfrm>
          <a:off x="309134" y="38862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Output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Base</a:t>
                      </a:r>
                      <a:r>
                        <a:rPr lang="en-US" sz="1100" b="0" baseline="0" dirty="0" smtClean="0">
                          <a:solidFill>
                            <a:schemeClr val="tx2"/>
                          </a:solidFill>
                        </a:rPr>
                        <a:t> Point (BP)</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Overridden</a:t>
                      </a:r>
                      <a:r>
                        <a:rPr lang="en-US" sz="1100" b="0" baseline="0" dirty="0" smtClean="0">
                          <a:solidFill>
                            <a:schemeClr val="tx2"/>
                          </a:solidFill>
                        </a:rPr>
                        <a:t> Resource Status Code</a:t>
                      </a:r>
                      <a:endParaRPr lang="en-US" sz="1100" b="0" dirty="0">
                        <a:solidFill>
                          <a:schemeClr val="tx2"/>
                        </a:solidFill>
                      </a:endParaRPr>
                    </a:p>
                  </a:txBody>
                  <a:tcPr/>
                </a:tc>
                <a:tc>
                  <a:txBody>
                    <a:bodyPr/>
                    <a:lstStyle/>
                    <a:p>
                      <a:pPr algn="ctr"/>
                      <a:endParaRPr lang="en-US" sz="1100" b="0" dirty="0">
                        <a:solidFill>
                          <a:schemeClr val="tx2"/>
                        </a:solidFill>
                      </a:endParaRPr>
                    </a:p>
                  </a:txBody>
                  <a:tcPr/>
                </a:tc>
              </a:tr>
            </a:tbl>
          </a:graphicData>
        </a:graphic>
      </p:graphicFrame>
      <p:sp>
        <p:nvSpPr>
          <p:cNvPr id="16" name="Content Placeholder 2"/>
          <p:cNvSpPr>
            <a:spLocks noGrp="1"/>
          </p:cNvSpPr>
          <p:nvPr>
            <p:ph idx="1"/>
          </p:nvPr>
        </p:nvSpPr>
        <p:spPr>
          <a:xfrm>
            <a:off x="304800" y="4756666"/>
            <a:ext cx="3810000" cy="1286155"/>
          </a:xfrm>
        </p:spPr>
        <p:txBody>
          <a:bodyPr/>
          <a:lstStyle/>
          <a:p>
            <a:r>
              <a:rPr lang="en-US" sz="1100" dirty="0"/>
              <a:t>RLC Logic </a:t>
            </a:r>
            <a:r>
              <a:rPr lang="en-US" sz="1100" dirty="0" smtClean="0"/>
              <a:t>Applicable:</a:t>
            </a:r>
            <a:endParaRPr lang="en-US" sz="1100" dirty="0"/>
          </a:p>
          <a:p>
            <a:pPr lvl="1"/>
            <a:r>
              <a:rPr lang="en-US" sz="1100" dirty="0"/>
              <a:t>Following conditions will trigger RLC to set </a:t>
            </a:r>
            <a:r>
              <a:rPr lang="en-US" sz="1100" dirty="0" smtClean="0"/>
              <a:t>HDL=LDL=MW</a:t>
            </a:r>
          </a:p>
          <a:p>
            <a:pPr lvl="2"/>
            <a:r>
              <a:rPr lang="en-US" sz="1050" dirty="0"/>
              <a:t>HSL&lt;=0 AND resource status is not one of the offline </a:t>
            </a:r>
            <a:r>
              <a:rPr lang="en-US" sz="1050" dirty="0" smtClean="0"/>
              <a:t>statuses</a:t>
            </a:r>
            <a:r>
              <a:rPr lang="en-US" sz="1050" dirty="0"/>
              <a:t>*</a:t>
            </a:r>
          </a:p>
          <a:p>
            <a:r>
              <a:rPr lang="en-US" sz="1100" dirty="0" smtClean="0"/>
              <a:t>EMS Alarms triggered:</a:t>
            </a:r>
          </a:p>
          <a:p>
            <a:pPr lvl="1"/>
            <a:r>
              <a:rPr lang="en-US" sz="1100" dirty="0" smtClean="0"/>
              <a:t>Alert: TEL HSL BELOW 0</a:t>
            </a:r>
          </a:p>
        </p:txBody>
      </p:sp>
      <p:sp>
        <p:nvSpPr>
          <p:cNvPr id="17" name="TextBox 16"/>
          <p:cNvSpPr txBox="1"/>
          <p:nvPr/>
        </p:nvSpPr>
        <p:spPr>
          <a:xfrm>
            <a:off x="4114800" y="1297689"/>
            <a:ext cx="526106" cy="338554"/>
          </a:xfrm>
          <a:prstGeom prst="rect">
            <a:avLst/>
          </a:prstGeom>
          <a:noFill/>
        </p:spPr>
        <p:txBody>
          <a:bodyPr wrap="none" rtlCol="0">
            <a:spAutoFit/>
          </a:bodyPr>
          <a:lstStyle/>
          <a:p>
            <a:r>
              <a:rPr lang="en-US" sz="1600" dirty="0" smtClean="0">
                <a:solidFill>
                  <a:schemeClr val="tx2"/>
                </a:solidFill>
              </a:rPr>
              <a:t>550</a:t>
            </a:r>
            <a:endParaRPr lang="en-US" sz="1600" dirty="0">
              <a:solidFill>
                <a:schemeClr val="tx2"/>
              </a:solidFill>
            </a:endParaRPr>
          </a:p>
        </p:txBody>
      </p:sp>
    </p:spTree>
    <p:extLst>
      <p:ext uri="{BB962C8B-B14F-4D97-AF65-F5344CB8AC3E}">
        <p14:creationId xmlns:p14="http://schemas.microsoft.com/office/powerpoint/2010/main" val="1181141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06397" y="1447800"/>
            <a:ext cx="1828800" cy="4244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11332" y="5475262"/>
            <a:ext cx="2232855" cy="338554"/>
          </a:xfrm>
          <a:prstGeom prst="rect">
            <a:avLst/>
          </a:prstGeom>
          <a:noFill/>
        </p:spPr>
        <p:txBody>
          <a:bodyPr wrap="none" rtlCol="0">
            <a:spAutoFit/>
          </a:bodyPr>
          <a:lstStyle/>
          <a:p>
            <a:r>
              <a:rPr lang="en-US" sz="1600" dirty="0" smtClean="0">
                <a:solidFill>
                  <a:schemeClr val="tx2"/>
                </a:solidFill>
              </a:rPr>
              <a:t>- Telemetered HSL = 0</a:t>
            </a:r>
            <a:endParaRPr lang="en-US" sz="1600" dirty="0">
              <a:solidFill>
                <a:schemeClr val="tx2"/>
              </a:solidFill>
            </a:endParaRPr>
          </a:p>
        </p:txBody>
      </p:sp>
      <p:sp>
        <p:nvSpPr>
          <p:cNvPr id="2" name="Title 1"/>
          <p:cNvSpPr>
            <a:spLocks noGrp="1"/>
          </p:cNvSpPr>
          <p:nvPr>
            <p:ph type="title"/>
          </p:nvPr>
        </p:nvSpPr>
        <p:spPr/>
        <p:txBody>
          <a:bodyPr/>
          <a:lstStyle/>
          <a:p>
            <a:r>
              <a:rPr lang="en-US" sz="2800" dirty="0" smtClean="0"/>
              <a:t>Resource Limit Calculator Logic Example 2</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28" name="Table 27"/>
          <p:cNvGraphicFramePr>
            <a:graphicFrameLocks noGrp="1"/>
          </p:cNvGraphicFramePr>
          <p:nvPr>
            <p:extLst/>
          </p:nvPr>
        </p:nvGraphicFramePr>
        <p:xfrm>
          <a:off x="310896" y="859536"/>
          <a:ext cx="3429000" cy="181356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Input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High Sustainable</a:t>
                      </a:r>
                      <a:r>
                        <a:rPr lang="en-US" sz="1100" b="0" baseline="0" dirty="0" smtClean="0">
                          <a:solidFill>
                            <a:schemeClr val="tx2"/>
                          </a:solidFill>
                        </a:rPr>
                        <a:t> Limit (HSL)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Power</a:t>
                      </a:r>
                      <a:r>
                        <a:rPr lang="en-US" sz="1100" b="0" baseline="0" dirty="0" smtClean="0">
                          <a:solidFill>
                            <a:schemeClr val="tx2"/>
                          </a:solidFill>
                        </a:rPr>
                        <a:t> Output (MW)</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Normal Down Ramp Rate</a:t>
                      </a:r>
                      <a:endParaRPr lang="en-US" sz="1100" b="0" dirty="0">
                        <a:solidFill>
                          <a:schemeClr val="tx2"/>
                        </a:solidFill>
                      </a:endParaRPr>
                    </a:p>
                  </a:txBody>
                  <a:tcPr/>
                </a:tc>
                <a:tc>
                  <a:txBody>
                    <a:bodyPr/>
                    <a:lstStyle/>
                    <a:p>
                      <a:pPr algn="ctr"/>
                      <a:r>
                        <a:rPr lang="en-US" sz="1100" b="0" dirty="0" smtClean="0">
                          <a:solidFill>
                            <a:schemeClr val="tx2"/>
                          </a:solidFill>
                        </a:rPr>
                        <a:t>200</a:t>
                      </a:r>
                      <a:endParaRPr lang="en-US" sz="1100" b="0" dirty="0">
                        <a:solidFill>
                          <a:schemeClr val="tx2"/>
                        </a:solidFill>
                      </a:endParaRPr>
                    </a:p>
                  </a:txBody>
                  <a:tcPr/>
                </a:tc>
              </a:tr>
              <a:tr h="0">
                <a:tc>
                  <a:txBody>
                    <a:bodyPr/>
                    <a:lstStyle/>
                    <a:p>
                      <a:r>
                        <a:rPr lang="en-US" sz="1100" b="0" dirty="0" smtClean="0">
                          <a:solidFill>
                            <a:schemeClr val="tx2"/>
                          </a:solidFill>
                        </a:rPr>
                        <a:t>Resource</a:t>
                      </a:r>
                      <a:r>
                        <a:rPr lang="en-US" sz="1100" b="0" baseline="0" dirty="0" smtClean="0">
                          <a:solidFill>
                            <a:schemeClr val="tx2"/>
                          </a:solidFill>
                        </a:rPr>
                        <a:t> Status Code</a:t>
                      </a:r>
                      <a:endParaRPr lang="en-US" sz="1100" b="0" dirty="0">
                        <a:solidFill>
                          <a:schemeClr val="tx2"/>
                        </a:solidFill>
                      </a:endParaRPr>
                    </a:p>
                  </a:txBody>
                  <a:tcPr/>
                </a:tc>
                <a:tc>
                  <a:txBody>
                    <a:bodyPr/>
                    <a:lstStyle/>
                    <a:p>
                      <a:pPr algn="ctr"/>
                      <a:r>
                        <a:rPr lang="en-US" sz="1100" b="0" dirty="0" smtClean="0">
                          <a:solidFill>
                            <a:schemeClr val="accent6"/>
                          </a:solidFill>
                        </a:rPr>
                        <a:t>13 (OFF)</a:t>
                      </a:r>
                      <a:endParaRPr lang="en-US" sz="1100" b="0" dirty="0">
                        <a:solidFill>
                          <a:schemeClr val="accent6"/>
                        </a:solidFill>
                      </a:endParaRPr>
                    </a:p>
                  </a:txBody>
                  <a:tcPr/>
                </a:tc>
              </a:tr>
              <a:tr h="0">
                <a:tc>
                  <a:txBody>
                    <a:bodyPr/>
                    <a:lstStyle/>
                    <a:p>
                      <a:r>
                        <a:rPr lang="en-US" sz="1100" b="0" dirty="0" smtClean="0">
                          <a:solidFill>
                            <a:schemeClr val="tx2"/>
                          </a:solidFill>
                        </a:rPr>
                        <a:t>Sum of AS Responsibilities</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Low Sustained</a:t>
                      </a:r>
                      <a:r>
                        <a:rPr lang="en-US" sz="1100" b="0" baseline="0" dirty="0" smtClean="0">
                          <a:solidFill>
                            <a:schemeClr val="tx2"/>
                          </a:solidFill>
                        </a:rPr>
                        <a:t> Limit (LSL)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bl>
          </a:graphicData>
        </a:graphic>
      </p:graphicFrame>
      <p:graphicFrame>
        <p:nvGraphicFramePr>
          <p:cNvPr id="29" name="Table 28"/>
          <p:cNvGraphicFramePr>
            <a:graphicFrameLocks noGrp="1"/>
          </p:cNvGraphicFramePr>
          <p:nvPr>
            <p:extLst/>
          </p:nvPr>
        </p:nvGraphicFramePr>
        <p:xfrm>
          <a:off x="308610" y="28194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Calculated Values</a:t>
                      </a:r>
                      <a:endParaRPr lang="en-US" sz="1100" b="1" dirty="0"/>
                    </a:p>
                  </a:txBody>
                  <a:tcPr/>
                </a:tc>
                <a:tc>
                  <a:txBody>
                    <a:bodyPr/>
                    <a:lstStyle/>
                    <a:p>
                      <a:pPr algn="ctr"/>
                      <a:r>
                        <a:rPr lang="en-US" sz="1100" b="1" dirty="0" smtClean="0"/>
                        <a:t>MW</a:t>
                      </a:r>
                      <a:endParaRPr lang="en-US" sz="1100" b="1" dirty="0"/>
                    </a:p>
                  </a:txBody>
                  <a:tcPr/>
                </a:tc>
              </a:tr>
              <a:tr h="0">
                <a:tc>
                  <a:txBody>
                    <a:bodyPr/>
                    <a:lstStyle/>
                    <a:p>
                      <a:r>
                        <a:rPr lang="en-US" sz="1100" b="0" dirty="0" smtClean="0">
                          <a:solidFill>
                            <a:schemeClr val="tx2"/>
                          </a:solidFill>
                        </a:rPr>
                        <a:t>High Dispatch Limit (HDL)</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r h="0">
                <a:tc>
                  <a:txBody>
                    <a:bodyPr/>
                    <a:lstStyle/>
                    <a:p>
                      <a:r>
                        <a:rPr lang="en-US" sz="1100" b="0" dirty="0" smtClean="0">
                          <a:solidFill>
                            <a:schemeClr val="tx2"/>
                          </a:solidFill>
                        </a:rPr>
                        <a:t>Low Dispatch Limit (LDL)</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bl>
          </a:graphicData>
        </a:graphic>
      </p:graphicFrame>
      <p:graphicFrame>
        <p:nvGraphicFramePr>
          <p:cNvPr id="30" name="Table 29"/>
          <p:cNvGraphicFramePr>
            <a:graphicFrameLocks noGrp="1"/>
          </p:cNvGraphicFramePr>
          <p:nvPr>
            <p:extLst/>
          </p:nvPr>
        </p:nvGraphicFramePr>
        <p:xfrm>
          <a:off x="309134" y="38862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Output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Base</a:t>
                      </a:r>
                      <a:r>
                        <a:rPr lang="en-US" sz="1100" b="0" baseline="0" dirty="0" smtClean="0">
                          <a:solidFill>
                            <a:schemeClr val="tx2"/>
                          </a:solidFill>
                        </a:rPr>
                        <a:t> Point (BP)</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r h="0">
                <a:tc>
                  <a:txBody>
                    <a:bodyPr/>
                    <a:lstStyle/>
                    <a:p>
                      <a:r>
                        <a:rPr lang="en-US" sz="1100" b="0" dirty="0" smtClean="0">
                          <a:solidFill>
                            <a:schemeClr val="tx2"/>
                          </a:solidFill>
                        </a:rPr>
                        <a:t>Overridden</a:t>
                      </a:r>
                      <a:r>
                        <a:rPr lang="en-US" sz="1100" b="0" baseline="0" dirty="0" smtClean="0">
                          <a:solidFill>
                            <a:schemeClr val="tx2"/>
                          </a:solidFill>
                        </a:rPr>
                        <a:t> Resource Status Code</a:t>
                      </a:r>
                      <a:endParaRPr lang="en-US" sz="1100" b="0" dirty="0">
                        <a:solidFill>
                          <a:schemeClr val="tx2"/>
                        </a:solidFill>
                      </a:endParaRPr>
                    </a:p>
                  </a:txBody>
                  <a:tcPr/>
                </a:tc>
                <a:tc>
                  <a:txBody>
                    <a:bodyPr/>
                    <a:lstStyle/>
                    <a:p>
                      <a:pPr algn="ctr"/>
                      <a:r>
                        <a:rPr lang="en-US" sz="1100" b="0" dirty="0" smtClean="0">
                          <a:solidFill>
                            <a:schemeClr val="tx2"/>
                          </a:solidFill>
                        </a:rPr>
                        <a:t>0 (NA)</a:t>
                      </a:r>
                      <a:endParaRPr lang="en-US" sz="1100" b="0" dirty="0">
                        <a:solidFill>
                          <a:schemeClr val="tx2"/>
                        </a:solidFill>
                      </a:endParaRPr>
                    </a:p>
                  </a:txBody>
                  <a:tcPr/>
                </a:tc>
              </a:tr>
            </a:tbl>
          </a:graphicData>
        </a:graphic>
      </p:graphicFrame>
      <p:sp>
        <p:nvSpPr>
          <p:cNvPr id="10" name="TextBox 9"/>
          <p:cNvSpPr txBox="1"/>
          <p:nvPr/>
        </p:nvSpPr>
        <p:spPr>
          <a:xfrm>
            <a:off x="4114800" y="1663316"/>
            <a:ext cx="526106" cy="338554"/>
          </a:xfrm>
          <a:prstGeom prst="rect">
            <a:avLst/>
          </a:prstGeom>
          <a:noFill/>
        </p:spPr>
        <p:txBody>
          <a:bodyPr wrap="none" rtlCol="0">
            <a:spAutoFit/>
          </a:bodyPr>
          <a:lstStyle/>
          <a:p>
            <a:r>
              <a:rPr lang="en-US" sz="1600" dirty="0" smtClean="0">
                <a:solidFill>
                  <a:schemeClr val="tx2"/>
                </a:solidFill>
              </a:rPr>
              <a:t>500</a:t>
            </a:r>
            <a:endParaRPr lang="en-US" sz="1600" dirty="0">
              <a:solidFill>
                <a:schemeClr val="tx2"/>
              </a:solidFill>
            </a:endParaRPr>
          </a:p>
        </p:txBody>
      </p:sp>
      <p:sp>
        <p:nvSpPr>
          <p:cNvPr id="19" name="Right Triangle 18"/>
          <p:cNvSpPr/>
          <p:nvPr/>
        </p:nvSpPr>
        <p:spPr>
          <a:xfrm flipH="1" flipV="1">
            <a:off x="4706397" y="1828799"/>
            <a:ext cx="1819182" cy="1295399"/>
          </a:xfrm>
          <a:prstGeom prst="rtTriangl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dirty="0"/>
          </a:p>
        </p:txBody>
      </p:sp>
      <p:sp>
        <p:nvSpPr>
          <p:cNvPr id="20" name="TextBox 19"/>
          <p:cNvSpPr txBox="1"/>
          <p:nvPr/>
        </p:nvSpPr>
        <p:spPr>
          <a:xfrm>
            <a:off x="6611332" y="2933965"/>
            <a:ext cx="2069797" cy="338554"/>
          </a:xfrm>
          <a:prstGeom prst="rect">
            <a:avLst/>
          </a:prstGeom>
          <a:noFill/>
        </p:spPr>
        <p:txBody>
          <a:bodyPr wrap="none" rtlCol="0">
            <a:spAutoFit/>
          </a:bodyPr>
          <a:lstStyle/>
          <a:p>
            <a:r>
              <a:rPr lang="en-US" sz="1600" dirty="0" smtClean="0">
                <a:solidFill>
                  <a:schemeClr val="tx2"/>
                </a:solidFill>
              </a:rPr>
              <a:t>- LDL=HDL=BP=300</a:t>
            </a:r>
            <a:endParaRPr lang="en-US" sz="1600" dirty="0">
              <a:solidFill>
                <a:schemeClr val="tx2"/>
              </a:solidFill>
            </a:endParaRPr>
          </a:p>
        </p:txBody>
      </p:sp>
      <p:cxnSp>
        <p:nvCxnSpPr>
          <p:cNvPr id="21" name="Straight Connector 20"/>
          <p:cNvCxnSpPr/>
          <p:nvPr/>
        </p:nvCxnSpPr>
        <p:spPr>
          <a:xfrm>
            <a:off x="4716015" y="3124200"/>
            <a:ext cx="1809564"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684187" y="1840229"/>
            <a:ext cx="1828800" cy="0"/>
          </a:xfrm>
          <a:prstGeom prst="line">
            <a:avLst/>
          </a:prstGeom>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6611332" y="1263134"/>
            <a:ext cx="2145011" cy="338554"/>
          </a:xfrm>
          <a:prstGeom prst="rect">
            <a:avLst/>
          </a:prstGeom>
          <a:noFill/>
        </p:spPr>
        <p:txBody>
          <a:bodyPr wrap="none" rtlCol="0">
            <a:spAutoFit/>
          </a:bodyPr>
          <a:lstStyle/>
          <a:p>
            <a:r>
              <a:rPr lang="en-US" sz="1600" dirty="0" smtClean="0">
                <a:solidFill>
                  <a:schemeClr val="tx2"/>
                </a:solidFill>
              </a:rPr>
              <a:t>- Actual Unit Capacity</a:t>
            </a:r>
            <a:endParaRPr lang="en-US" sz="1600" dirty="0">
              <a:solidFill>
                <a:schemeClr val="tx2"/>
              </a:solidFill>
            </a:endParaRPr>
          </a:p>
        </p:txBody>
      </p:sp>
      <p:sp>
        <p:nvSpPr>
          <p:cNvPr id="24" name="Content Placeholder 2"/>
          <p:cNvSpPr>
            <a:spLocks noGrp="1"/>
          </p:cNvSpPr>
          <p:nvPr>
            <p:ph idx="1"/>
          </p:nvPr>
        </p:nvSpPr>
        <p:spPr>
          <a:xfrm>
            <a:off x="304800" y="4756666"/>
            <a:ext cx="4170556" cy="1673871"/>
          </a:xfrm>
        </p:spPr>
        <p:txBody>
          <a:bodyPr/>
          <a:lstStyle/>
          <a:p>
            <a:r>
              <a:rPr lang="en-US" sz="1100" dirty="0" smtClean="0"/>
              <a:t>RLC Logic Applicable:</a:t>
            </a:r>
          </a:p>
          <a:p>
            <a:pPr lvl="1"/>
            <a:r>
              <a:rPr lang="en-US" sz="1100" dirty="0"/>
              <a:t>Following conditions will trigger RLC to ramp down a resource per its SCED down ramp rate</a:t>
            </a:r>
          </a:p>
          <a:p>
            <a:pPr lvl="2"/>
            <a:r>
              <a:rPr lang="en-US" sz="1050" dirty="0"/>
              <a:t>MW&gt;0.9*LSL and resource status is one of (OFF, OUT, EMR, OFFNS, EMRSWGR) </a:t>
            </a:r>
          </a:p>
          <a:p>
            <a:r>
              <a:rPr lang="en-US" sz="1100" dirty="0" smtClean="0"/>
              <a:t>EMS Alarms triggered:</a:t>
            </a:r>
          </a:p>
          <a:p>
            <a:pPr lvl="1"/>
            <a:r>
              <a:rPr lang="en-US" sz="1100" dirty="0" smtClean="0"/>
              <a:t>Alert: TEL HSL BELOW 0</a:t>
            </a:r>
          </a:p>
          <a:p>
            <a:pPr lvl="1"/>
            <a:r>
              <a:rPr lang="en-US" sz="1100" dirty="0" smtClean="0"/>
              <a:t>Alert: INCONSIST RST AND MW</a:t>
            </a:r>
          </a:p>
        </p:txBody>
      </p:sp>
      <p:sp>
        <p:nvSpPr>
          <p:cNvPr id="25" name="TextBox 24"/>
          <p:cNvSpPr txBox="1"/>
          <p:nvPr/>
        </p:nvSpPr>
        <p:spPr>
          <a:xfrm>
            <a:off x="4114800" y="1297689"/>
            <a:ext cx="526106" cy="338554"/>
          </a:xfrm>
          <a:prstGeom prst="rect">
            <a:avLst/>
          </a:prstGeom>
          <a:noFill/>
        </p:spPr>
        <p:txBody>
          <a:bodyPr wrap="none" rtlCol="0">
            <a:spAutoFit/>
          </a:bodyPr>
          <a:lstStyle/>
          <a:p>
            <a:r>
              <a:rPr lang="en-US" sz="1600" dirty="0" smtClean="0">
                <a:solidFill>
                  <a:schemeClr val="tx2"/>
                </a:solidFill>
              </a:rPr>
              <a:t>550</a:t>
            </a:r>
            <a:endParaRPr lang="en-US" sz="1600" dirty="0">
              <a:solidFill>
                <a:schemeClr val="tx2"/>
              </a:solidFill>
            </a:endParaRPr>
          </a:p>
        </p:txBody>
      </p:sp>
    </p:spTree>
    <p:extLst>
      <p:ext uri="{BB962C8B-B14F-4D97-AF65-F5344CB8AC3E}">
        <p14:creationId xmlns:p14="http://schemas.microsoft.com/office/powerpoint/2010/main" val="18623509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06397" y="1447800"/>
            <a:ext cx="1828800" cy="4244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11332" y="5475262"/>
            <a:ext cx="2232855" cy="338554"/>
          </a:xfrm>
          <a:prstGeom prst="rect">
            <a:avLst/>
          </a:prstGeom>
          <a:noFill/>
        </p:spPr>
        <p:txBody>
          <a:bodyPr wrap="none" rtlCol="0">
            <a:spAutoFit/>
          </a:bodyPr>
          <a:lstStyle/>
          <a:p>
            <a:r>
              <a:rPr lang="en-US" sz="1600" dirty="0" smtClean="0">
                <a:solidFill>
                  <a:schemeClr val="tx2"/>
                </a:solidFill>
              </a:rPr>
              <a:t>- Telemetered HSL = 0</a:t>
            </a:r>
            <a:endParaRPr lang="en-US" sz="1600" dirty="0">
              <a:solidFill>
                <a:schemeClr val="tx2"/>
              </a:solidFill>
            </a:endParaRPr>
          </a:p>
        </p:txBody>
      </p:sp>
      <p:sp>
        <p:nvSpPr>
          <p:cNvPr id="2" name="Title 1"/>
          <p:cNvSpPr>
            <a:spLocks noGrp="1"/>
          </p:cNvSpPr>
          <p:nvPr>
            <p:ph type="title"/>
          </p:nvPr>
        </p:nvSpPr>
        <p:spPr/>
        <p:txBody>
          <a:bodyPr/>
          <a:lstStyle/>
          <a:p>
            <a:r>
              <a:rPr lang="en-US" sz="2800" dirty="0" smtClean="0"/>
              <a:t>Resource Limit Calculator Logic Example 3</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28" name="Table 27"/>
          <p:cNvGraphicFramePr>
            <a:graphicFrameLocks noGrp="1"/>
          </p:cNvGraphicFramePr>
          <p:nvPr>
            <p:extLst/>
          </p:nvPr>
        </p:nvGraphicFramePr>
        <p:xfrm>
          <a:off x="308610" y="855226"/>
          <a:ext cx="3429000" cy="181356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Input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High Sustainable</a:t>
                      </a:r>
                      <a:r>
                        <a:rPr lang="en-US" sz="1100" b="0" baseline="0" dirty="0" smtClean="0">
                          <a:solidFill>
                            <a:schemeClr val="tx2"/>
                          </a:solidFill>
                        </a:rPr>
                        <a:t> Limit (HSL)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Power</a:t>
                      </a:r>
                      <a:r>
                        <a:rPr lang="en-US" sz="1100" b="0" baseline="0" dirty="0" smtClean="0">
                          <a:solidFill>
                            <a:schemeClr val="tx2"/>
                          </a:solidFill>
                        </a:rPr>
                        <a:t> Output (MW)</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Normal Down Ramp Rate</a:t>
                      </a:r>
                      <a:endParaRPr lang="en-US" sz="1100" b="0" dirty="0">
                        <a:solidFill>
                          <a:schemeClr val="tx2"/>
                        </a:solidFill>
                      </a:endParaRPr>
                    </a:p>
                  </a:txBody>
                  <a:tcPr/>
                </a:tc>
                <a:tc>
                  <a:txBody>
                    <a:bodyPr/>
                    <a:lstStyle/>
                    <a:p>
                      <a:pPr algn="ctr"/>
                      <a:r>
                        <a:rPr lang="en-US" sz="1100" b="0" dirty="0" smtClean="0">
                          <a:solidFill>
                            <a:schemeClr val="tx2"/>
                          </a:solidFill>
                        </a:rPr>
                        <a:t>200</a:t>
                      </a:r>
                      <a:endParaRPr lang="en-US" sz="1100" b="0" dirty="0">
                        <a:solidFill>
                          <a:schemeClr val="tx2"/>
                        </a:solidFill>
                      </a:endParaRPr>
                    </a:p>
                  </a:txBody>
                  <a:tcPr/>
                </a:tc>
              </a:tr>
              <a:tr h="0">
                <a:tc>
                  <a:txBody>
                    <a:bodyPr/>
                    <a:lstStyle/>
                    <a:p>
                      <a:r>
                        <a:rPr lang="en-US" sz="1100" b="0" dirty="0" smtClean="0">
                          <a:solidFill>
                            <a:schemeClr val="tx2"/>
                          </a:solidFill>
                        </a:rPr>
                        <a:t>Resource</a:t>
                      </a:r>
                      <a:r>
                        <a:rPr lang="en-US" sz="1100" b="0" baseline="0" dirty="0" smtClean="0">
                          <a:solidFill>
                            <a:schemeClr val="tx2"/>
                          </a:solidFill>
                        </a:rPr>
                        <a:t> Status Code</a:t>
                      </a:r>
                      <a:endParaRPr lang="en-US" sz="1100" b="0" dirty="0">
                        <a:solidFill>
                          <a:schemeClr val="tx2"/>
                        </a:solidFill>
                      </a:endParaRPr>
                    </a:p>
                  </a:txBody>
                  <a:tcPr/>
                </a:tc>
                <a:tc>
                  <a:txBody>
                    <a:bodyPr/>
                    <a:lstStyle/>
                    <a:p>
                      <a:pPr algn="ctr"/>
                      <a:r>
                        <a:rPr lang="en-US" sz="1100" b="0" dirty="0" smtClean="0">
                          <a:solidFill>
                            <a:schemeClr val="accent6"/>
                          </a:solidFill>
                        </a:rPr>
                        <a:t>0 (NA)</a:t>
                      </a:r>
                      <a:endParaRPr lang="en-US" sz="1100" b="0" dirty="0">
                        <a:solidFill>
                          <a:schemeClr val="accent6"/>
                        </a:solidFill>
                      </a:endParaRPr>
                    </a:p>
                  </a:txBody>
                  <a:tcPr/>
                </a:tc>
              </a:tr>
              <a:tr h="0">
                <a:tc>
                  <a:txBody>
                    <a:bodyPr/>
                    <a:lstStyle/>
                    <a:p>
                      <a:r>
                        <a:rPr lang="en-US" sz="1100" b="0" dirty="0" smtClean="0">
                          <a:solidFill>
                            <a:schemeClr val="tx2"/>
                          </a:solidFill>
                        </a:rPr>
                        <a:t>Sum of AS Responsibilities</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Low Sustained</a:t>
                      </a:r>
                      <a:r>
                        <a:rPr lang="en-US" sz="1100" b="0" baseline="0" dirty="0" smtClean="0">
                          <a:solidFill>
                            <a:schemeClr val="tx2"/>
                          </a:solidFill>
                        </a:rPr>
                        <a:t> Limit (LSL)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bl>
          </a:graphicData>
        </a:graphic>
      </p:graphicFrame>
      <p:graphicFrame>
        <p:nvGraphicFramePr>
          <p:cNvPr id="29" name="Table 28"/>
          <p:cNvGraphicFramePr>
            <a:graphicFrameLocks noGrp="1"/>
          </p:cNvGraphicFramePr>
          <p:nvPr>
            <p:extLst/>
          </p:nvPr>
        </p:nvGraphicFramePr>
        <p:xfrm>
          <a:off x="308610" y="28194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Calculated Values</a:t>
                      </a:r>
                      <a:endParaRPr lang="en-US" sz="1100" b="1" dirty="0"/>
                    </a:p>
                  </a:txBody>
                  <a:tcPr/>
                </a:tc>
                <a:tc>
                  <a:txBody>
                    <a:bodyPr/>
                    <a:lstStyle/>
                    <a:p>
                      <a:pPr algn="ctr"/>
                      <a:r>
                        <a:rPr lang="en-US" sz="1100" b="1" dirty="0" smtClean="0"/>
                        <a:t>MW</a:t>
                      </a:r>
                      <a:endParaRPr lang="en-US" sz="1100" b="1" dirty="0"/>
                    </a:p>
                  </a:txBody>
                  <a:tcPr/>
                </a:tc>
              </a:tr>
              <a:tr h="0">
                <a:tc>
                  <a:txBody>
                    <a:bodyPr/>
                    <a:lstStyle/>
                    <a:p>
                      <a:r>
                        <a:rPr lang="en-US" sz="1100" b="0" dirty="0" smtClean="0">
                          <a:solidFill>
                            <a:schemeClr val="tx2"/>
                          </a:solidFill>
                        </a:rPr>
                        <a:t>High Dispatch Limit (HDL)</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r h="0">
                <a:tc>
                  <a:txBody>
                    <a:bodyPr/>
                    <a:lstStyle/>
                    <a:p>
                      <a:r>
                        <a:rPr lang="en-US" sz="1100" b="0" dirty="0" smtClean="0">
                          <a:solidFill>
                            <a:schemeClr val="tx2"/>
                          </a:solidFill>
                        </a:rPr>
                        <a:t>Low Dispatch Limit (LDL)</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bl>
          </a:graphicData>
        </a:graphic>
      </p:graphicFrame>
      <p:graphicFrame>
        <p:nvGraphicFramePr>
          <p:cNvPr id="30" name="Table 29"/>
          <p:cNvGraphicFramePr>
            <a:graphicFrameLocks noGrp="1"/>
          </p:cNvGraphicFramePr>
          <p:nvPr>
            <p:extLst/>
          </p:nvPr>
        </p:nvGraphicFramePr>
        <p:xfrm>
          <a:off x="309134" y="38862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Output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Base</a:t>
                      </a:r>
                      <a:r>
                        <a:rPr lang="en-US" sz="1100" b="0" baseline="0" dirty="0" smtClean="0">
                          <a:solidFill>
                            <a:schemeClr val="tx2"/>
                          </a:solidFill>
                        </a:rPr>
                        <a:t> Point (BP)</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r h="0">
                <a:tc>
                  <a:txBody>
                    <a:bodyPr/>
                    <a:lstStyle/>
                    <a:p>
                      <a:r>
                        <a:rPr lang="en-US" sz="1100" b="0" dirty="0" smtClean="0">
                          <a:solidFill>
                            <a:schemeClr val="tx2"/>
                          </a:solidFill>
                        </a:rPr>
                        <a:t>Overridden</a:t>
                      </a:r>
                      <a:r>
                        <a:rPr lang="en-US" sz="1100" b="0" baseline="0" dirty="0" smtClean="0">
                          <a:solidFill>
                            <a:schemeClr val="tx2"/>
                          </a:solidFill>
                        </a:rPr>
                        <a:t> Resource Status Code</a:t>
                      </a:r>
                      <a:endParaRPr lang="en-US" sz="1100" b="0" dirty="0">
                        <a:solidFill>
                          <a:schemeClr val="tx2"/>
                        </a:solidFill>
                      </a:endParaRPr>
                    </a:p>
                  </a:txBody>
                  <a:tcPr/>
                </a:tc>
                <a:tc>
                  <a:txBody>
                    <a:bodyPr/>
                    <a:lstStyle/>
                    <a:p>
                      <a:pPr algn="ctr"/>
                      <a:endParaRPr lang="en-US" sz="1100" b="0" dirty="0">
                        <a:solidFill>
                          <a:schemeClr val="tx2"/>
                        </a:solidFill>
                      </a:endParaRPr>
                    </a:p>
                  </a:txBody>
                  <a:tcPr/>
                </a:tc>
              </a:tr>
            </a:tbl>
          </a:graphicData>
        </a:graphic>
      </p:graphicFrame>
      <p:sp>
        <p:nvSpPr>
          <p:cNvPr id="10" name="TextBox 9"/>
          <p:cNvSpPr txBox="1"/>
          <p:nvPr/>
        </p:nvSpPr>
        <p:spPr>
          <a:xfrm>
            <a:off x="4114800" y="1663316"/>
            <a:ext cx="526106" cy="338554"/>
          </a:xfrm>
          <a:prstGeom prst="rect">
            <a:avLst/>
          </a:prstGeom>
          <a:noFill/>
        </p:spPr>
        <p:txBody>
          <a:bodyPr wrap="none" rtlCol="0">
            <a:spAutoFit/>
          </a:bodyPr>
          <a:lstStyle/>
          <a:p>
            <a:r>
              <a:rPr lang="en-US" sz="1600" dirty="0" smtClean="0">
                <a:solidFill>
                  <a:schemeClr val="tx2"/>
                </a:solidFill>
              </a:rPr>
              <a:t>500</a:t>
            </a:r>
            <a:endParaRPr lang="en-US" sz="1600" dirty="0">
              <a:solidFill>
                <a:schemeClr val="tx2"/>
              </a:solidFill>
            </a:endParaRPr>
          </a:p>
        </p:txBody>
      </p:sp>
      <p:sp>
        <p:nvSpPr>
          <p:cNvPr id="19" name="Right Triangle 18"/>
          <p:cNvSpPr/>
          <p:nvPr/>
        </p:nvSpPr>
        <p:spPr>
          <a:xfrm flipH="1" flipV="1">
            <a:off x="4706397" y="1828799"/>
            <a:ext cx="1819182" cy="1295399"/>
          </a:xfrm>
          <a:prstGeom prst="rtTriangl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dirty="0"/>
          </a:p>
        </p:txBody>
      </p:sp>
      <p:sp>
        <p:nvSpPr>
          <p:cNvPr id="20" name="TextBox 19"/>
          <p:cNvSpPr txBox="1"/>
          <p:nvPr/>
        </p:nvSpPr>
        <p:spPr>
          <a:xfrm>
            <a:off x="6611332" y="2933965"/>
            <a:ext cx="2069797" cy="338554"/>
          </a:xfrm>
          <a:prstGeom prst="rect">
            <a:avLst/>
          </a:prstGeom>
          <a:noFill/>
        </p:spPr>
        <p:txBody>
          <a:bodyPr wrap="none" rtlCol="0">
            <a:spAutoFit/>
          </a:bodyPr>
          <a:lstStyle/>
          <a:p>
            <a:r>
              <a:rPr lang="en-US" sz="1600" dirty="0" smtClean="0">
                <a:solidFill>
                  <a:schemeClr val="tx2"/>
                </a:solidFill>
              </a:rPr>
              <a:t>- LDL=HDL=BP=300</a:t>
            </a:r>
            <a:endParaRPr lang="en-US" sz="1600" dirty="0">
              <a:solidFill>
                <a:schemeClr val="tx2"/>
              </a:solidFill>
            </a:endParaRPr>
          </a:p>
        </p:txBody>
      </p:sp>
      <p:cxnSp>
        <p:nvCxnSpPr>
          <p:cNvPr id="21" name="Straight Connector 20"/>
          <p:cNvCxnSpPr/>
          <p:nvPr/>
        </p:nvCxnSpPr>
        <p:spPr>
          <a:xfrm>
            <a:off x="4716015" y="3124200"/>
            <a:ext cx="1809564"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684187" y="1840229"/>
            <a:ext cx="1828800" cy="0"/>
          </a:xfrm>
          <a:prstGeom prst="line">
            <a:avLst/>
          </a:prstGeom>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6611332" y="1263134"/>
            <a:ext cx="2145011" cy="338554"/>
          </a:xfrm>
          <a:prstGeom prst="rect">
            <a:avLst/>
          </a:prstGeom>
          <a:noFill/>
        </p:spPr>
        <p:txBody>
          <a:bodyPr wrap="none" rtlCol="0">
            <a:spAutoFit/>
          </a:bodyPr>
          <a:lstStyle/>
          <a:p>
            <a:r>
              <a:rPr lang="en-US" sz="1600" dirty="0" smtClean="0">
                <a:solidFill>
                  <a:schemeClr val="tx2"/>
                </a:solidFill>
              </a:rPr>
              <a:t>- Actual Unit Capacity</a:t>
            </a:r>
            <a:endParaRPr lang="en-US" sz="1600" dirty="0">
              <a:solidFill>
                <a:schemeClr val="tx2"/>
              </a:solidFill>
            </a:endParaRPr>
          </a:p>
        </p:txBody>
      </p:sp>
      <p:sp>
        <p:nvSpPr>
          <p:cNvPr id="24" name="Content Placeholder 2"/>
          <p:cNvSpPr>
            <a:spLocks noGrp="1"/>
          </p:cNvSpPr>
          <p:nvPr>
            <p:ph idx="1"/>
          </p:nvPr>
        </p:nvSpPr>
        <p:spPr>
          <a:xfrm>
            <a:off x="304800" y="4756666"/>
            <a:ext cx="4170556" cy="1673871"/>
          </a:xfrm>
        </p:spPr>
        <p:txBody>
          <a:bodyPr/>
          <a:lstStyle/>
          <a:p>
            <a:r>
              <a:rPr lang="en-US" sz="1100" dirty="0" smtClean="0"/>
              <a:t>RLC Logic Applicable:</a:t>
            </a:r>
          </a:p>
          <a:p>
            <a:pPr lvl="1"/>
            <a:r>
              <a:rPr lang="en-US" sz="1100" dirty="0" smtClean="0"/>
              <a:t>HDL formula. No Special logic</a:t>
            </a:r>
          </a:p>
          <a:p>
            <a:endParaRPr lang="en-US" sz="1100" dirty="0" smtClean="0"/>
          </a:p>
          <a:p>
            <a:r>
              <a:rPr lang="en-US" sz="1100" dirty="0" smtClean="0"/>
              <a:t>EMS Alarms triggered:</a:t>
            </a:r>
          </a:p>
          <a:p>
            <a:pPr lvl="1"/>
            <a:r>
              <a:rPr lang="en-US" sz="1100" dirty="0" smtClean="0"/>
              <a:t>Alert: TEL HSL BELOW 0</a:t>
            </a:r>
          </a:p>
          <a:p>
            <a:pPr lvl="1"/>
            <a:r>
              <a:rPr lang="en-US" sz="1100" dirty="0" smtClean="0"/>
              <a:t>Alert: INCONSIST RST AND MW</a:t>
            </a:r>
          </a:p>
        </p:txBody>
      </p:sp>
      <p:sp>
        <p:nvSpPr>
          <p:cNvPr id="25" name="TextBox 24"/>
          <p:cNvSpPr txBox="1"/>
          <p:nvPr/>
        </p:nvSpPr>
        <p:spPr>
          <a:xfrm>
            <a:off x="4114800" y="1297689"/>
            <a:ext cx="526106" cy="338554"/>
          </a:xfrm>
          <a:prstGeom prst="rect">
            <a:avLst/>
          </a:prstGeom>
          <a:noFill/>
        </p:spPr>
        <p:txBody>
          <a:bodyPr wrap="none" rtlCol="0">
            <a:spAutoFit/>
          </a:bodyPr>
          <a:lstStyle/>
          <a:p>
            <a:r>
              <a:rPr lang="en-US" sz="1600" dirty="0" smtClean="0">
                <a:solidFill>
                  <a:schemeClr val="tx2"/>
                </a:solidFill>
              </a:rPr>
              <a:t>550</a:t>
            </a:r>
            <a:endParaRPr lang="en-US" sz="1600" dirty="0">
              <a:solidFill>
                <a:schemeClr val="tx2"/>
              </a:solidFill>
            </a:endParaRPr>
          </a:p>
        </p:txBody>
      </p:sp>
    </p:spTree>
    <p:extLst>
      <p:ext uri="{BB962C8B-B14F-4D97-AF65-F5344CB8AC3E}">
        <p14:creationId xmlns:p14="http://schemas.microsoft.com/office/powerpoint/2010/main" val="2122891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Content Placeholder 2"/>
          <p:cNvSpPr>
            <a:spLocks noGrp="1"/>
          </p:cNvSpPr>
          <p:nvPr>
            <p:ph idx="1"/>
          </p:nvPr>
        </p:nvSpPr>
        <p:spPr>
          <a:xfrm>
            <a:off x="381000" y="2906752"/>
            <a:ext cx="8534400" cy="735980"/>
          </a:xfrm>
        </p:spPr>
        <p:txBody>
          <a:bodyPr/>
          <a:lstStyle/>
          <a:p>
            <a:pPr marL="0" indent="0" algn="ctr">
              <a:buNone/>
            </a:pPr>
            <a:r>
              <a:rPr lang="en-US" sz="4400" dirty="0" smtClean="0"/>
              <a:t>Discussion</a:t>
            </a:r>
            <a:endParaRPr lang="en-US" sz="4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37082606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r>
              <a:rPr lang="en-US" sz="2400" dirty="0" smtClean="0"/>
              <a:t>Resource Specific Telemetry From/To QSE* - Current</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graphicFrame>
        <p:nvGraphicFramePr>
          <p:cNvPr id="7" name="Table 6"/>
          <p:cNvGraphicFramePr>
            <a:graphicFrameLocks noGrp="1"/>
          </p:cNvGraphicFramePr>
          <p:nvPr>
            <p:extLst/>
          </p:nvPr>
        </p:nvGraphicFramePr>
        <p:xfrm>
          <a:off x="1579904" y="4010624"/>
          <a:ext cx="6097306" cy="1483995"/>
        </p:xfrm>
        <a:graphic>
          <a:graphicData uri="http://schemas.openxmlformats.org/drawingml/2006/table">
            <a:tbl>
              <a:tblPr>
                <a:tableStyleId>{3B4B98B0-60AC-42C2-AFA5-B58CD77FA1E5}</a:tableStyleId>
              </a:tblPr>
              <a:tblGrid>
                <a:gridCol w="3198658"/>
                <a:gridCol w="155448"/>
                <a:gridCol w="2743200"/>
              </a:tblGrid>
              <a:tr h="0">
                <a:tc gridSpan="3">
                  <a:txBody>
                    <a:bodyPr/>
                    <a:lstStyle/>
                    <a:p>
                      <a:pPr algn="ctr" fontAlgn="b"/>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r>
                        <a:rPr lang="en-US" sz="900" b="0" i="0" u="none" strike="noStrike" baseline="0" dirty="0">
                          <a:solidFill>
                            <a:srgbClr val="000000"/>
                          </a:solidFill>
                          <a:effectLst/>
                          <a:latin typeface="+mn-lt"/>
                        </a:rPr>
                        <a:t>]</a:t>
                      </a:r>
                      <a:endParaRPr lang="en-US" sz="900" b="0" i="0" u="none" strike="noStrike" baseline="0"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Updated Desired BP (UDBP)</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r>
            </a:tbl>
          </a:graphicData>
        </a:graphic>
      </p:graphicFrame>
      <p:graphicFrame>
        <p:nvGraphicFramePr>
          <p:cNvPr id="6" name="Table 5"/>
          <p:cNvGraphicFramePr>
            <a:graphicFrameLocks noGrp="1"/>
          </p:cNvGraphicFramePr>
          <p:nvPr>
            <p:extLst/>
          </p:nvPr>
        </p:nvGraphicFramePr>
        <p:xfrm>
          <a:off x="304800" y="855406"/>
          <a:ext cx="8647515" cy="2834067"/>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a:solidFill>
                            <a:schemeClr val="tx1"/>
                          </a:solidFill>
                          <a:effectLst/>
                          <a:latin typeface="Arial" panose="020B0604020202020204" pitchFamily="34" charset="0"/>
                        </a:rPr>
                        <a:t>From 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Normal 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Responsive </a:t>
                      </a:r>
                      <a:r>
                        <a:rPr lang="en-US" sz="900" b="0" i="0" u="none" strike="noStrike" dirty="0" smtClean="0">
                          <a:solidFill>
                            <a:srgbClr val="000000"/>
                          </a:solidFill>
                          <a:effectLst/>
                          <a:latin typeface="Arial" panose="020B0604020202020204" pitchFamily="34" charset="0"/>
                        </a:rPr>
                        <a:t>Reserve </a:t>
                      </a:r>
                      <a:r>
                        <a:rPr lang="en-US" sz="900" b="0" i="0" u="none" strike="noStrike" dirty="0">
                          <a:solidFill>
                            <a:srgbClr val="000000"/>
                          </a:solidFill>
                          <a:effectLst/>
                          <a:latin typeface="Arial" panose="020B0604020202020204" pitchFamily="34" charset="0"/>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noStrike" dirty="0" smtClean="0">
                          <a:solidFill>
                            <a:srgbClr val="000000"/>
                          </a:solidFill>
                          <a:effectLst/>
                          <a:latin typeface="Arial" panose="020B0604020202020204" pitchFamily="34" charset="0"/>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endParaRPr lang="en-US"/>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249308">
                <a:tc>
                  <a:txBody>
                    <a:bodyPr/>
                    <a:lstStyle/>
                    <a:p>
                      <a:pPr algn="ctr" rtl="0" fontAlgn="b"/>
                      <a:r>
                        <a:rPr lang="en-US" sz="900" b="0" i="0" u="none" strike="noStrike" dirty="0" smtClean="0">
                          <a:solidFill>
                            <a:schemeClr val="tx1"/>
                          </a:solidFill>
                          <a:effectLst/>
                          <a:latin typeface="Arial" panose="020B0604020202020204" pitchFamily="34" charset="0"/>
                        </a:rPr>
                        <a:t>Non</a:t>
                      </a:r>
                      <a:r>
                        <a:rPr lang="en-US" sz="900" b="0" i="0" u="none" strike="noStrike" baseline="0" dirty="0" smtClean="0">
                          <a:solidFill>
                            <a:schemeClr val="tx1"/>
                          </a:solidFill>
                          <a:effectLst/>
                          <a:latin typeface="Arial" panose="020B0604020202020204" pitchFamily="34" charset="0"/>
                        </a:rPr>
                        <a:t> Frequency Responsive Capacity (NFRC)</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endParaRPr lang="en-US"/>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bl>
          </a:graphicData>
        </a:graphic>
      </p:graphicFrame>
      <p:sp>
        <p:nvSpPr>
          <p:cNvPr id="9" name="TextBox 8"/>
          <p:cNvSpPr txBox="1"/>
          <p:nvPr/>
        </p:nvSpPr>
        <p:spPr>
          <a:xfrm>
            <a:off x="304800" y="5973155"/>
            <a:ext cx="5454266" cy="369332"/>
          </a:xfrm>
          <a:prstGeom prst="rect">
            <a:avLst/>
          </a:prstGeom>
          <a:noFill/>
        </p:spPr>
        <p:txBody>
          <a:bodyPr wrap="square" rtlCol="0">
            <a:spAutoFit/>
          </a:bodyPr>
          <a:lstStyle/>
          <a:p>
            <a:r>
              <a:rPr lang="en-US" sz="900" dirty="0">
                <a:solidFill>
                  <a:schemeClr val="tx2"/>
                </a:solidFill>
              </a:rPr>
              <a:t>*Refer to the </a:t>
            </a:r>
            <a:r>
              <a:rPr lang="en-US" sz="900" dirty="0">
                <a:solidFill>
                  <a:schemeClr val="tx2"/>
                </a:solidFill>
                <a:hlinkClick r:id="rId2"/>
              </a:rPr>
              <a:t>ERCOT Nodal ICCP Communications Handbook</a:t>
            </a:r>
            <a:endParaRPr lang="en-US" sz="900" dirty="0" smtClean="0">
              <a:solidFill>
                <a:schemeClr val="tx2"/>
              </a:solidFill>
            </a:endParaRPr>
          </a:p>
          <a:p>
            <a:r>
              <a:rPr lang="en-US" sz="900" dirty="0" smtClean="0">
                <a:solidFill>
                  <a:schemeClr val="tx2"/>
                </a:solidFill>
                <a:hlinkClick r:id="rId2"/>
              </a:rPr>
              <a:t>http</a:t>
            </a:r>
            <a:r>
              <a:rPr lang="en-US" sz="900" dirty="0">
                <a:solidFill>
                  <a:schemeClr val="tx2"/>
                </a:solidFill>
                <a:hlinkClick r:id="rId2"/>
              </a:rPr>
              <a:t>://</a:t>
            </a:r>
            <a:r>
              <a:rPr lang="en-US" sz="900" dirty="0" smtClean="0">
                <a:solidFill>
                  <a:schemeClr val="tx2"/>
                </a:solidFill>
                <a:hlinkClick r:id="rId2"/>
              </a:rPr>
              <a:t>www.ercot.com/services/rq/re</a:t>
            </a:r>
            <a:endParaRPr lang="en-US" sz="900" dirty="0">
              <a:solidFill>
                <a:schemeClr val="tx2"/>
              </a:solidFill>
            </a:endParaRPr>
          </a:p>
        </p:txBody>
      </p:sp>
    </p:spTree>
    <p:extLst>
      <p:ext uri="{BB962C8B-B14F-4D97-AF65-F5344CB8AC3E}">
        <p14:creationId xmlns:p14="http://schemas.microsoft.com/office/powerpoint/2010/main" val="12837298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D93BD3E-1E9A-4970-A6F7-E7AC52762E0C}" type="slidenum">
              <a:rPr lang="en-US" smtClean="0"/>
              <a:pPr/>
              <a:t>18</a:t>
            </a:fld>
            <a:endParaRPr lang="en-US"/>
          </a:p>
        </p:txBody>
      </p:sp>
      <p:sp>
        <p:nvSpPr>
          <p:cNvPr id="5" name="Content Placeholder 4"/>
          <p:cNvSpPr>
            <a:spLocks noGrp="1"/>
          </p:cNvSpPr>
          <p:nvPr>
            <p:ph idx="13"/>
          </p:nvPr>
        </p:nvSpPr>
        <p:spPr/>
        <p:txBody>
          <a:bodyPr/>
          <a:lstStyle/>
          <a:p>
            <a:pPr lvl="1"/>
            <a:r>
              <a:rPr lang="en-US" sz="1400" dirty="0"/>
              <a:t>NA (0)</a:t>
            </a:r>
          </a:p>
          <a:p>
            <a:pPr lvl="1"/>
            <a:r>
              <a:rPr lang="en-US" sz="1400" dirty="0"/>
              <a:t>OUT (11)</a:t>
            </a:r>
          </a:p>
          <a:p>
            <a:pPr lvl="1"/>
            <a:r>
              <a:rPr lang="en-US" sz="1400" dirty="0"/>
              <a:t>OFFNS (12)</a:t>
            </a:r>
          </a:p>
          <a:p>
            <a:pPr lvl="1"/>
            <a:r>
              <a:rPr lang="en-US" sz="1400" dirty="0"/>
              <a:t>OFF (13)</a:t>
            </a:r>
          </a:p>
          <a:p>
            <a:pPr lvl="1"/>
            <a:r>
              <a:rPr lang="en-US" sz="1400" dirty="0"/>
              <a:t>EMR (14)</a:t>
            </a:r>
          </a:p>
          <a:p>
            <a:pPr lvl="1"/>
            <a:r>
              <a:rPr lang="en-US" sz="1400" dirty="0"/>
              <a:t>OFFQS (19)</a:t>
            </a:r>
          </a:p>
          <a:p>
            <a:pPr lvl="1"/>
            <a:r>
              <a:rPr lang="en-US" sz="1400" dirty="0"/>
              <a:t>EMRSWGR (20)</a:t>
            </a:r>
          </a:p>
          <a:p>
            <a:endParaRPr lang="en-US" b="1" dirty="0"/>
          </a:p>
        </p:txBody>
      </p:sp>
      <p:sp>
        <p:nvSpPr>
          <p:cNvPr id="3" name="Content Placeholder 2"/>
          <p:cNvSpPr>
            <a:spLocks noGrp="1"/>
          </p:cNvSpPr>
          <p:nvPr>
            <p:ph idx="1"/>
          </p:nvPr>
        </p:nvSpPr>
        <p:spPr/>
        <p:txBody>
          <a:bodyPr/>
          <a:lstStyle/>
          <a:p>
            <a:pPr lvl="1"/>
            <a:r>
              <a:rPr lang="en-US" sz="1400" dirty="0" smtClean="0"/>
              <a:t>ONRUC (1)</a:t>
            </a:r>
          </a:p>
          <a:p>
            <a:pPr lvl="1"/>
            <a:r>
              <a:rPr lang="en-US" sz="1400" dirty="0" smtClean="0"/>
              <a:t>ONREG (2)</a:t>
            </a:r>
          </a:p>
          <a:p>
            <a:pPr lvl="1"/>
            <a:r>
              <a:rPr lang="en-US" sz="1400" dirty="0" smtClean="0"/>
              <a:t>ON (3)</a:t>
            </a:r>
          </a:p>
          <a:p>
            <a:pPr lvl="1"/>
            <a:r>
              <a:rPr lang="en-US" sz="1400" dirty="0" smtClean="0"/>
              <a:t>ONDSR (4)</a:t>
            </a:r>
          </a:p>
          <a:p>
            <a:pPr lvl="1"/>
            <a:r>
              <a:rPr lang="en-US" sz="1400" dirty="0" smtClean="0"/>
              <a:t>ONOS (5)</a:t>
            </a:r>
          </a:p>
          <a:p>
            <a:pPr lvl="1"/>
            <a:r>
              <a:rPr lang="en-US" sz="1400" dirty="0" smtClean="0"/>
              <a:t>ONOSREG (6)</a:t>
            </a:r>
          </a:p>
          <a:p>
            <a:pPr lvl="1"/>
            <a:r>
              <a:rPr lang="en-US" sz="1400" dirty="0" smtClean="0"/>
              <a:t>ONDSRREG (7)</a:t>
            </a:r>
          </a:p>
          <a:p>
            <a:pPr lvl="1"/>
            <a:r>
              <a:rPr lang="en-US" sz="1400" dirty="0" smtClean="0"/>
              <a:t>ONTEST (8)</a:t>
            </a:r>
          </a:p>
          <a:p>
            <a:pPr lvl="1"/>
            <a:r>
              <a:rPr lang="en-US" sz="1400" dirty="0" smtClean="0"/>
              <a:t>ONEMR (9)</a:t>
            </a:r>
          </a:p>
          <a:p>
            <a:pPr lvl="1"/>
            <a:r>
              <a:rPr lang="en-US" sz="1400" dirty="0" smtClean="0"/>
              <a:t>ONRR (10)</a:t>
            </a:r>
          </a:p>
          <a:p>
            <a:pPr lvl="1"/>
            <a:r>
              <a:rPr lang="en-US" sz="1400" dirty="0" smtClean="0"/>
              <a:t>SHUTDOWN (15)</a:t>
            </a:r>
          </a:p>
          <a:p>
            <a:pPr lvl="1"/>
            <a:r>
              <a:rPr lang="en-US" sz="1400" dirty="0" smtClean="0"/>
              <a:t>STARTUP (16)</a:t>
            </a:r>
          </a:p>
          <a:p>
            <a:pPr lvl="1"/>
            <a:r>
              <a:rPr lang="en-US" sz="1400" dirty="0" smtClean="0"/>
              <a:t>FRRSUP (17)</a:t>
            </a:r>
          </a:p>
          <a:p>
            <a:pPr lvl="1"/>
            <a:r>
              <a:rPr lang="en-US" sz="1400" dirty="0" smtClean="0"/>
              <a:t>ONOPTOUT (18)</a:t>
            </a:r>
          </a:p>
          <a:p>
            <a:pPr marL="457200" lvl="1" indent="0">
              <a:buNone/>
            </a:pPr>
            <a:endParaRPr lang="en-US" sz="2400" dirty="0" smtClean="0"/>
          </a:p>
          <a:p>
            <a:endParaRPr lang="en-US" sz="2200" dirty="0"/>
          </a:p>
        </p:txBody>
      </p:sp>
      <p:sp>
        <p:nvSpPr>
          <p:cNvPr id="2" name="Title 1"/>
          <p:cNvSpPr>
            <a:spLocks noGrp="1"/>
          </p:cNvSpPr>
          <p:nvPr>
            <p:ph type="title"/>
          </p:nvPr>
        </p:nvSpPr>
        <p:spPr/>
        <p:txBody>
          <a:bodyPr/>
          <a:lstStyle/>
          <a:p>
            <a:r>
              <a:rPr lang="en-US" dirty="0" smtClean="0"/>
              <a:t>Generation Resource Status Codes</a:t>
            </a:r>
            <a:endParaRPr lang="en-US" dirty="0"/>
          </a:p>
        </p:txBody>
      </p:sp>
      <p:sp>
        <p:nvSpPr>
          <p:cNvPr id="7" name="TextBox 6"/>
          <p:cNvSpPr txBox="1"/>
          <p:nvPr/>
        </p:nvSpPr>
        <p:spPr>
          <a:xfrm>
            <a:off x="304799" y="5973155"/>
            <a:ext cx="8359877" cy="230832"/>
          </a:xfrm>
          <a:prstGeom prst="rect">
            <a:avLst/>
          </a:prstGeom>
          <a:noFill/>
        </p:spPr>
        <p:txBody>
          <a:bodyPr wrap="square" rtlCol="0">
            <a:spAutoFit/>
          </a:bodyPr>
          <a:lstStyle/>
          <a:p>
            <a:r>
              <a:rPr lang="en-US" sz="900" dirty="0">
                <a:solidFill>
                  <a:schemeClr val="tx2"/>
                </a:solidFill>
              </a:rPr>
              <a:t>*Refer to the </a:t>
            </a:r>
            <a:r>
              <a:rPr lang="en-US" sz="900" dirty="0">
                <a:solidFill>
                  <a:schemeClr val="tx2"/>
                </a:solidFill>
                <a:hlinkClick r:id="rId3"/>
              </a:rPr>
              <a:t>ERCOT Nodal ICCP Communications </a:t>
            </a:r>
            <a:r>
              <a:rPr lang="en-US" sz="900" dirty="0" smtClean="0">
                <a:solidFill>
                  <a:schemeClr val="tx2"/>
                </a:solidFill>
                <a:hlinkClick r:id="rId3"/>
              </a:rPr>
              <a:t>Handbook</a:t>
            </a:r>
            <a:r>
              <a:rPr lang="en-US" sz="900" dirty="0" smtClean="0">
                <a:solidFill>
                  <a:schemeClr val="tx2"/>
                </a:solidFill>
              </a:rPr>
              <a:t> Section </a:t>
            </a:r>
            <a:r>
              <a:rPr lang="en-US" sz="900" dirty="0">
                <a:solidFill>
                  <a:schemeClr val="tx2"/>
                </a:solidFill>
              </a:rPr>
              <a:t>4.5.2 for more information on Resource Status Codes: </a:t>
            </a:r>
            <a:r>
              <a:rPr lang="en-US" sz="900" dirty="0">
                <a:solidFill>
                  <a:schemeClr val="tx2"/>
                </a:solidFill>
                <a:hlinkClick r:id="rId3"/>
              </a:rPr>
              <a:t>http://</a:t>
            </a:r>
            <a:r>
              <a:rPr lang="en-US" sz="900" dirty="0" smtClean="0">
                <a:solidFill>
                  <a:schemeClr val="tx2"/>
                </a:solidFill>
                <a:hlinkClick r:id="rId3"/>
              </a:rPr>
              <a:t>www.ercot.com/services/rq/re</a:t>
            </a:r>
            <a:endParaRPr lang="en-US" sz="900" dirty="0">
              <a:solidFill>
                <a:schemeClr val="tx2"/>
              </a:solidFill>
            </a:endParaRPr>
          </a:p>
        </p:txBody>
      </p:sp>
    </p:spTree>
    <p:extLst>
      <p:ext uri="{BB962C8B-B14F-4D97-AF65-F5344CB8AC3E}">
        <p14:creationId xmlns:p14="http://schemas.microsoft.com/office/powerpoint/2010/main" val="25251064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RLC Ancillary Service and Dispatch Calculations</a:t>
            </a:r>
            <a:endParaRPr lang="en-US" sz="2400" dirty="0"/>
          </a:p>
        </p:txBody>
      </p:sp>
      <p:sp>
        <p:nvSpPr>
          <p:cNvPr id="10" name="Content Placeholder 2"/>
          <p:cNvSpPr>
            <a:spLocks noGrp="1"/>
          </p:cNvSpPr>
          <p:nvPr>
            <p:ph idx="1"/>
          </p:nvPr>
        </p:nvSpPr>
        <p:spPr/>
        <p:txBody>
          <a:bodyPr/>
          <a:lstStyle/>
          <a:p>
            <a:pPr marL="0" indent="0">
              <a:buNone/>
            </a:pPr>
            <a:r>
              <a:rPr lang="en-US" sz="2400" dirty="0" smtClean="0"/>
              <a:t>HASL</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pic>
        <p:nvPicPr>
          <p:cNvPr id="6" name="Picture 5"/>
          <p:cNvPicPr>
            <a:picLocks noChangeAspect="1"/>
          </p:cNvPicPr>
          <p:nvPr/>
        </p:nvPicPr>
        <p:blipFill>
          <a:blip r:embed="rId3"/>
          <a:stretch>
            <a:fillRect/>
          </a:stretch>
        </p:blipFill>
        <p:spPr>
          <a:xfrm>
            <a:off x="533400" y="1362267"/>
            <a:ext cx="3123809" cy="1590476"/>
          </a:xfrm>
          <a:prstGeom prst="rect">
            <a:avLst/>
          </a:prstGeom>
        </p:spPr>
      </p:pic>
      <p:pic>
        <p:nvPicPr>
          <p:cNvPr id="7" name="Picture 6"/>
          <p:cNvPicPr>
            <a:picLocks noChangeAspect="1"/>
          </p:cNvPicPr>
          <p:nvPr/>
        </p:nvPicPr>
        <p:blipFill>
          <a:blip r:embed="rId4"/>
          <a:stretch>
            <a:fillRect/>
          </a:stretch>
        </p:blipFill>
        <p:spPr>
          <a:xfrm>
            <a:off x="4795351" y="1362267"/>
            <a:ext cx="2780952" cy="400000"/>
          </a:xfrm>
          <a:prstGeom prst="rect">
            <a:avLst/>
          </a:prstGeom>
        </p:spPr>
      </p:pic>
      <p:pic>
        <p:nvPicPr>
          <p:cNvPr id="8" name="Picture 7"/>
          <p:cNvPicPr>
            <a:picLocks noChangeAspect="1"/>
          </p:cNvPicPr>
          <p:nvPr/>
        </p:nvPicPr>
        <p:blipFill>
          <a:blip r:embed="rId5"/>
          <a:stretch>
            <a:fillRect/>
          </a:stretch>
        </p:blipFill>
        <p:spPr>
          <a:xfrm>
            <a:off x="533400" y="3519531"/>
            <a:ext cx="2333333" cy="2600000"/>
          </a:xfrm>
          <a:prstGeom prst="rect">
            <a:avLst/>
          </a:prstGeom>
        </p:spPr>
      </p:pic>
      <p:pic>
        <p:nvPicPr>
          <p:cNvPr id="9" name="Picture 8"/>
          <p:cNvPicPr>
            <a:picLocks noChangeAspect="1"/>
          </p:cNvPicPr>
          <p:nvPr/>
        </p:nvPicPr>
        <p:blipFill>
          <a:blip r:embed="rId6"/>
          <a:stretch>
            <a:fillRect/>
          </a:stretch>
        </p:blipFill>
        <p:spPr>
          <a:xfrm>
            <a:off x="4790589" y="3519531"/>
            <a:ext cx="2790476" cy="2114286"/>
          </a:xfrm>
          <a:prstGeom prst="rect">
            <a:avLst/>
          </a:prstGeom>
        </p:spPr>
      </p:pic>
      <p:sp>
        <p:nvSpPr>
          <p:cNvPr id="11" name="Content Placeholder 2"/>
          <p:cNvSpPr txBox="1">
            <a:spLocks/>
          </p:cNvSpPr>
          <p:nvPr/>
        </p:nvSpPr>
        <p:spPr>
          <a:xfrm>
            <a:off x="381000" y="3062331"/>
            <a:ext cx="1143000"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HDL</a:t>
            </a:r>
            <a:endParaRPr lang="en-US" sz="2200" dirty="0"/>
          </a:p>
        </p:txBody>
      </p:sp>
      <p:sp>
        <p:nvSpPr>
          <p:cNvPr id="12" name="Content Placeholder 2"/>
          <p:cNvSpPr txBox="1">
            <a:spLocks/>
          </p:cNvSpPr>
          <p:nvPr/>
        </p:nvSpPr>
        <p:spPr>
          <a:xfrm>
            <a:off x="4560570" y="3062331"/>
            <a:ext cx="1143000"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LDL</a:t>
            </a:r>
            <a:endParaRPr lang="en-US" sz="2200" dirty="0"/>
          </a:p>
        </p:txBody>
      </p:sp>
      <p:sp>
        <p:nvSpPr>
          <p:cNvPr id="13" name="Content Placeholder 2"/>
          <p:cNvSpPr txBox="1">
            <a:spLocks/>
          </p:cNvSpPr>
          <p:nvPr/>
        </p:nvSpPr>
        <p:spPr>
          <a:xfrm>
            <a:off x="4564380" y="914401"/>
            <a:ext cx="1143000"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LASL</a:t>
            </a:r>
            <a:endParaRPr lang="en-US" sz="2200" dirty="0"/>
          </a:p>
        </p:txBody>
      </p:sp>
    </p:spTree>
    <p:extLst>
      <p:ext uri="{BB962C8B-B14F-4D97-AF65-F5344CB8AC3E}">
        <p14:creationId xmlns:p14="http://schemas.microsoft.com/office/powerpoint/2010/main" val="641790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Recap</a:t>
            </a:r>
            <a:endParaRPr lang="en-US" dirty="0"/>
          </a:p>
        </p:txBody>
      </p:sp>
      <p:sp>
        <p:nvSpPr>
          <p:cNvPr id="6" name="Content Placeholder 5"/>
          <p:cNvSpPr>
            <a:spLocks noGrp="1"/>
          </p:cNvSpPr>
          <p:nvPr>
            <p:ph idx="1"/>
          </p:nvPr>
        </p:nvSpPr>
        <p:spPr/>
        <p:txBody>
          <a:bodyPr/>
          <a:lstStyle/>
          <a:p>
            <a:r>
              <a:rPr lang="en-US" dirty="0" smtClean="0"/>
              <a:t>At the </a:t>
            </a:r>
            <a:r>
              <a:rPr lang="en-US" dirty="0" smtClean="0">
                <a:hlinkClick r:id="rId2"/>
              </a:rPr>
              <a:t>Jun 24, 2019 WMWG</a:t>
            </a:r>
            <a:r>
              <a:rPr lang="en-US" dirty="0" smtClean="0"/>
              <a:t> meeting ERCOT provided an overview of the current telemetry validations in the Resource Limit Calculator (RLC).</a:t>
            </a:r>
          </a:p>
          <a:p>
            <a:pPr lvl="1"/>
            <a:r>
              <a:rPr lang="en-US" dirty="0" smtClean="0"/>
              <a:t>Slide Deck: </a:t>
            </a:r>
            <a:r>
              <a:rPr lang="en-US" dirty="0" smtClean="0">
                <a:hlinkClick r:id="rId3"/>
              </a:rPr>
              <a:t>Link</a:t>
            </a:r>
            <a:endParaRPr lang="en-US" dirty="0" smtClean="0"/>
          </a:p>
          <a:p>
            <a:pPr lvl="1"/>
            <a:r>
              <a:rPr lang="en-US" dirty="0" smtClean="0"/>
              <a:t>At this meeting, Stakeholders requested ERCOT to holistically review the validations in RLC and identify any changes that would better align these to current operational standards.</a:t>
            </a:r>
          </a:p>
          <a:p>
            <a:pPr lvl="1"/>
            <a:endParaRPr lang="en-US" dirty="0" smtClean="0"/>
          </a:p>
          <a:p>
            <a:pPr marL="0" indent="0">
              <a:buNone/>
            </a:pPr>
            <a:endParaRPr lang="en-US" dirty="0" smtClean="0"/>
          </a:p>
        </p:txBody>
      </p:sp>
    </p:spTree>
    <p:extLst>
      <p:ext uri="{BB962C8B-B14F-4D97-AF65-F5344CB8AC3E}">
        <p14:creationId xmlns:p14="http://schemas.microsoft.com/office/powerpoint/2010/main" val="3969320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Alarms from RLC</a:t>
            </a:r>
            <a:endParaRPr lang="en-US" dirty="0"/>
          </a:p>
        </p:txBody>
      </p:sp>
      <p:sp>
        <p:nvSpPr>
          <p:cNvPr id="3" name="Content Placeholder 2"/>
          <p:cNvSpPr>
            <a:spLocks noGrp="1"/>
          </p:cNvSpPr>
          <p:nvPr>
            <p:ph idx="1"/>
          </p:nvPr>
        </p:nvSpPr>
        <p:spPr/>
        <p:txBody>
          <a:bodyPr/>
          <a:lstStyle/>
          <a:p>
            <a:r>
              <a:rPr lang="en-US" sz="1600" dirty="0" smtClean="0"/>
              <a:t>RLC issues the followings alarms as a result of its data sanity checks.</a:t>
            </a:r>
            <a:endParaRPr lang="en-US" sz="1600" dirty="0"/>
          </a:p>
          <a:p>
            <a:pPr lvl="1"/>
            <a:r>
              <a:rPr lang="en-US" sz="1100" dirty="0"/>
              <a:t>HSL – LSL is &lt; AS RESP</a:t>
            </a:r>
          </a:p>
          <a:p>
            <a:pPr lvl="1"/>
            <a:r>
              <a:rPr lang="en-US" sz="1100" dirty="0"/>
              <a:t>Alert: TEL HSL BELOW 0</a:t>
            </a:r>
          </a:p>
          <a:p>
            <a:pPr lvl="1"/>
            <a:r>
              <a:rPr lang="en-US" sz="1100" dirty="0"/>
              <a:t>Alert: TEL LSL BELOW 0</a:t>
            </a:r>
          </a:p>
          <a:p>
            <a:pPr lvl="1"/>
            <a:r>
              <a:rPr lang="en-US" sz="1100" dirty="0"/>
              <a:t>Alert: INVALID HSL SUM</a:t>
            </a:r>
          </a:p>
          <a:p>
            <a:pPr lvl="1"/>
            <a:r>
              <a:rPr lang="en-US" sz="1100" dirty="0"/>
              <a:t>Alert: SCEDURR BELOW 0</a:t>
            </a:r>
          </a:p>
          <a:p>
            <a:pPr lvl="1"/>
            <a:r>
              <a:rPr lang="en-US" sz="1100" dirty="0"/>
              <a:t>Alert: INVALID CC CONFIG</a:t>
            </a:r>
          </a:p>
          <a:p>
            <a:pPr lvl="1"/>
            <a:r>
              <a:rPr lang="en-US" sz="1100" dirty="0"/>
              <a:t>Alert: SUSPECT TEL HDL=LDL=MW</a:t>
            </a:r>
          </a:p>
          <a:p>
            <a:pPr lvl="1"/>
            <a:r>
              <a:rPr lang="en-US" sz="1100" dirty="0"/>
              <a:t>Alert: INVALID TEL HSL OR LSL</a:t>
            </a:r>
          </a:p>
          <a:p>
            <a:pPr lvl="1"/>
            <a:r>
              <a:rPr lang="en-US" sz="1100" dirty="0"/>
              <a:t>Alert: INVALID TEL RST</a:t>
            </a:r>
          </a:p>
          <a:p>
            <a:pPr lvl="1"/>
            <a:r>
              <a:rPr lang="en-US" sz="1100" dirty="0"/>
              <a:t>Alert: INCONSIST RST AND MW</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dirty="0"/>
          </a:p>
        </p:txBody>
      </p:sp>
    </p:spTree>
    <p:extLst>
      <p:ext uri="{BB962C8B-B14F-4D97-AF65-F5344CB8AC3E}">
        <p14:creationId xmlns:p14="http://schemas.microsoft.com/office/powerpoint/2010/main" val="1947342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Normal/Emergency Ramp Rate Telemetry</a:t>
            </a:r>
            <a:endParaRPr lang="en-US" dirty="0"/>
          </a:p>
        </p:txBody>
      </p:sp>
      <p:sp>
        <p:nvSpPr>
          <p:cNvPr id="3" name="Content Placeholder 2"/>
          <p:cNvSpPr>
            <a:spLocks noGrp="1"/>
          </p:cNvSpPr>
          <p:nvPr>
            <p:ph idx="1"/>
          </p:nvPr>
        </p:nvSpPr>
        <p:spPr>
          <a:xfrm>
            <a:off x="304800" y="855406"/>
            <a:ext cx="8534400" cy="2598993"/>
          </a:xfrm>
        </p:spPr>
        <p:txBody>
          <a:bodyPr/>
          <a:lstStyle/>
          <a:p>
            <a:pPr marL="0" indent="0">
              <a:buNone/>
            </a:pPr>
            <a:r>
              <a:rPr lang="en-US" b="1" u="sng" dirty="0" smtClean="0"/>
              <a:t>Current</a:t>
            </a:r>
          </a:p>
          <a:p>
            <a:r>
              <a:rPr lang="en-US" dirty="0" smtClean="0"/>
              <a:t>If </a:t>
            </a:r>
            <a:r>
              <a:rPr lang="en-US" dirty="0"/>
              <a:t>Suspect data quality is detected for resource ramp rates, then effective ramp rate is computed using the resource specific ramp rate curves as submitted in the resource’s Market Manager Generation Resource Parameters or Resource Asset Registration Form (RARF) if there was no Market Manager Submission</a:t>
            </a:r>
          </a:p>
          <a:p>
            <a:pPr lvl="1"/>
            <a:endParaRPr lang="en-US" dirty="0" smtClean="0"/>
          </a:p>
          <a:p>
            <a:pPr marL="0" indent="0">
              <a:buNone/>
            </a:pPr>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5" name="Content Placeholder 2"/>
          <p:cNvSpPr txBox="1">
            <a:spLocks/>
          </p:cNvSpPr>
          <p:nvPr/>
        </p:nvSpPr>
        <p:spPr>
          <a:xfrm>
            <a:off x="304800" y="3581400"/>
            <a:ext cx="8534400" cy="2679700"/>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b="1" u="sng" dirty="0"/>
              <a:t>Possible Change </a:t>
            </a:r>
          </a:p>
          <a:p>
            <a:r>
              <a:rPr lang="en-US" dirty="0"/>
              <a:t>Modify ERCOT internal procedures to update the low reasonability limit for telemetered  ramp rates in ERCOT’s SCADA to be 0 for all resources irrespective the submitted low reasonability ramp limit in the market system or RARF. </a:t>
            </a:r>
          </a:p>
          <a:p>
            <a:endParaRPr lang="en-US" dirty="0"/>
          </a:p>
          <a:p>
            <a:r>
              <a:rPr lang="en-US" dirty="0"/>
              <a:t>When a suspect data quality is detected for resource ramp rates, retain the last telemetered value which had good quality instead of switching to market ramp rates. </a:t>
            </a:r>
          </a:p>
        </p:txBody>
      </p:sp>
    </p:spTree>
    <p:extLst>
      <p:ext uri="{BB962C8B-B14F-4D97-AF65-F5344CB8AC3E}">
        <p14:creationId xmlns:p14="http://schemas.microsoft.com/office/powerpoint/2010/main" val="4024879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Possible </a:t>
            </a:r>
            <a:r>
              <a:rPr lang="en-US" sz="2800" dirty="0" smtClean="0"/>
              <a:t>New Alarm for Invalid QSE Telemetry</a:t>
            </a:r>
            <a:endParaRPr lang="en-US" sz="2800" dirty="0"/>
          </a:p>
        </p:txBody>
      </p:sp>
      <p:sp>
        <p:nvSpPr>
          <p:cNvPr id="3" name="Content Placeholder 2"/>
          <p:cNvSpPr>
            <a:spLocks noGrp="1"/>
          </p:cNvSpPr>
          <p:nvPr>
            <p:ph idx="1"/>
          </p:nvPr>
        </p:nvSpPr>
        <p:spPr/>
        <p:txBody>
          <a:bodyPr/>
          <a:lstStyle/>
          <a:p>
            <a:pPr lvl="0"/>
            <a:r>
              <a:rPr lang="en-US" dirty="0" smtClean="0"/>
              <a:t>When sudden “large” changes </a:t>
            </a:r>
            <a:r>
              <a:rPr lang="en-US" dirty="0"/>
              <a:t>in System level markers like HDL-GEN, HASL-GEN </a:t>
            </a:r>
            <a:r>
              <a:rPr lang="en-US" dirty="0" smtClean="0"/>
              <a:t>etc. are detected, explore if impacts on actual </a:t>
            </a:r>
            <a:r>
              <a:rPr lang="en-US" dirty="0"/>
              <a:t>frequency </a:t>
            </a:r>
            <a:r>
              <a:rPr lang="en-US" dirty="0" smtClean="0"/>
              <a:t>can be used to determine if the changes are valid and related to an operational condition or indicative of </a:t>
            </a:r>
            <a:r>
              <a:rPr lang="en-US" dirty="0"/>
              <a:t>invalid telemetry from </a:t>
            </a:r>
            <a:r>
              <a:rPr lang="en-US" dirty="0" smtClean="0"/>
              <a:t>QSE(s).</a:t>
            </a:r>
          </a:p>
          <a:p>
            <a:pPr lvl="1"/>
            <a:r>
              <a:rPr lang="en-US" dirty="0" smtClean="0"/>
              <a:t>This condition when detected would raise an alarm, which will trigger post analysis. </a:t>
            </a:r>
          </a:p>
          <a:p>
            <a:pPr lvl="1"/>
            <a:r>
              <a:rPr lang="en-US" dirty="0" smtClean="0"/>
              <a:t>As the detection of invalid data using this logic becomes more robust, functionality maybe extended and other actions may be included as a part of this logic.</a:t>
            </a:r>
            <a:endParaRPr lang="en-US" dirty="0"/>
          </a:p>
          <a:p>
            <a:pPr lvl="0"/>
            <a:endParaRPr lang="en-US" dirty="0"/>
          </a:p>
          <a:p>
            <a:pPr lvl="1"/>
            <a:endParaRPr lang="en-US" dirty="0" smtClean="0"/>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1271832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Offline status with non-zero MW output</a:t>
            </a:r>
            <a:endParaRPr lang="en-US" dirty="0"/>
          </a:p>
        </p:txBody>
      </p:sp>
      <p:sp>
        <p:nvSpPr>
          <p:cNvPr id="3" name="Content Placeholder 2"/>
          <p:cNvSpPr>
            <a:spLocks noGrp="1"/>
          </p:cNvSpPr>
          <p:nvPr>
            <p:ph idx="1"/>
          </p:nvPr>
        </p:nvSpPr>
        <p:spPr>
          <a:xfrm>
            <a:off x="304800" y="855407"/>
            <a:ext cx="8534400" cy="1341694"/>
          </a:xfrm>
        </p:spPr>
        <p:txBody>
          <a:bodyPr/>
          <a:lstStyle/>
          <a:p>
            <a:pPr marL="0" lvl="0" indent="0">
              <a:buNone/>
            </a:pPr>
            <a:r>
              <a:rPr lang="en-US" b="1" u="sng" dirty="0" smtClean="0"/>
              <a:t>Current</a:t>
            </a:r>
          </a:p>
          <a:p>
            <a:r>
              <a:rPr lang="en-US" sz="1600" dirty="0"/>
              <a:t>Following conditions will trigger RLC to ramp down a resource per its SCED down ramp rate</a:t>
            </a:r>
          </a:p>
          <a:p>
            <a:pPr lvl="1"/>
            <a:r>
              <a:rPr lang="en-US" sz="1600" dirty="0">
                <a:solidFill>
                  <a:schemeClr val="accent1"/>
                </a:solidFill>
              </a:rPr>
              <a:t>MW &gt; 0.9*LSL </a:t>
            </a:r>
            <a:r>
              <a:rPr lang="en-US" sz="1600" dirty="0"/>
              <a:t>and </a:t>
            </a:r>
            <a:r>
              <a:rPr lang="en-US" sz="1600" dirty="0">
                <a:solidFill>
                  <a:schemeClr val="accent5"/>
                </a:solidFill>
              </a:rPr>
              <a:t>resource status is one of (OFF, OUT, EMR, OFFNS, EMRSWGR</a:t>
            </a:r>
            <a:r>
              <a:rPr lang="en-US" sz="1600" dirty="0" smtClean="0">
                <a:solidFill>
                  <a:schemeClr val="accent5"/>
                </a:solidFill>
              </a:rPr>
              <a: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Content Placeholder 2"/>
          <p:cNvSpPr txBox="1">
            <a:spLocks/>
          </p:cNvSpPr>
          <p:nvPr/>
        </p:nvSpPr>
        <p:spPr>
          <a:xfrm>
            <a:off x="304800" y="3251200"/>
            <a:ext cx="8534400" cy="3048000"/>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b="1" u="sng" dirty="0" smtClean="0"/>
              <a:t>Explore the following approach</a:t>
            </a:r>
          </a:p>
          <a:p>
            <a:r>
              <a:rPr lang="en-US" dirty="0"/>
              <a:t>Enhance this logic check to ensure that the only time a </a:t>
            </a:r>
            <a:r>
              <a:rPr lang="en-US" dirty="0" smtClean="0"/>
              <a:t>Resource </a:t>
            </a:r>
            <a:r>
              <a:rPr lang="en-US" dirty="0"/>
              <a:t>is dispatched, per its SCED down ramp rate, is when there is sufficient indication that the MW telemetry </a:t>
            </a:r>
            <a:r>
              <a:rPr lang="en-US"/>
              <a:t>is </a:t>
            </a:r>
            <a:r>
              <a:rPr lang="en-US" smtClean="0"/>
              <a:t>unreasonable. </a:t>
            </a:r>
            <a:r>
              <a:rPr lang="en-US" dirty="0"/>
              <a:t>In all other conditions, </a:t>
            </a:r>
            <a:r>
              <a:rPr lang="en-US" dirty="0" smtClean="0"/>
              <a:t>Resource </a:t>
            </a:r>
            <a:r>
              <a:rPr lang="en-US" dirty="0"/>
              <a:t>will be locked at its current output (i.e., MW = LDL = HDL). </a:t>
            </a:r>
          </a:p>
          <a:p>
            <a:endParaRPr lang="en-US" dirty="0"/>
          </a:p>
        </p:txBody>
      </p:sp>
    </p:spTree>
    <p:extLst>
      <p:ext uri="{BB962C8B-B14F-4D97-AF65-F5344CB8AC3E}">
        <p14:creationId xmlns:p14="http://schemas.microsoft.com/office/powerpoint/2010/main" val="2234463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Startup/Shutdown Sequence</a:t>
            </a:r>
            <a:endParaRPr lang="en-US" dirty="0"/>
          </a:p>
        </p:txBody>
      </p:sp>
      <p:sp>
        <p:nvSpPr>
          <p:cNvPr id="3" name="Content Placeholder 2"/>
          <p:cNvSpPr>
            <a:spLocks noGrp="1"/>
          </p:cNvSpPr>
          <p:nvPr>
            <p:ph idx="1"/>
          </p:nvPr>
        </p:nvSpPr>
        <p:spPr/>
        <p:txBody>
          <a:bodyPr/>
          <a:lstStyle/>
          <a:p>
            <a:pPr marL="0" lvl="0" indent="0">
              <a:buNone/>
            </a:pPr>
            <a:r>
              <a:rPr lang="en-US" b="1" u="sng" dirty="0" smtClean="0"/>
              <a:t>Current</a:t>
            </a:r>
          </a:p>
          <a:p>
            <a:pPr lvl="0"/>
            <a:r>
              <a:rPr lang="en-US" dirty="0" smtClean="0"/>
              <a:t>No special logic exists to ensure a resource follows a proper startup/shutdown sequence i.e. Off – Startup – ON or ON – Shutdown – OFF.</a:t>
            </a:r>
            <a:endParaRPr lang="en-US" dirty="0"/>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Content Placeholder 2"/>
          <p:cNvSpPr txBox="1">
            <a:spLocks/>
          </p:cNvSpPr>
          <p:nvPr/>
        </p:nvSpPr>
        <p:spPr>
          <a:xfrm>
            <a:off x="457200" y="3505200"/>
            <a:ext cx="8534400" cy="2567233"/>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b="1" u="sng" dirty="0"/>
              <a:t>Explore the following </a:t>
            </a:r>
            <a:r>
              <a:rPr lang="en-US" b="1" u="sng" dirty="0" smtClean="0"/>
              <a:t>approach</a:t>
            </a:r>
            <a:endParaRPr lang="en-US" b="1" u="sng" dirty="0"/>
          </a:p>
          <a:p>
            <a:r>
              <a:rPr lang="en-US" dirty="0" smtClean="0"/>
              <a:t>Explore additional logic to ensure</a:t>
            </a:r>
            <a:r>
              <a:rPr lang="en-US" dirty="0" smtClean="0">
                <a:solidFill>
                  <a:srgbClr val="FF0000"/>
                </a:solidFill>
              </a:rPr>
              <a:t> </a:t>
            </a:r>
            <a:r>
              <a:rPr lang="en-US" dirty="0" smtClean="0"/>
              <a:t>startup/shutdown sequence is being followed appropriately and use this to derive how dispatch limits should be set when inconsistent telemetry is detected. </a:t>
            </a:r>
          </a:p>
          <a:p>
            <a:endParaRPr lang="en-US" dirty="0"/>
          </a:p>
        </p:txBody>
      </p:sp>
    </p:spTree>
    <p:extLst>
      <p:ext uri="{BB962C8B-B14F-4D97-AF65-F5344CB8AC3E}">
        <p14:creationId xmlns:p14="http://schemas.microsoft.com/office/powerpoint/2010/main" val="385458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Status Telemetry</a:t>
            </a:r>
            <a:endParaRPr lang="en-US" dirty="0"/>
          </a:p>
        </p:txBody>
      </p:sp>
      <p:sp>
        <p:nvSpPr>
          <p:cNvPr id="3" name="Content Placeholder 2"/>
          <p:cNvSpPr>
            <a:spLocks noGrp="1"/>
          </p:cNvSpPr>
          <p:nvPr>
            <p:ph idx="1"/>
          </p:nvPr>
        </p:nvSpPr>
        <p:spPr/>
        <p:txBody>
          <a:bodyPr/>
          <a:lstStyle/>
          <a:p>
            <a:pPr marL="0" indent="0">
              <a:buNone/>
            </a:pPr>
            <a:r>
              <a:rPr lang="en-US" b="1" u="sng" dirty="0" smtClean="0"/>
              <a:t>Current</a:t>
            </a:r>
          </a:p>
          <a:p>
            <a:r>
              <a:rPr lang="en-US" dirty="0" smtClean="0"/>
              <a:t>When </a:t>
            </a:r>
            <a:r>
              <a:rPr lang="en-US" dirty="0"/>
              <a:t>a </a:t>
            </a:r>
            <a:r>
              <a:rPr lang="en-US" dirty="0" smtClean="0"/>
              <a:t>Generation Resource </a:t>
            </a:r>
            <a:r>
              <a:rPr lang="en-US" dirty="0"/>
              <a:t>telemeters a Resource Status </a:t>
            </a:r>
            <a:r>
              <a:rPr lang="en-US" dirty="0" smtClean="0"/>
              <a:t>code </a:t>
            </a:r>
            <a:r>
              <a:rPr lang="en-US" dirty="0"/>
              <a:t>that </a:t>
            </a:r>
            <a:r>
              <a:rPr lang="en-US" dirty="0" smtClean="0"/>
              <a:t>is reserved for Load </a:t>
            </a:r>
            <a:r>
              <a:rPr lang="en-US" dirty="0"/>
              <a:t>Resource/Controllable Load </a:t>
            </a:r>
            <a:r>
              <a:rPr lang="en-US" dirty="0" smtClean="0"/>
              <a:t>Resource (ex. OUTL), </a:t>
            </a:r>
            <a:r>
              <a:rPr lang="en-US" dirty="0"/>
              <a:t>the dispatch limits </a:t>
            </a:r>
            <a:r>
              <a:rPr lang="en-US" dirty="0" smtClean="0"/>
              <a:t>continue to be </a:t>
            </a:r>
            <a:r>
              <a:rPr lang="en-US" dirty="0"/>
              <a:t>calculated </a:t>
            </a:r>
            <a:r>
              <a:rPr lang="en-US" dirty="0" smtClean="0"/>
              <a:t>based on the dispatch limit logic (i.e. the</a:t>
            </a:r>
            <a:r>
              <a:rPr lang="en-US" dirty="0"/>
              <a:t> Resource </a:t>
            </a:r>
            <a:r>
              <a:rPr lang="en-US" dirty="0" smtClean="0"/>
              <a:t>may be expected to move based on its ramp rate).</a:t>
            </a:r>
          </a:p>
          <a:p>
            <a:endParaRPr lang="en-US"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Content Placeholder 2"/>
          <p:cNvSpPr txBox="1">
            <a:spLocks/>
          </p:cNvSpPr>
          <p:nvPr/>
        </p:nvSpPr>
        <p:spPr>
          <a:xfrm>
            <a:off x="304800" y="3937000"/>
            <a:ext cx="8534400" cy="2198933"/>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b="1" u="sng" dirty="0" smtClean="0"/>
              <a:t>Change to be implemented in October 2019 release</a:t>
            </a:r>
          </a:p>
          <a:p>
            <a:r>
              <a:rPr lang="en-US" dirty="0" smtClean="0"/>
              <a:t>When a Generation Resource telemeters a Load Resource only </a:t>
            </a:r>
            <a:r>
              <a:rPr lang="en-US" smtClean="0"/>
              <a:t>Resource Status</a:t>
            </a:r>
            <a:r>
              <a:rPr lang="en-US" dirty="0" smtClean="0"/>
              <a:t>, lock the </a:t>
            </a:r>
            <a:r>
              <a:rPr lang="en-US" dirty="0"/>
              <a:t>Resource at its current output (i.e., MW = LDL = HDL). And vice versa.</a:t>
            </a:r>
          </a:p>
        </p:txBody>
      </p:sp>
    </p:spTree>
    <p:extLst>
      <p:ext uri="{BB962C8B-B14F-4D97-AF65-F5344CB8AC3E}">
        <p14:creationId xmlns:p14="http://schemas.microsoft.com/office/powerpoint/2010/main" val="799324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Content Placeholder 2"/>
          <p:cNvSpPr>
            <a:spLocks noGrp="1"/>
          </p:cNvSpPr>
          <p:nvPr>
            <p:ph idx="16"/>
          </p:nvPr>
        </p:nvSpPr>
        <p:spPr/>
        <p:txBody>
          <a:bodyPr/>
          <a:lstStyle/>
          <a:p>
            <a:pPr marL="0" indent="0" algn="ctr">
              <a:buNone/>
            </a:pPr>
            <a:r>
              <a:rPr lang="en-US" sz="4400" dirty="0" smtClean="0"/>
              <a:t>Discussion</a:t>
            </a:r>
            <a:endParaRPr lang="en-US" sz="4400" dirty="0"/>
          </a:p>
        </p:txBody>
      </p:sp>
    </p:spTree>
    <p:extLst>
      <p:ext uri="{BB962C8B-B14F-4D97-AF65-F5344CB8AC3E}">
        <p14:creationId xmlns:p14="http://schemas.microsoft.com/office/powerpoint/2010/main" val="2163098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3"/>
          </p:nvPr>
        </p:nvSpPr>
        <p:spPr/>
        <p:txBody>
          <a:bodyPr/>
          <a:lstStyle/>
          <a:p>
            <a:r>
              <a:rPr lang="en-US" dirty="0" smtClean="0"/>
              <a:t>June 24, 2019</a:t>
            </a:r>
          </a:p>
          <a:p>
            <a:r>
              <a:rPr lang="en-US" dirty="0" smtClean="0"/>
              <a:t>WMWG Meeting</a:t>
            </a:r>
          </a:p>
        </p:txBody>
      </p:sp>
      <p:sp>
        <p:nvSpPr>
          <p:cNvPr id="5" name="Text Placeholder 4"/>
          <p:cNvSpPr>
            <a:spLocks noGrp="1"/>
          </p:cNvSpPr>
          <p:nvPr>
            <p:ph type="body" sz="quarter" idx="10"/>
          </p:nvPr>
        </p:nvSpPr>
        <p:spPr/>
        <p:txBody>
          <a:bodyPr/>
          <a:lstStyle/>
          <a:p>
            <a:r>
              <a:rPr lang="en-US" dirty="0" smtClean="0"/>
              <a:t>ERCOT Operations</a:t>
            </a:r>
            <a:endParaRPr lang="en-US" dirty="0"/>
          </a:p>
        </p:txBody>
      </p:sp>
      <p:sp>
        <p:nvSpPr>
          <p:cNvPr id="6" name="Text Placeholder 5"/>
          <p:cNvSpPr>
            <a:spLocks noGrp="1"/>
          </p:cNvSpPr>
          <p:nvPr>
            <p:ph type="body" sz="quarter" idx="11"/>
          </p:nvPr>
        </p:nvSpPr>
        <p:spPr/>
        <p:txBody>
          <a:bodyPr/>
          <a:lstStyle/>
          <a:p>
            <a:r>
              <a:rPr lang="en-US" sz="2800" cap="none" smtClean="0"/>
              <a:t>Current Telemetry </a:t>
            </a:r>
            <a:r>
              <a:rPr lang="en-US" sz="2800" cap="none" dirty="0" smtClean="0"/>
              <a:t>Validations in Resource </a:t>
            </a:r>
            <a:r>
              <a:rPr lang="en-US" sz="2800" cap="none" dirty="0"/>
              <a:t>Limit </a:t>
            </a:r>
            <a:r>
              <a:rPr lang="en-US" sz="2800" cap="none" dirty="0" smtClean="0"/>
              <a:t>Calculator</a:t>
            </a:r>
            <a:endParaRPr lang="en-US" sz="2800" cap="none" dirty="0"/>
          </a:p>
          <a:p>
            <a:endParaRPr lang="en-US" sz="2800" cap="none" dirty="0"/>
          </a:p>
        </p:txBody>
      </p:sp>
    </p:spTree>
    <p:extLst>
      <p:ext uri="{BB962C8B-B14F-4D97-AF65-F5344CB8AC3E}">
        <p14:creationId xmlns:p14="http://schemas.microsoft.com/office/powerpoint/2010/main" val="2855765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5008E2-8474-416E-B87B-29E5181FD96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11DB7999-A308-435E-A8FE-C617D529D58E}">
  <ds:schemaRefs>
    <ds:schemaRef ds:uri="http://schemas.microsoft.com/sharepoint/v3/contenttype/forms"/>
  </ds:schemaRefs>
</ds:datastoreItem>
</file>

<file path=customXml/itemProps3.xml><?xml version="1.0" encoding="utf-8"?>
<ds:datastoreItem xmlns:ds="http://schemas.openxmlformats.org/officeDocument/2006/customXml" ds:itemID="{91CFEBBF-7CF3-4AE8-9AFC-7BEA744673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27061</TotalTime>
  <Words>1951</Words>
  <Application>Microsoft Office PowerPoint</Application>
  <PresentationFormat>On-screen Show (4:3)</PresentationFormat>
  <Paragraphs>306</Paragraphs>
  <Slides>20</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20</vt:i4>
      </vt:variant>
    </vt:vector>
  </HeadingPairs>
  <TitlesOfParts>
    <vt:vector size="27" baseType="lpstr">
      <vt:lpstr>Arial</vt:lpstr>
      <vt:lpstr>Calibri</vt:lpstr>
      <vt:lpstr>Courier New</vt:lpstr>
      <vt:lpstr>Wingdings</vt:lpstr>
      <vt:lpstr>1_Office Theme</vt:lpstr>
      <vt:lpstr>2_Custom Design</vt:lpstr>
      <vt:lpstr>3_Custom Design</vt:lpstr>
      <vt:lpstr>PowerPoint Presentation</vt:lpstr>
      <vt:lpstr>Recap</vt:lpstr>
      <vt:lpstr>Normal/Emergency Ramp Rate Telemetry</vt:lpstr>
      <vt:lpstr>Possible New Alarm for Invalid QSE Telemetry</vt:lpstr>
      <vt:lpstr>Offline status with non-zero MW output</vt:lpstr>
      <vt:lpstr>Startup/Shutdown Sequence</vt:lpstr>
      <vt:lpstr>Resource Status Telemetry</vt:lpstr>
      <vt:lpstr>PowerPoint Presentation</vt:lpstr>
      <vt:lpstr>PowerPoint Presentation</vt:lpstr>
      <vt:lpstr>RLC Overview</vt:lpstr>
      <vt:lpstr>Telemetry Validations in RLC – SCADA Quality Check</vt:lpstr>
      <vt:lpstr>Telemetry Validations in RLC – Data Check</vt:lpstr>
      <vt:lpstr>Resource Limit Calculator Logic Example 1</vt:lpstr>
      <vt:lpstr>Resource Limit Calculator Logic Example 2</vt:lpstr>
      <vt:lpstr>Resource Limit Calculator Logic Example 3</vt:lpstr>
      <vt:lpstr>PowerPoint Presentation</vt:lpstr>
      <vt:lpstr>Resource Specific Telemetry From/To QSE* - Current</vt:lpstr>
      <vt:lpstr>Generation Resource Status Codes</vt:lpstr>
      <vt:lpstr>RLC Ancillary Service and Dispatch Calculations</vt:lpstr>
      <vt:lpstr>Alarms from RLC</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700</cp:revision>
  <dcterms:created xsi:type="dcterms:W3CDTF">2016-04-16T13:25:21Z</dcterms:created>
  <dcterms:modified xsi:type="dcterms:W3CDTF">2019-09-11T18:39:35Z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