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318" r:id="rId9"/>
    <p:sldId id="341" r:id="rId10"/>
    <p:sldId id="344" r:id="rId11"/>
    <p:sldId id="334" r:id="rId12"/>
    <p:sldId id="343" r:id="rId13"/>
    <p:sldId id="342" r:id="rId14"/>
    <p:sldId id="338" r:id="rId15"/>
    <p:sldId id="29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05" d="100"/>
          <a:sy n="105" d="100"/>
        </p:scale>
        <p:origin x="132" y="23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September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September 12,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490687"/>
              </p:ext>
            </p:extLst>
          </p:nvPr>
        </p:nvGraphicFramePr>
        <p:xfrm>
          <a:off x="228600" y="1208260"/>
          <a:ext cx="8686799" cy="3960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5901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Validation for PTP Obligations with Links to an Option</a:t>
                      </a:r>
                      <a:endParaRPr lang="en-US" sz="5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2840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Consider delivering after MMS/OS Tech Refresh </a:t>
                      </a:r>
                    </a:p>
                  </a:txBody>
                  <a:tcPr anchor="ctr"/>
                </a:tc>
              </a:tr>
              <a:tr h="5901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CRR Account Holder Limits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the plan without disrupting in-flight projects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Lower Rio Grande Valley Hub</a:t>
                      </a:r>
                      <a:endParaRPr lang="en-US" sz="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impacts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Consider delivering after MMS/OS Tech Refresh </a:t>
                      </a: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NPRR962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Approved DC Tie Schedules</a:t>
                      </a:r>
                      <a:endParaRPr lang="en-US" sz="5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the plan without disrupting in-flight projects</a:t>
                      </a:r>
                      <a:endParaRPr lang="en-US" sz="1100" b="0" i="1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1657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</a:t>
                      </a:r>
                      <a:r>
                        <a:rPr 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GridGeo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Access for Transmission Operators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the plan without disrupting in-flight projects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319222"/>
              </p:ext>
            </p:extLst>
          </p:nvPr>
        </p:nvGraphicFramePr>
        <p:xfrm>
          <a:off x="4729051" y="916805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819400" y="5514929"/>
            <a:ext cx="3352800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2790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2840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669342" y="551492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14400"/>
            <a:ext cx="8949560" cy="5326231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Off-Cycle Release </a:t>
            </a:r>
            <a:r>
              <a:rPr lang="en-US" sz="1800" dirty="0"/>
              <a:t>– </a:t>
            </a:r>
            <a:r>
              <a:rPr lang="en-US" sz="1800" dirty="0" smtClean="0"/>
              <a:t>9/1/2019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NPRR899 </a:t>
            </a:r>
            <a:r>
              <a:rPr lang="en-US" sz="1400" dirty="0"/>
              <a:t>– Digital Certificate and User Security Administrator Clarifications and Opt Out Procedure</a:t>
            </a:r>
          </a:p>
          <a:p>
            <a:pPr lvl="1">
              <a:tabLst>
                <a:tab pos="7199313" algn="l"/>
              </a:tabLst>
            </a:pPr>
            <a:endParaRPr lang="en-US" sz="1200" dirty="0" smtClean="0"/>
          </a:p>
          <a:p>
            <a:pPr>
              <a:tabLst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October Release </a:t>
            </a:r>
            <a:r>
              <a:rPr lang="en-US" sz="1800" dirty="0"/>
              <a:t>– </a:t>
            </a:r>
            <a:r>
              <a:rPr lang="en-US" sz="1800" dirty="0" smtClean="0"/>
              <a:t>R5 </a:t>
            </a:r>
            <a:r>
              <a:rPr lang="en-US" sz="1800" dirty="0"/>
              <a:t>– </a:t>
            </a:r>
            <a:r>
              <a:rPr lang="en-US" sz="1800" dirty="0" smtClean="0"/>
              <a:t>10/15/2019 </a:t>
            </a:r>
            <a:r>
              <a:rPr lang="en-US" sz="1800" dirty="0"/>
              <a:t>– </a:t>
            </a:r>
            <a:r>
              <a:rPr lang="en-US" sz="1800" dirty="0" smtClean="0"/>
              <a:t>10/17/2019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</a:t>
            </a:r>
            <a:r>
              <a:rPr lang="en-US" sz="1800" i="1" dirty="0" smtClean="0">
                <a:solidFill>
                  <a:srgbClr val="00B050"/>
                </a:solidFill>
              </a:rPr>
              <a:t>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>
                <a:solidFill>
                  <a:srgbClr val="FF0000"/>
                </a:solidFill>
              </a:rPr>
              <a:t>NPRR895 – Inclusion of PVGRs in Real-Time Ancillary Service Imbalance Payment or </a:t>
            </a:r>
            <a:r>
              <a:rPr lang="en-US" sz="1400" dirty="0" smtClean="0">
                <a:solidFill>
                  <a:srgbClr val="FF0000"/>
                </a:solidFill>
              </a:rPr>
              <a:t>Charge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NPRR914 </a:t>
            </a:r>
            <a:r>
              <a:rPr lang="en-US" sz="1400" dirty="0"/>
              <a:t>– Addition of Controllable Load Resources to 60-Day Reports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NPRR923 </a:t>
            </a:r>
            <a:r>
              <a:rPr lang="en-US" sz="1400" dirty="0"/>
              <a:t>– Revision to Weather Responsiveness Determination Process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>
                <a:solidFill>
                  <a:srgbClr val="FF0000"/>
                </a:solidFill>
              </a:rPr>
              <a:t>OBDRR007 – Revisions to the ORDC Methodology to Include (PVGRs)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PGRR061 </a:t>
            </a:r>
            <a:r>
              <a:rPr lang="en-US" sz="1400" dirty="0"/>
              <a:t>– Related to NPRR866, Mapping Registered Distributed Generation and Load Resources </a:t>
            </a:r>
            <a:r>
              <a:rPr lang="en-US" sz="1400" dirty="0" smtClean="0"/>
              <a:t>	to </a:t>
            </a:r>
            <a:r>
              <a:rPr lang="en-US" sz="1400" dirty="0"/>
              <a:t>Transmission Loads in the Network Operations Model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2019 </a:t>
            </a:r>
            <a:r>
              <a:rPr lang="en-US" sz="1800" dirty="0" smtClean="0"/>
              <a:t>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12/10/2019 </a:t>
            </a:r>
            <a:r>
              <a:rPr lang="en-US" sz="1800" dirty="0"/>
              <a:t>– </a:t>
            </a:r>
            <a:r>
              <a:rPr lang="en-US" sz="1800" dirty="0" smtClean="0"/>
              <a:t>12/12/2019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NPRR873 </a:t>
            </a:r>
            <a:r>
              <a:rPr lang="en-US" sz="1400" dirty="0"/>
              <a:t>– </a:t>
            </a:r>
            <a:r>
              <a:rPr lang="en-US" sz="1400" dirty="0" smtClean="0"/>
              <a:t>Posting </a:t>
            </a:r>
            <a:r>
              <a:rPr lang="en-US" sz="1400" dirty="0"/>
              <a:t>of the ERCOT Wide Intra-Hour Wind Power and Load Forecast on </a:t>
            </a:r>
            <a:r>
              <a:rPr lang="en-US" sz="1400" dirty="0" smtClean="0"/>
              <a:t>MIS </a:t>
            </a:r>
            <a:r>
              <a:rPr lang="en-US" sz="1400" dirty="0"/>
              <a:t>Public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strike="sngStrike" dirty="0" smtClean="0"/>
              <a:t>NPRR895 – Inclusion of PVGRs in Real-Time Ancillary Service Imbalance Payment or Charge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NPRR911 </a:t>
            </a:r>
            <a:r>
              <a:rPr lang="en-US" sz="1400" dirty="0"/>
              <a:t>– Improved Calculation of Real-Time LMPs at Logical Resource Nodes for On-Line </a:t>
            </a:r>
            <a:r>
              <a:rPr lang="en-US" sz="1400" dirty="0" smtClean="0"/>
              <a:t>	Combined </a:t>
            </a:r>
            <a:r>
              <a:rPr lang="en-US" sz="1400" dirty="0"/>
              <a:t>Cycle Generation Resources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NPRR920 </a:t>
            </a:r>
            <a:r>
              <a:rPr lang="en-US" sz="1400" dirty="0"/>
              <a:t>– Change to Ramp Rate Calculation in Resource Limit Calculator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strike="sngStrike" dirty="0"/>
              <a:t>OBDRR007 – Revisions to the ORDC Methodology to Include (PVGRs)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SCR797 </a:t>
            </a:r>
            <a:r>
              <a:rPr lang="en-US" sz="1400" dirty="0" smtClean="0"/>
              <a:t>– </a:t>
            </a:r>
            <a:r>
              <a:rPr lang="en-US" sz="1400" dirty="0"/>
              <a:t>Provide Current Operating Plans (COPs) to TSPs</a:t>
            </a:r>
          </a:p>
          <a:p>
            <a:pPr>
              <a:tabLst>
                <a:tab pos="7199313" algn="l"/>
              </a:tabLst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410445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RR917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9261"/>
            <a:ext cx="248539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5566" y="280569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6366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24652"/>
              </p:ext>
            </p:extLst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845627"/>
                <a:gridCol w="709823"/>
                <a:gridCol w="1239992"/>
                <a:gridCol w="2362200"/>
                <a:gridCol w="364972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PGRR066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NPRR885,NPRR887,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NPRR904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NPRR905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,NPRR929,SCR799,PGRR070</a:t>
                      </a:r>
                      <a:endParaRPr lang="en-US" sz="800" b="0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733800"/>
            <a:ext cx="1524438" cy="113877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RARF (SCR781)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Testing/Training of View/Update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00" b="0" kern="0" baseline="0" noProof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baseline="0" noProof="0" dirty="0" smtClean="0"/>
              <a:t>(Go-Live in early 2020)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2638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1827" y="299271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172200" y="3372804"/>
            <a:ext cx="2827280" cy="4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686236" y="1360234"/>
            <a:ext cx="2783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69441" y="4457516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6172200" y="1571905"/>
            <a:ext cx="139181" cy="1804265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09459" y="3117661"/>
            <a:ext cx="2526654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1/1/2020 effective date for NPRR877 Ph2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4567778" y="349791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8/1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51917" y="377491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7464907" y="1697247"/>
            <a:ext cx="349001" cy="13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7467600" y="2366843"/>
            <a:ext cx="349001" cy="13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7031725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Dates 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21419" y="1366500"/>
            <a:ext cx="37054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433874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526605"/>
            <a:ext cx="248539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SCR781(a) – View / Edit </a:t>
            </a:r>
            <a:r>
              <a:rPr lang="en-US" sz="800" b="0" kern="0" dirty="0" smtClean="0"/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Add capability</a:t>
            </a:r>
            <a:endParaRPr lang="en-US" sz="800" b="0" kern="0" dirty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06449" y="4738941"/>
            <a:ext cx="3657599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42345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86742" y="2667000"/>
            <a:ext cx="153482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March/April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/>
              <a:t>RARF Go-Live for View/Update</a:t>
            </a:r>
            <a:endParaRPr lang="en-US" sz="1200" b="0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2758901" y="1355716"/>
            <a:ext cx="370549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endParaRPr kumimoji="0" lang="en-US" sz="10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407" y="3284539"/>
            <a:ext cx="145363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October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/>
              <a:t>MMS/OS Tech Refresh</a:t>
            </a:r>
            <a:endParaRPr lang="en-US" sz="12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2327871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1/1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473362"/>
              </p:ext>
            </p:extLst>
          </p:nvPr>
        </p:nvGraphicFramePr>
        <p:xfrm>
          <a:off x="76200" y="1127640"/>
          <a:ext cx="8991599" cy="382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&amp; Payments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(remaining grey</a:t>
                      </a:r>
                      <a:r>
                        <a:rPr lang="en-US" sz="11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boxes)</a:t>
                      </a:r>
                    </a:p>
                  </a:txBody>
                  <a:tcPr marT="45732" marB="45732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 2019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CMM Phase 2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$250k-$500k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NPRR829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Incorporate Real-Time Non-Modeled Telemetered Net Generation by Load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Zone into the Estimate of RTL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$200k-$300k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Enchanted Rock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1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$75k-$100k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NPRR907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Revise Definition of M1a to Reflect Actual Calendar Days</a:t>
                      </a:r>
                      <a:endParaRPr lang="en-US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NPRR885 </a:t>
                      </a:r>
                      <a:r>
                        <a:rPr lang="en-US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Must-Run Alternative (MRA) Details and Revisions Resulting from PUCT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Project No. 46369, Rulemaking Relating to Reliability Must-Run Service</a:t>
                      </a:r>
                      <a:endParaRPr lang="en-US" sz="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$500k-$700k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PGRR070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Revised Responsibilities for Performing Geomagnetic Disturbance (GMD)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Vulnerability Assessments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NPRR935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Post All Wind and Solar Forecasts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SCR802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Enhance Communications of System Inertia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NRG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0057" y="3982943"/>
            <a:ext cx="10317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REGULATORY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2137"/>
              </p:ext>
            </p:extLst>
          </p:nvPr>
        </p:nvGraphicFramePr>
        <p:xfrm>
          <a:off x="152401" y="887766"/>
          <a:ext cx="8840750" cy="4457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8/7/2018,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5/2/2019, ERCOT filed NPRR940 (and VCMRR023) to remove remaining grey boxes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and Payments - Phase 1b / 2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3/19/2013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Included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next phase of CMM Upgrade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Q3 2019 start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(with NPRR829 and NPRR907)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of NPRR484 on 10/21/2013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6/12/2018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strike="sng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200" b="0" strike="sng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Treatment of OFFQS Status in Day-Ahead Make Whole and RUC Settlements</a:t>
                      </a:r>
                      <a:endParaRPr lang="en-US" sz="1200" b="1" strike="sng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8/7/2018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sng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Currently</a:t>
                      </a:r>
                      <a:r>
                        <a:rPr lang="en-US" sz="1100" b="0" i="0" u="none" strike="sng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targeted to start in Q3 2019 bundled with NPRR884 – </a:t>
                      </a:r>
                      <a:r>
                        <a:rPr lang="en-US" sz="1000" b="0" i="0" strike="sng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 Generation Resources</a:t>
                      </a:r>
                      <a:endParaRPr lang="en-US" sz="1000" b="0" i="0" u="none" strike="sng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1011617" y="5120433"/>
            <a:ext cx="31806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</a:rPr>
              <a:t>Project started in August – target go-live in May 2020</a:t>
            </a:r>
            <a:endParaRPr 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52" y="886733"/>
            <a:ext cx="9014353" cy="510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846668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$1.89M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$2.86M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$0.69M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$0.34M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$0.98M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$0.80M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$2.33M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8/31/2019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142734</TotalTime>
  <Words>1389</Words>
  <Application>Microsoft Office PowerPoint</Application>
  <PresentationFormat>On-screen Show (4:3)</PresentationFormat>
  <Paragraphs>662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2020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1658</cp:revision>
  <cp:lastPrinted>2019-08-23T15:58:44Z</cp:lastPrinted>
  <dcterms:created xsi:type="dcterms:W3CDTF">2016-01-21T15:20:31Z</dcterms:created>
  <dcterms:modified xsi:type="dcterms:W3CDTF">2019-09-11T13:18:43Z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