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1"/>
  </p:notesMasterIdLst>
  <p:sldIdLst>
    <p:sldId id="269" r:id="rId3"/>
    <p:sldId id="323" r:id="rId4"/>
    <p:sldId id="815" r:id="rId5"/>
    <p:sldId id="818" r:id="rId6"/>
    <p:sldId id="817" r:id="rId7"/>
    <p:sldId id="819" r:id="rId8"/>
    <p:sldId id="385" r:id="rId9"/>
    <p:sldId id="38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20" d="100"/>
          <a:sy n="120" d="100"/>
        </p:scale>
        <p:origin x="11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US"/>
              <a:t>MT Subtype Volumes</a:t>
            </a:r>
          </a:p>
        </c:rich>
      </c:tx>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6.6362228639415516E-2"/>
          <c:y val="0.107390505311697"/>
          <c:w val="0.91693313962178413"/>
          <c:h val="0.76647752312161854"/>
        </c:manualLayout>
      </c:layout>
      <c:barChart>
        <c:barDir val="col"/>
        <c:grouping val="clustered"/>
        <c:varyColors val="0"/>
        <c:ser>
          <c:idx val="0"/>
          <c:order val="0"/>
          <c:tx>
            <c:strRef>
              <c:f>'[MT Totals.xlsx]Sheet1'!$C$1</c:f>
              <c:strCache>
                <c:ptCount val="1"/>
                <c:pt idx="0">
                  <c:v>7/1/17-12/31/17</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'[MT Totals.xlsx]Sheet1'!$B$2:$B$22</c:f>
              <c:strCache>
                <c:ptCount val="21"/>
                <c:pt idx="0">
                  <c:v>IAL</c:v>
                </c:pt>
                <c:pt idx="1">
                  <c:v>IAG</c:v>
                </c:pt>
                <c:pt idx="2">
                  <c:v>SH</c:v>
                </c:pt>
                <c:pt idx="3">
                  <c:v>UB-D</c:v>
                </c:pt>
                <c:pt idx="4">
                  <c:v>RES</c:v>
                </c:pt>
                <c:pt idx="5">
                  <c:v>UB-M</c:v>
                </c:pt>
                <c:pt idx="6">
                  <c:v>AMS-D</c:v>
                </c:pt>
                <c:pt idx="7">
                  <c:v>OTH</c:v>
                </c:pt>
                <c:pt idx="8">
                  <c:v>CWA</c:v>
                </c:pt>
                <c:pt idx="9">
                  <c:v>MET</c:v>
                </c:pt>
                <c:pt idx="10">
                  <c:v>997</c:v>
                </c:pt>
                <c:pt idx="11">
                  <c:v>SBC</c:v>
                </c:pt>
                <c:pt idx="12">
                  <c:v>BI</c:v>
                </c:pt>
                <c:pt idx="13">
                  <c:v>DEV</c:v>
                </c:pt>
                <c:pt idx="14">
                  <c:v>PRO</c:v>
                </c:pt>
                <c:pt idx="15">
                  <c:v>AMS-M</c:v>
                </c:pt>
                <c:pt idx="16">
                  <c:v>ERCOT</c:v>
                </c:pt>
                <c:pt idx="17">
                  <c:v>SN</c:v>
                </c:pt>
                <c:pt idx="18">
                  <c:v>MVO</c:v>
                </c:pt>
                <c:pt idx="19">
                  <c:v>RF</c:v>
                </c:pt>
                <c:pt idx="20">
                  <c:v>MR</c:v>
                </c:pt>
              </c:strCache>
            </c:strRef>
          </c:cat>
          <c:val>
            <c:numRef>
              <c:f>'[MT Totals.xlsx]Sheet1'!$C$2:$C$22</c:f>
              <c:numCache>
                <c:formatCode>#,##0</c:formatCode>
                <c:ptCount val="21"/>
                <c:pt idx="0">
                  <c:v>15477</c:v>
                </c:pt>
                <c:pt idx="1">
                  <c:v>12810</c:v>
                </c:pt>
                <c:pt idx="2">
                  <c:v>6472</c:v>
                </c:pt>
                <c:pt idx="3">
                  <c:v>4178</c:v>
                </c:pt>
                <c:pt idx="4">
                  <c:v>4794</c:v>
                </c:pt>
                <c:pt idx="5">
                  <c:v>3449</c:v>
                </c:pt>
                <c:pt idx="6">
                  <c:v>4615</c:v>
                </c:pt>
                <c:pt idx="7">
                  <c:v>1454</c:v>
                </c:pt>
                <c:pt idx="8">
                  <c:v>16374</c:v>
                </c:pt>
                <c:pt idx="9">
                  <c:v>805</c:v>
                </c:pt>
                <c:pt idx="10">
                  <c:v>2307</c:v>
                </c:pt>
                <c:pt idx="11">
                  <c:v>771</c:v>
                </c:pt>
                <c:pt idx="12">
                  <c:v>505</c:v>
                </c:pt>
                <c:pt idx="13">
                  <c:v>93</c:v>
                </c:pt>
                <c:pt idx="14">
                  <c:v>201</c:v>
                </c:pt>
                <c:pt idx="15">
                  <c:v>235</c:v>
                </c:pt>
                <c:pt idx="16">
                  <c:v>448</c:v>
                </c:pt>
                <c:pt idx="17">
                  <c:v>350</c:v>
                </c:pt>
                <c:pt idx="18">
                  <c:v>143</c:v>
                </c:pt>
                <c:pt idx="19">
                  <c:v>184</c:v>
                </c:pt>
                <c:pt idx="20">
                  <c:v>60</c:v>
                </c:pt>
              </c:numCache>
            </c:numRef>
          </c:val>
          <c:extLst>
            <c:ext xmlns:c16="http://schemas.microsoft.com/office/drawing/2014/chart" uri="{C3380CC4-5D6E-409C-BE32-E72D297353CC}">
              <c16:uniqueId val="{00000000-7A69-432F-AE4D-789D8E3C516E}"/>
            </c:ext>
          </c:extLst>
        </c:ser>
        <c:ser>
          <c:idx val="1"/>
          <c:order val="1"/>
          <c:tx>
            <c:strRef>
              <c:f>'[MT Totals.xlsx]Sheet1'!$D$1</c:f>
              <c:strCache>
                <c:ptCount val="1"/>
                <c:pt idx="0">
                  <c:v>1/1/18 - 6/30/18</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cat>
            <c:strRef>
              <c:f>'[MT Totals.xlsx]Sheet1'!$B$2:$B$22</c:f>
              <c:strCache>
                <c:ptCount val="21"/>
                <c:pt idx="0">
                  <c:v>IAL</c:v>
                </c:pt>
                <c:pt idx="1">
                  <c:v>IAG</c:v>
                </c:pt>
                <c:pt idx="2">
                  <c:v>SH</c:v>
                </c:pt>
                <c:pt idx="3">
                  <c:v>UB-D</c:v>
                </c:pt>
                <c:pt idx="4">
                  <c:v>RES</c:v>
                </c:pt>
                <c:pt idx="5">
                  <c:v>UB-M</c:v>
                </c:pt>
                <c:pt idx="6">
                  <c:v>AMS-D</c:v>
                </c:pt>
                <c:pt idx="7">
                  <c:v>OTH</c:v>
                </c:pt>
                <c:pt idx="8">
                  <c:v>CWA</c:v>
                </c:pt>
                <c:pt idx="9">
                  <c:v>MET</c:v>
                </c:pt>
                <c:pt idx="10">
                  <c:v>997</c:v>
                </c:pt>
                <c:pt idx="11">
                  <c:v>SBC</c:v>
                </c:pt>
                <c:pt idx="12">
                  <c:v>BI</c:v>
                </c:pt>
                <c:pt idx="13">
                  <c:v>DEV</c:v>
                </c:pt>
                <c:pt idx="14">
                  <c:v>PRO</c:v>
                </c:pt>
                <c:pt idx="15">
                  <c:v>AMS-M</c:v>
                </c:pt>
                <c:pt idx="16">
                  <c:v>ERCOT</c:v>
                </c:pt>
                <c:pt idx="17">
                  <c:v>SN</c:v>
                </c:pt>
                <c:pt idx="18">
                  <c:v>MVO</c:v>
                </c:pt>
                <c:pt idx="19">
                  <c:v>RF</c:v>
                </c:pt>
                <c:pt idx="20">
                  <c:v>MR</c:v>
                </c:pt>
              </c:strCache>
            </c:strRef>
          </c:cat>
          <c:val>
            <c:numRef>
              <c:f>'[MT Totals.xlsx]Sheet1'!$D$2:$D$22</c:f>
              <c:numCache>
                <c:formatCode>#,##0</c:formatCode>
                <c:ptCount val="21"/>
                <c:pt idx="0">
                  <c:v>17215</c:v>
                </c:pt>
                <c:pt idx="1">
                  <c:v>13262</c:v>
                </c:pt>
                <c:pt idx="2">
                  <c:v>5955</c:v>
                </c:pt>
                <c:pt idx="3">
                  <c:v>8641</c:v>
                </c:pt>
                <c:pt idx="4">
                  <c:v>5606</c:v>
                </c:pt>
                <c:pt idx="5">
                  <c:v>7093</c:v>
                </c:pt>
                <c:pt idx="6">
                  <c:v>2864</c:v>
                </c:pt>
                <c:pt idx="7">
                  <c:v>2543</c:v>
                </c:pt>
                <c:pt idx="8">
                  <c:v>2593</c:v>
                </c:pt>
                <c:pt idx="9">
                  <c:v>1498</c:v>
                </c:pt>
                <c:pt idx="10">
                  <c:v>888</c:v>
                </c:pt>
                <c:pt idx="11">
                  <c:v>969</c:v>
                </c:pt>
                <c:pt idx="12">
                  <c:v>730</c:v>
                </c:pt>
                <c:pt idx="13">
                  <c:v>2119</c:v>
                </c:pt>
                <c:pt idx="14">
                  <c:v>393</c:v>
                </c:pt>
                <c:pt idx="15">
                  <c:v>408</c:v>
                </c:pt>
                <c:pt idx="16">
                  <c:v>356</c:v>
                </c:pt>
                <c:pt idx="17">
                  <c:v>677</c:v>
                </c:pt>
                <c:pt idx="18">
                  <c:v>254</c:v>
                </c:pt>
                <c:pt idx="19">
                  <c:v>176</c:v>
                </c:pt>
                <c:pt idx="20">
                  <c:v>118</c:v>
                </c:pt>
              </c:numCache>
            </c:numRef>
          </c:val>
          <c:extLst>
            <c:ext xmlns:c16="http://schemas.microsoft.com/office/drawing/2014/chart" uri="{C3380CC4-5D6E-409C-BE32-E72D297353CC}">
              <c16:uniqueId val="{00000001-7A69-432F-AE4D-789D8E3C516E}"/>
            </c:ext>
          </c:extLst>
        </c:ser>
        <c:ser>
          <c:idx val="2"/>
          <c:order val="2"/>
          <c:tx>
            <c:strRef>
              <c:f>'[MT Totals.xlsx]Sheet1'!$E$1</c:f>
              <c:strCache>
                <c:ptCount val="1"/>
                <c:pt idx="0">
                  <c:v>7/1/18 - 12/31/18</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cat>
            <c:strRef>
              <c:f>'[MT Totals.xlsx]Sheet1'!$B$2:$B$22</c:f>
              <c:strCache>
                <c:ptCount val="21"/>
                <c:pt idx="0">
                  <c:v>IAL</c:v>
                </c:pt>
                <c:pt idx="1">
                  <c:v>IAG</c:v>
                </c:pt>
                <c:pt idx="2">
                  <c:v>SH</c:v>
                </c:pt>
                <c:pt idx="3">
                  <c:v>UB-D</c:v>
                </c:pt>
                <c:pt idx="4">
                  <c:v>RES</c:v>
                </c:pt>
                <c:pt idx="5">
                  <c:v>UB-M</c:v>
                </c:pt>
                <c:pt idx="6">
                  <c:v>AMS-D</c:v>
                </c:pt>
                <c:pt idx="7">
                  <c:v>OTH</c:v>
                </c:pt>
                <c:pt idx="8">
                  <c:v>CWA</c:v>
                </c:pt>
                <c:pt idx="9">
                  <c:v>MET</c:v>
                </c:pt>
                <c:pt idx="10">
                  <c:v>997</c:v>
                </c:pt>
                <c:pt idx="11">
                  <c:v>SBC</c:v>
                </c:pt>
                <c:pt idx="12">
                  <c:v>BI</c:v>
                </c:pt>
                <c:pt idx="13">
                  <c:v>DEV</c:v>
                </c:pt>
                <c:pt idx="14">
                  <c:v>PRO</c:v>
                </c:pt>
                <c:pt idx="15">
                  <c:v>AMS-M</c:v>
                </c:pt>
                <c:pt idx="16">
                  <c:v>ERCOT</c:v>
                </c:pt>
                <c:pt idx="17">
                  <c:v>SN</c:v>
                </c:pt>
                <c:pt idx="18">
                  <c:v>MVO</c:v>
                </c:pt>
                <c:pt idx="19">
                  <c:v>RF</c:v>
                </c:pt>
                <c:pt idx="20">
                  <c:v>MR</c:v>
                </c:pt>
              </c:strCache>
            </c:strRef>
          </c:cat>
          <c:val>
            <c:numRef>
              <c:f>'[MT Totals.xlsx]Sheet1'!$E$2:$E$22</c:f>
              <c:numCache>
                <c:formatCode>#,##0</c:formatCode>
                <c:ptCount val="21"/>
                <c:pt idx="0">
                  <c:v>19422</c:v>
                </c:pt>
                <c:pt idx="1">
                  <c:v>14270</c:v>
                </c:pt>
                <c:pt idx="2">
                  <c:v>8188</c:v>
                </c:pt>
                <c:pt idx="3">
                  <c:v>5907</c:v>
                </c:pt>
                <c:pt idx="4">
                  <c:v>5514</c:v>
                </c:pt>
                <c:pt idx="5">
                  <c:v>5464</c:v>
                </c:pt>
                <c:pt idx="6">
                  <c:v>4252</c:v>
                </c:pt>
                <c:pt idx="7">
                  <c:v>2871</c:v>
                </c:pt>
                <c:pt idx="8">
                  <c:v>1612</c:v>
                </c:pt>
                <c:pt idx="9">
                  <c:v>1125</c:v>
                </c:pt>
                <c:pt idx="10">
                  <c:v>767</c:v>
                </c:pt>
                <c:pt idx="11">
                  <c:v>687</c:v>
                </c:pt>
                <c:pt idx="12">
                  <c:v>559</c:v>
                </c:pt>
                <c:pt idx="13">
                  <c:v>600</c:v>
                </c:pt>
                <c:pt idx="14">
                  <c:v>453</c:v>
                </c:pt>
                <c:pt idx="15">
                  <c:v>353</c:v>
                </c:pt>
                <c:pt idx="16">
                  <c:v>294</c:v>
                </c:pt>
                <c:pt idx="17">
                  <c:v>235</c:v>
                </c:pt>
                <c:pt idx="18">
                  <c:v>160</c:v>
                </c:pt>
                <c:pt idx="19">
                  <c:v>112</c:v>
                </c:pt>
                <c:pt idx="20">
                  <c:v>98</c:v>
                </c:pt>
              </c:numCache>
            </c:numRef>
          </c:val>
          <c:extLst>
            <c:ext xmlns:c16="http://schemas.microsoft.com/office/drawing/2014/chart" uri="{C3380CC4-5D6E-409C-BE32-E72D297353CC}">
              <c16:uniqueId val="{00000002-7A69-432F-AE4D-789D8E3C516E}"/>
            </c:ext>
          </c:extLst>
        </c:ser>
        <c:ser>
          <c:idx val="3"/>
          <c:order val="3"/>
          <c:tx>
            <c:strRef>
              <c:f>'[MT Totals.xlsx]Sheet1'!$F$1</c:f>
              <c:strCache>
                <c:ptCount val="1"/>
                <c:pt idx="0">
                  <c:v>1/1/19 - 6/30/19</c:v>
                </c:pt>
              </c:strCache>
            </c:strRef>
          </c:tx>
          <c:spPr>
            <a:pattFill prst="narHorz">
              <a:fgClr>
                <a:schemeClr val="accent4"/>
              </a:fgClr>
              <a:bgClr>
                <a:schemeClr val="accent4">
                  <a:lumMod val="20000"/>
                  <a:lumOff val="80000"/>
                </a:schemeClr>
              </a:bgClr>
            </a:pattFill>
            <a:ln>
              <a:noFill/>
            </a:ln>
            <a:effectLst>
              <a:innerShdw blurRad="114300">
                <a:schemeClr val="accent4"/>
              </a:innerShdw>
            </a:effectLst>
          </c:spPr>
          <c:invertIfNegative val="0"/>
          <c:cat>
            <c:strRef>
              <c:f>'[MT Totals.xlsx]Sheet1'!$B$2:$B$22</c:f>
              <c:strCache>
                <c:ptCount val="21"/>
                <c:pt idx="0">
                  <c:v>IAL</c:v>
                </c:pt>
                <c:pt idx="1">
                  <c:v>IAG</c:v>
                </c:pt>
                <c:pt idx="2">
                  <c:v>SH</c:v>
                </c:pt>
                <c:pt idx="3">
                  <c:v>UB-D</c:v>
                </c:pt>
                <c:pt idx="4">
                  <c:v>RES</c:v>
                </c:pt>
                <c:pt idx="5">
                  <c:v>UB-M</c:v>
                </c:pt>
                <c:pt idx="6">
                  <c:v>AMS-D</c:v>
                </c:pt>
                <c:pt idx="7">
                  <c:v>OTH</c:v>
                </c:pt>
                <c:pt idx="8">
                  <c:v>CWA</c:v>
                </c:pt>
                <c:pt idx="9">
                  <c:v>MET</c:v>
                </c:pt>
                <c:pt idx="10">
                  <c:v>997</c:v>
                </c:pt>
                <c:pt idx="11">
                  <c:v>SBC</c:v>
                </c:pt>
                <c:pt idx="12">
                  <c:v>BI</c:v>
                </c:pt>
                <c:pt idx="13">
                  <c:v>DEV</c:v>
                </c:pt>
                <c:pt idx="14">
                  <c:v>PRO</c:v>
                </c:pt>
                <c:pt idx="15">
                  <c:v>AMS-M</c:v>
                </c:pt>
                <c:pt idx="16">
                  <c:v>ERCOT</c:v>
                </c:pt>
                <c:pt idx="17">
                  <c:v>SN</c:v>
                </c:pt>
                <c:pt idx="18">
                  <c:v>MVO</c:v>
                </c:pt>
                <c:pt idx="19">
                  <c:v>RF</c:v>
                </c:pt>
                <c:pt idx="20">
                  <c:v>MR</c:v>
                </c:pt>
              </c:strCache>
            </c:strRef>
          </c:cat>
          <c:val>
            <c:numRef>
              <c:f>'[MT Totals.xlsx]Sheet1'!$F$2:$F$22</c:f>
              <c:numCache>
                <c:formatCode>#,##0</c:formatCode>
                <c:ptCount val="21"/>
                <c:pt idx="0">
                  <c:v>24408</c:v>
                </c:pt>
                <c:pt idx="1">
                  <c:v>16636</c:v>
                </c:pt>
                <c:pt idx="2">
                  <c:v>5463</c:v>
                </c:pt>
                <c:pt idx="3">
                  <c:v>5119</c:v>
                </c:pt>
                <c:pt idx="4">
                  <c:v>5198</c:v>
                </c:pt>
                <c:pt idx="5">
                  <c:v>2836</c:v>
                </c:pt>
                <c:pt idx="6">
                  <c:v>2104</c:v>
                </c:pt>
                <c:pt idx="7">
                  <c:v>2118</c:v>
                </c:pt>
                <c:pt idx="8">
                  <c:v>1328</c:v>
                </c:pt>
                <c:pt idx="9">
                  <c:v>936</c:v>
                </c:pt>
                <c:pt idx="10">
                  <c:v>735</c:v>
                </c:pt>
                <c:pt idx="11">
                  <c:v>702</c:v>
                </c:pt>
                <c:pt idx="12">
                  <c:v>441</c:v>
                </c:pt>
                <c:pt idx="13">
                  <c:v>477</c:v>
                </c:pt>
                <c:pt idx="14">
                  <c:v>296</c:v>
                </c:pt>
                <c:pt idx="15">
                  <c:v>164</c:v>
                </c:pt>
                <c:pt idx="16">
                  <c:v>186</c:v>
                </c:pt>
                <c:pt idx="17">
                  <c:v>246</c:v>
                </c:pt>
                <c:pt idx="18">
                  <c:v>187</c:v>
                </c:pt>
                <c:pt idx="19">
                  <c:v>217</c:v>
                </c:pt>
                <c:pt idx="20">
                  <c:v>163</c:v>
                </c:pt>
              </c:numCache>
            </c:numRef>
          </c:val>
          <c:extLst>
            <c:ext xmlns:c16="http://schemas.microsoft.com/office/drawing/2014/chart" uri="{C3380CC4-5D6E-409C-BE32-E72D297353CC}">
              <c16:uniqueId val="{00000003-7A69-432F-AE4D-789D8E3C516E}"/>
            </c:ext>
          </c:extLst>
        </c:ser>
        <c:dLbls>
          <c:showLegendKey val="0"/>
          <c:showVal val="0"/>
          <c:showCatName val="0"/>
          <c:showSerName val="0"/>
          <c:showPercent val="0"/>
          <c:showBubbleSize val="0"/>
        </c:dLbls>
        <c:gapWidth val="164"/>
        <c:overlap val="-22"/>
        <c:axId val="613567176"/>
        <c:axId val="613567504"/>
      </c:barChart>
      <c:catAx>
        <c:axId val="61356717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3567504"/>
        <c:crosses val="autoZero"/>
        <c:auto val="1"/>
        <c:lblAlgn val="ctr"/>
        <c:lblOffset val="100"/>
        <c:noMultiLvlLbl val="0"/>
      </c:catAx>
      <c:valAx>
        <c:axId val="61356750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356717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38450-596C-408C-8195-4F5AAB56A1C9}" type="datetimeFigureOut">
              <a:rPr lang="en-US" smtClean="0"/>
              <a:t>9/10/2019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C7D5FC-DFB4-4C80-BD62-AEA5644A3C26}" type="slidenum">
              <a:rPr lang="en-US" smtClean="0"/>
              <a:t>‹#›</a:t>
            </a:fld>
            <a:endParaRPr lang="en-US"/>
          </a:p>
        </p:txBody>
      </p:sp>
    </p:spTree>
    <p:extLst>
      <p:ext uri="{BB962C8B-B14F-4D97-AF65-F5344CB8AC3E}">
        <p14:creationId xmlns:p14="http://schemas.microsoft.com/office/powerpoint/2010/main" val="2008023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652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00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630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3469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815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717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729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28688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2">
                  <a:lumMod val="40000"/>
                  <a:lumOff val="60000"/>
                </a:schemeClr>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21808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90302474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09200876"/>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3136613"/>
            <a:ext cx="5029200" cy="584775"/>
          </a:xfrm>
          <a:prstGeom prst="rect">
            <a:avLst/>
          </a:prstGeom>
          <a:noFill/>
        </p:spPr>
        <p:txBody>
          <a:bodyPr wrap="square" rtlCol="0" anchor="ctr">
            <a:spAutoFit/>
          </a:bodyPr>
          <a:lstStyle/>
          <a:p>
            <a:r>
              <a:rPr lang="en-US" sz="3200" b="1" dirty="0" err="1">
                <a:solidFill>
                  <a:srgbClr val="5B6770"/>
                </a:solidFill>
                <a:latin typeface="Arial" panose="020B0604020202020204"/>
              </a:rPr>
              <a:t>MarkeTrak</a:t>
            </a:r>
            <a:r>
              <a:rPr lang="en-US" sz="3200" b="1" dirty="0">
                <a:solidFill>
                  <a:srgbClr val="5B6770"/>
                </a:solidFill>
                <a:latin typeface="Arial" panose="020B0604020202020204"/>
              </a:rPr>
              <a:t> Training</a:t>
            </a:r>
          </a:p>
        </p:txBody>
      </p:sp>
    </p:spTree>
    <p:extLst>
      <p:ext uri="{BB962C8B-B14F-4D97-AF65-F5344CB8AC3E}">
        <p14:creationId xmlns:p14="http://schemas.microsoft.com/office/powerpoint/2010/main" val="428829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a:t>Antitrust Admonition</a:t>
            </a:r>
            <a:endParaRPr lang="en-US" b="1" dirty="0">
              <a:solidFill>
                <a:schemeClr val="accent1"/>
              </a:solidFill>
            </a:endParaRPr>
          </a:p>
        </p:txBody>
      </p:sp>
      <p:sp>
        <p:nvSpPr>
          <p:cNvPr id="3" name="Content Placeholder 2"/>
          <p:cNvSpPr>
            <a:spLocks noGrp="1"/>
          </p:cNvSpPr>
          <p:nvPr>
            <p:ph idx="1"/>
          </p:nvPr>
        </p:nvSpPr>
        <p:spPr>
          <a:xfrm>
            <a:off x="1828800" y="914400"/>
            <a:ext cx="8534400" cy="3738716"/>
          </a:xfrm>
        </p:spPr>
        <p:txBody>
          <a:bodyPr/>
          <a:lstStyle/>
          <a:p>
            <a:pPr marL="400050" lvl="1" indent="0">
              <a:buNone/>
            </a:pPr>
            <a:r>
              <a:rPr lang="en-US" sz="2400" dirty="0"/>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400" i="1" dirty="0"/>
              <a:t>Statement of Position on Antitrust Issues for Members of ERCOT Committees, Subcommittees, and Working Groups</a:t>
            </a:r>
            <a:r>
              <a:rPr lang="en-US" sz="2400" dirty="0"/>
              <a:t>, which is posted on the ERCOT website.</a:t>
            </a:r>
            <a:r>
              <a:rPr lang="en-US" sz="2400" baseline="30000" dirty="0"/>
              <a:t>1</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2</a:t>
            </a:fld>
            <a:endParaRPr lang="en-US">
              <a:solidFill>
                <a:srgbClr val="5B6770"/>
              </a:solidFill>
              <a:latin typeface="Arial" panose="020B0604020202020204"/>
            </a:endParaRPr>
          </a:p>
        </p:txBody>
      </p:sp>
    </p:spTree>
    <p:extLst>
      <p:ext uri="{BB962C8B-B14F-4D97-AF65-F5344CB8AC3E}">
        <p14:creationId xmlns:p14="http://schemas.microsoft.com/office/powerpoint/2010/main" val="79887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sp>
        <p:nvSpPr>
          <p:cNvPr id="7" name="TextBox 6">
            <a:extLst>
              <a:ext uri="{FF2B5EF4-FFF2-40B4-BE49-F238E27FC236}">
                <a16:creationId xmlns:a16="http://schemas.microsoft.com/office/drawing/2014/main" id="{BC7CC803-4C0B-4DA8-844A-895EC696946C}"/>
              </a:ext>
            </a:extLst>
          </p:cNvPr>
          <p:cNvSpPr txBox="1"/>
          <p:nvPr/>
        </p:nvSpPr>
        <p:spPr>
          <a:xfrm>
            <a:off x="1905000" y="3561800"/>
            <a:ext cx="8458200" cy="2246769"/>
          </a:xfrm>
          <a:prstGeom prst="rect">
            <a:avLst/>
          </a:prstGeom>
          <a:noFill/>
        </p:spPr>
        <p:txBody>
          <a:bodyPr wrap="square" rtlCol="0">
            <a:spAutoFit/>
          </a:bodyPr>
          <a:lstStyle/>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The ERCOT Retail Market Issue Resolution System used by CRs, TDSPs, and ERCOT to initiate, communicate, and resolve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Discovery, visibility, tracking, historical reporting, and status of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Available to ERCOT market participants with a current Digital Certificate and the </a:t>
            </a:r>
            <a:r>
              <a:rPr lang="en-US" sz="2000" dirty="0" err="1">
                <a:solidFill>
                  <a:srgbClr val="5B6770"/>
                </a:solidFill>
                <a:latin typeface="Arial" panose="020B0604020202020204"/>
              </a:rPr>
              <a:t>MarkeTrak</a:t>
            </a:r>
            <a:r>
              <a:rPr lang="en-US" sz="2000" dirty="0">
                <a:solidFill>
                  <a:srgbClr val="5B6770"/>
                </a:solidFill>
                <a:latin typeface="Arial" panose="020B0604020202020204"/>
              </a:rPr>
              <a:t> role</a:t>
            </a:r>
          </a:p>
        </p:txBody>
      </p:sp>
      <p:sp>
        <p:nvSpPr>
          <p:cNvPr id="8" name="Title 7"/>
          <p:cNvSpPr>
            <a:spLocks noGrp="1"/>
          </p:cNvSpPr>
          <p:nvPr>
            <p:ph type="title"/>
          </p:nvPr>
        </p:nvSpPr>
        <p:spPr/>
        <p:txBody>
          <a:bodyPr/>
          <a:lstStyle/>
          <a:p>
            <a:r>
              <a:rPr lang="en-US" dirty="0"/>
              <a:t>What is </a:t>
            </a:r>
            <a:r>
              <a:rPr lang="en-US" dirty="0" err="1"/>
              <a:t>MarkeTrak</a:t>
            </a:r>
            <a:r>
              <a:rPr lang="en-US" dirty="0"/>
              <a:t>?</a:t>
            </a:r>
          </a:p>
        </p:txBody>
      </p:sp>
      <p:grpSp>
        <p:nvGrpSpPr>
          <p:cNvPr id="11" name="Group 10"/>
          <p:cNvGrpSpPr/>
          <p:nvPr/>
        </p:nvGrpSpPr>
        <p:grpSpPr>
          <a:xfrm>
            <a:off x="3073910" y="1389034"/>
            <a:ext cx="6044180" cy="1812814"/>
            <a:chOff x="1588010" y="1510414"/>
            <a:chExt cx="6044180" cy="1812814"/>
          </a:xfrm>
        </p:grpSpPr>
        <p:sp>
          <p:nvSpPr>
            <p:cNvPr id="9" name="Hexagon 8"/>
            <p:cNvSpPr/>
            <p:nvPr/>
          </p:nvSpPr>
          <p:spPr>
            <a:xfrm>
              <a:off x="1588010" y="2115710"/>
              <a:ext cx="6044180" cy="1207518"/>
            </a:xfrm>
            <a:prstGeom prst="hexagon">
              <a:avLst>
                <a:gd name="adj" fmla="val 43887"/>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prstClr val="white"/>
                  </a:solidFill>
                  <a:latin typeface="Arial" charset="0"/>
                  <a:cs typeface="Arial" charset="0"/>
                </a:rPr>
                <a:t>A web-based database application used to track and manage ERCOT Retail Market data discrepancies</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495" y="1510414"/>
              <a:ext cx="3747210" cy="486010"/>
            </a:xfrm>
            <a:prstGeom prst="rect">
              <a:avLst/>
            </a:prstGeom>
          </p:spPr>
        </p:pic>
      </p:grpSp>
    </p:spTree>
    <p:extLst>
      <p:ext uri="{BB962C8B-B14F-4D97-AF65-F5344CB8AC3E}">
        <p14:creationId xmlns:p14="http://schemas.microsoft.com/office/powerpoint/2010/main" val="133166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MarkeTrak</a:t>
            </a:r>
            <a:r>
              <a:rPr lang="en-US" dirty="0"/>
              <a:t>?</a:t>
            </a:r>
          </a:p>
        </p:txBody>
      </p:sp>
      <p:sp>
        <p:nvSpPr>
          <p:cNvPr id="3" name="Content Placeholder 2"/>
          <p:cNvSpPr>
            <a:spLocks noGrp="1"/>
          </p:cNvSpPr>
          <p:nvPr>
            <p:ph idx="1"/>
          </p:nvPr>
        </p:nvSpPr>
        <p:spPr>
          <a:xfrm>
            <a:off x="1828800" y="990601"/>
            <a:ext cx="8534400" cy="762491"/>
          </a:xfrm>
        </p:spPr>
        <p:txBody>
          <a:bodyPr/>
          <a:lstStyle/>
          <a:p>
            <a:pPr marL="0" indent="0">
              <a:buNone/>
            </a:pPr>
            <a:r>
              <a:rPr lang="en-US" dirty="0">
                <a:latin typeface="Arial" panose="020B0604020202020204" pitchFamily="34" charset="0"/>
                <a:cs typeface="Arial" panose="020B0604020202020204" pitchFamily="34" charset="0"/>
              </a:rPr>
              <a:t>There are two primary </a:t>
            </a:r>
            <a:r>
              <a:rPr lang="en-US" dirty="0" err="1">
                <a:latin typeface="Arial" panose="020B0604020202020204" pitchFamily="34" charset="0"/>
                <a:cs typeface="Arial" panose="020B0604020202020204" pitchFamily="34" charset="0"/>
              </a:rPr>
              <a:t>MarkeTrak</a:t>
            </a:r>
            <a:r>
              <a:rPr lang="en-US" dirty="0">
                <a:latin typeface="Arial" panose="020B0604020202020204" pitchFamily="34" charset="0"/>
                <a:cs typeface="Arial" panose="020B0604020202020204" pitchFamily="34" charset="0"/>
              </a:rPr>
              <a:t> issue types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lumMod val="60000"/>
                    <a:lumOff val="40000"/>
                  </a:srgbClr>
                </a:solidFill>
                <a:latin typeface="Arial" panose="020B0604020202020204"/>
              </a:rPr>
              <a:pPr/>
              <a:t>4</a:t>
            </a:fld>
            <a:endParaRPr lang="en-US" dirty="0">
              <a:solidFill>
                <a:srgbClr val="5B6770">
                  <a:lumMod val="60000"/>
                  <a:lumOff val="40000"/>
                </a:srgbClr>
              </a:solidFill>
              <a:latin typeface="Arial" panose="020B0604020202020204"/>
            </a:endParaRPr>
          </a:p>
        </p:txBody>
      </p:sp>
      <p:sp>
        <p:nvSpPr>
          <p:cNvPr id="10" name="Text Placeholder 8">
            <a:extLst>
              <a:ext uri="{FF2B5EF4-FFF2-40B4-BE49-F238E27FC236}">
                <a16:creationId xmlns:a16="http://schemas.microsoft.com/office/drawing/2014/main" id="{F3E6CF29-1E1A-4A78-80C1-514781AF07D7}"/>
              </a:ext>
            </a:extLst>
          </p:cNvPr>
          <p:cNvSpPr txBox="1">
            <a:spLocks/>
          </p:cNvSpPr>
          <p:nvPr/>
        </p:nvSpPr>
        <p:spPr>
          <a:xfrm>
            <a:off x="6057524" y="1753090"/>
            <a:ext cx="4381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Data Extract Variances </a:t>
            </a:r>
          </a:p>
          <a:p>
            <a:pPr marL="0" indent="0" algn="ctr">
              <a:buNone/>
            </a:pPr>
            <a:r>
              <a:rPr lang="en-US" sz="2800" b="1" i="1" dirty="0">
                <a:solidFill>
                  <a:srgbClr val="00AEC7"/>
                </a:solidFill>
                <a:latin typeface="Arial" panose="020B0604020202020204" pitchFamily="34" charset="0"/>
                <a:cs typeface="Arial" panose="020B0604020202020204" pitchFamily="34" charset="0"/>
              </a:rPr>
              <a:t>( DEVs )</a:t>
            </a:r>
          </a:p>
        </p:txBody>
      </p:sp>
      <p:sp>
        <p:nvSpPr>
          <p:cNvPr id="11" name="Content Placeholder 9">
            <a:extLst>
              <a:ext uri="{FF2B5EF4-FFF2-40B4-BE49-F238E27FC236}">
                <a16:creationId xmlns:a16="http://schemas.microsoft.com/office/drawing/2014/main" id="{13DB7FB2-49D0-4E22-AFF0-558DD57D0D6D}"/>
              </a:ext>
            </a:extLst>
          </p:cNvPr>
          <p:cNvSpPr txBox="1">
            <a:spLocks/>
          </p:cNvSpPr>
          <p:nvPr/>
        </p:nvSpPr>
        <p:spPr>
          <a:xfrm>
            <a:off x="6057524" y="3084515"/>
            <a:ext cx="4381877" cy="2958839"/>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4320" indent="-274320">
              <a:spcBef>
                <a:spcPts val="0"/>
              </a:spcBef>
              <a:spcAft>
                <a:spcPts val="1200"/>
              </a:spcAft>
            </a:pPr>
            <a:r>
              <a:rPr lang="en-US" sz="1800" dirty="0">
                <a:solidFill>
                  <a:srgbClr val="5B6770"/>
                </a:solidFill>
                <a:latin typeface="Arial" panose="020B0604020202020204" pitchFamily="34" charset="0"/>
                <a:cs typeface="Arial" panose="020B0604020202020204" pitchFamily="34" charset="0"/>
              </a:rPr>
              <a:t>An issue that </a:t>
            </a:r>
            <a:r>
              <a:rPr lang="en-US" sz="1800" i="1" u="sng" dirty="0">
                <a:solidFill>
                  <a:srgbClr val="5B6770"/>
                </a:solidFill>
                <a:latin typeface="Arial" panose="020B0604020202020204" pitchFamily="34" charset="0"/>
                <a:cs typeface="Arial" panose="020B0604020202020204" pitchFamily="34" charset="0"/>
              </a:rPr>
              <a:t>cannot</a:t>
            </a:r>
            <a:r>
              <a:rPr lang="en-US" sz="1800" dirty="0">
                <a:solidFill>
                  <a:srgbClr val="5B6770"/>
                </a:solidFill>
                <a:latin typeface="Arial" panose="020B0604020202020204" pitchFamily="34" charset="0"/>
                <a:cs typeface="Arial" panose="020B0604020202020204" pitchFamily="34" charset="0"/>
              </a:rPr>
              <a:t> be resolved with a transaction</a:t>
            </a:r>
            <a:endParaRPr lang="en-US" sz="1800" i="1" dirty="0">
              <a:solidFill>
                <a:srgbClr val="5B6770"/>
              </a:solidFill>
              <a:latin typeface="Arial" panose="020B0604020202020204" pitchFamily="34" charset="0"/>
              <a:cs typeface="Arial" panose="020B0604020202020204" pitchFamily="34" charset="0"/>
            </a:endParaRPr>
          </a:p>
          <a:p>
            <a:pPr marL="274320" indent="-274320">
              <a:spcBef>
                <a:spcPts val="0"/>
              </a:spcBef>
              <a:spcAft>
                <a:spcPts val="1200"/>
              </a:spcAft>
            </a:pPr>
            <a:r>
              <a:rPr lang="en-US" sz="1800" i="1" dirty="0">
                <a:solidFill>
                  <a:srgbClr val="5B6770"/>
                </a:solidFill>
                <a:latin typeface="Arial" panose="020B0604020202020204" pitchFamily="34" charset="0"/>
                <a:cs typeface="Arial" panose="020B0604020202020204" pitchFamily="34" charset="0"/>
              </a:rPr>
              <a:t>For example</a:t>
            </a:r>
            <a:r>
              <a:rPr lang="en-US" sz="1800" dirty="0">
                <a:solidFill>
                  <a:srgbClr val="5B6770"/>
                </a:solidFill>
                <a:latin typeface="Arial" panose="020B0604020202020204" pitchFamily="34" charset="0"/>
                <a:cs typeface="Arial" panose="020B0604020202020204" pitchFamily="34" charset="0"/>
              </a:rPr>
              <a:t>: inserting a Service History Row (for the 727 extract)</a:t>
            </a:r>
            <a:endParaRPr lang="en-US" dirty="0">
              <a:solidFill>
                <a:srgbClr val="5B6770"/>
              </a:solidFill>
              <a:latin typeface="Arial" panose="020B0604020202020204" pitchFamily="34" charset="0"/>
              <a:cs typeface="Arial" panose="020B0604020202020204" pitchFamily="34" charset="0"/>
            </a:endParaRPr>
          </a:p>
        </p:txBody>
      </p:sp>
      <p:sp>
        <p:nvSpPr>
          <p:cNvPr id="12" name="Text Placeholder 10">
            <a:extLst>
              <a:ext uri="{FF2B5EF4-FFF2-40B4-BE49-F238E27FC236}">
                <a16:creationId xmlns:a16="http://schemas.microsoft.com/office/drawing/2014/main" id="{00A0FD5B-9D9B-49C6-A69F-0D1ED6F284B0}"/>
              </a:ext>
            </a:extLst>
          </p:cNvPr>
          <p:cNvSpPr txBox="1">
            <a:spLocks/>
          </p:cNvSpPr>
          <p:nvPr/>
        </p:nvSpPr>
        <p:spPr>
          <a:xfrm>
            <a:off x="1905001" y="1753090"/>
            <a:ext cx="4000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Day to Day </a:t>
            </a:r>
          </a:p>
          <a:p>
            <a:pPr marL="0" indent="0" algn="ctr">
              <a:buNone/>
            </a:pPr>
            <a:r>
              <a:rPr lang="en-US" sz="2800" b="1" i="1" dirty="0">
                <a:solidFill>
                  <a:srgbClr val="00AEC7"/>
                </a:solidFill>
                <a:latin typeface="Arial" panose="020B0604020202020204" pitchFamily="34" charset="0"/>
                <a:cs typeface="Arial" panose="020B0604020202020204" pitchFamily="34" charset="0"/>
              </a:rPr>
              <a:t>( D2D )</a:t>
            </a:r>
          </a:p>
        </p:txBody>
      </p:sp>
      <p:sp>
        <p:nvSpPr>
          <p:cNvPr id="13" name="Content Placeholder 11">
            <a:extLst>
              <a:ext uri="{FF2B5EF4-FFF2-40B4-BE49-F238E27FC236}">
                <a16:creationId xmlns:a16="http://schemas.microsoft.com/office/drawing/2014/main" id="{D730D398-E606-4C98-A0FE-7816E481E3E2}"/>
              </a:ext>
            </a:extLst>
          </p:cNvPr>
          <p:cNvSpPr txBox="1">
            <a:spLocks/>
          </p:cNvSpPr>
          <p:nvPr/>
        </p:nvSpPr>
        <p:spPr>
          <a:xfrm>
            <a:off x="1905001" y="3078655"/>
            <a:ext cx="4000876" cy="2964699"/>
          </a:xfrm>
          <a:prstGeom prst="rect">
            <a:avLst/>
          </a:prstGeom>
          <a:ln>
            <a:solidFill>
              <a:schemeClr val="tx1"/>
            </a:solidFill>
          </a:ln>
        </p:spPr>
        <p:txBody>
          <a:bodyPr vert="horz" lIns="91440" tIns="45720" rIns="91440" bIns="45720" rtlCol="0" anchor="t"/>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An issue that can be resolved with a transaction</a:t>
            </a:r>
          </a:p>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For example: syncing transaction status in ERCOT system with TDSP and CR systems (Completed to Cancelled)</a:t>
            </a:r>
            <a:endParaRPr lang="en-US" dirty="0">
              <a:solidFill>
                <a:srgbClr val="5B6770"/>
              </a:solidFill>
              <a:latin typeface="Arial" panose="020B0604020202020204" pitchFamily="34" charset="0"/>
              <a:cs typeface="Arial" panose="020B0604020202020204" pitchFamily="34" charset="0"/>
            </a:endParaRPr>
          </a:p>
        </p:txBody>
      </p:sp>
      <p:sp>
        <p:nvSpPr>
          <p:cNvPr id="15" name="TextBox 14"/>
          <p:cNvSpPr txBox="1"/>
          <p:nvPr/>
        </p:nvSpPr>
        <p:spPr>
          <a:xfrm>
            <a:off x="6363940" y="5517157"/>
            <a:ext cx="3570273" cy="369332"/>
          </a:xfrm>
          <a:prstGeom prst="rect">
            <a:avLst/>
          </a:prstGeom>
          <a:noFill/>
        </p:spPr>
        <p:txBody>
          <a:bodyPr wrap="none" rtlCol="0">
            <a:spAutoFit/>
          </a:bodyPr>
          <a:lstStyle/>
          <a:p>
            <a:r>
              <a:rPr lang="en-US" dirty="0">
                <a:solidFill>
                  <a:srgbClr val="FF8200"/>
                </a:solidFill>
                <a:latin typeface="Arial" panose="020B0604020202020204" pitchFamily="34" charset="0"/>
                <a:cs typeface="Arial" panose="020B0604020202020204" pitchFamily="34" charset="0"/>
              </a:rPr>
              <a:t>Represents 1% of MTs submitted</a:t>
            </a:r>
          </a:p>
        </p:txBody>
      </p:sp>
      <p:sp>
        <p:nvSpPr>
          <p:cNvPr id="16" name="TextBox 15"/>
          <p:cNvSpPr txBox="1"/>
          <p:nvPr/>
        </p:nvSpPr>
        <p:spPr>
          <a:xfrm>
            <a:off x="2056184" y="5517157"/>
            <a:ext cx="3698513" cy="369332"/>
          </a:xfrm>
          <a:prstGeom prst="rect">
            <a:avLst/>
          </a:prstGeom>
          <a:noFill/>
        </p:spPr>
        <p:txBody>
          <a:bodyPr wrap="none" rtlCol="0">
            <a:spAutoFit/>
          </a:bodyPr>
          <a:lstStyle/>
          <a:p>
            <a:pPr>
              <a:spcBef>
                <a:spcPct val="20000"/>
              </a:spcBef>
            </a:pPr>
            <a:r>
              <a:rPr lang="en-US" dirty="0">
                <a:solidFill>
                  <a:srgbClr val="FF8200"/>
                </a:solidFill>
                <a:latin typeface="Arial" panose="020B0604020202020204" pitchFamily="34" charset="0"/>
                <a:cs typeface="Arial" panose="020B0604020202020204" pitchFamily="34" charset="0"/>
              </a:rPr>
              <a:t>Represents 99% of MTs submitted</a:t>
            </a:r>
          </a:p>
        </p:txBody>
      </p:sp>
    </p:spTree>
    <p:extLst>
      <p:ext uri="{BB962C8B-B14F-4D97-AF65-F5344CB8AC3E}">
        <p14:creationId xmlns:p14="http://schemas.microsoft.com/office/powerpoint/2010/main" val="119324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2548" y="264602"/>
            <a:ext cx="6343650" cy="388739"/>
          </a:xfrm>
        </p:spPr>
        <p:txBody>
          <a:bodyPr/>
          <a:lstStyle/>
          <a:p>
            <a:r>
              <a:rPr lang="en-US" dirty="0" err="1"/>
              <a:t>MarkeTrak</a:t>
            </a:r>
            <a:r>
              <a:rPr lang="en-US" dirty="0"/>
              <a:t> Subtypes</a:t>
            </a:r>
          </a:p>
        </p:txBody>
      </p:sp>
      <p:sp>
        <p:nvSpPr>
          <p:cNvPr id="3" name="Content Placeholder 2"/>
          <p:cNvSpPr>
            <a:spLocks noGrp="1"/>
          </p:cNvSpPr>
          <p:nvPr>
            <p:ph idx="1"/>
          </p:nvPr>
        </p:nvSpPr>
        <p:spPr>
          <a:xfrm>
            <a:off x="2952750" y="1047378"/>
            <a:ext cx="6400800" cy="342900"/>
          </a:xfrm>
        </p:spPr>
        <p:txBody>
          <a:bodyPr/>
          <a:lstStyle/>
          <a:p>
            <a:pPr marL="0" indent="0">
              <a:spcBef>
                <a:spcPts val="900"/>
              </a:spcBef>
              <a:buNone/>
            </a:pPr>
            <a:r>
              <a:rPr lang="en-US" sz="2000" dirty="0"/>
              <a:t>There are several issue types including:</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graphicFrame>
        <p:nvGraphicFramePr>
          <p:cNvPr id="5" name="Table 4">
            <a:extLst>
              <a:ext uri="{FF2B5EF4-FFF2-40B4-BE49-F238E27FC236}">
                <a16:creationId xmlns:a16="http://schemas.microsoft.com/office/drawing/2014/main" id="{044A4F6F-155A-41C4-8FA2-50F80E86BD3D}"/>
              </a:ext>
            </a:extLst>
          </p:cNvPr>
          <p:cNvGraphicFramePr>
            <a:graphicFrameLocks noGrp="1"/>
          </p:cNvGraphicFramePr>
          <p:nvPr>
            <p:extLst>
              <p:ext uri="{D42A27DB-BD31-4B8C-83A1-F6EECF244321}">
                <p14:modId xmlns:p14="http://schemas.microsoft.com/office/powerpoint/2010/main" val="2778206716"/>
              </p:ext>
            </p:extLst>
          </p:nvPr>
        </p:nvGraphicFramePr>
        <p:xfrm>
          <a:off x="1390807" y="1459287"/>
          <a:ext cx="9299067" cy="4351335"/>
        </p:xfrm>
        <a:graphic>
          <a:graphicData uri="http://schemas.openxmlformats.org/drawingml/2006/table">
            <a:tbl>
              <a:tblPr/>
              <a:tblGrid>
                <a:gridCol w="2222055">
                  <a:extLst>
                    <a:ext uri="{9D8B030D-6E8A-4147-A177-3AD203B41FA5}">
                      <a16:colId xmlns:a16="http://schemas.microsoft.com/office/drawing/2014/main" val="248504999"/>
                    </a:ext>
                  </a:extLst>
                </a:gridCol>
                <a:gridCol w="859310">
                  <a:extLst>
                    <a:ext uri="{9D8B030D-6E8A-4147-A177-3AD203B41FA5}">
                      <a16:colId xmlns:a16="http://schemas.microsoft.com/office/drawing/2014/main" val="3168554950"/>
                    </a:ext>
                  </a:extLst>
                </a:gridCol>
                <a:gridCol w="1261479">
                  <a:extLst>
                    <a:ext uri="{9D8B030D-6E8A-4147-A177-3AD203B41FA5}">
                      <a16:colId xmlns:a16="http://schemas.microsoft.com/office/drawing/2014/main" val="2400651987"/>
                    </a:ext>
                  </a:extLst>
                </a:gridCol>
                <a:gridCol w="1261479">
                  <a:extLst>
                    <a:ext uri="{9D8B030D-6E8A-4147-A177-3AD203B41FA5}">
                      <a16:colId xmlns:a16="http://schemas.microsoft.com/office/drawing/2014/main" val="3663645181"/>
                    </a:ext>
                  </a:extLst>
                </a:gridCol>
                <a:gridCol w="1261479">
                  <a:extLst>
                    <a:ext uri="{9D8B030D-6E8A-4147-A177-3AD203B41FA5}">
                      <a16:colId xmlns:a16="http://schemas.microsoft.com/office/drawing/2014/main" val="1644661128"/>
                    </a:ext>
                  </a:extLst>
                </a:gridCol>
                <a:gridCol w="1145747">
                  <a:extLst>
                    <a:ext uri="{9D8B030D-6E8A-4147-A177-3AD203B41FA5}">
                      <a16:colId xmlns:a16="http://schemas.microsoft.com/office/drawing/2014/main" val="4140508809"/>
                    </a:ext>
                  </a:extLst>
                </a:gridCol>
                <a:gridCol w="636526">
                  <a:extLst>
                    <a:ext uri="{9D8B030D-6E8A-4147-A177-3AD203B41FA5}">
                      <a16:colId xmlns:a16="http://schemas.microsoft.com/office/drawing/2014/main" val="344205954"/>
                    </a:ext>
                  </a:extLst>
                </a:gridCol>
                <a:gridCol w="650992">
                  <a:extLst>
                    <a:ext uri="{9D8B030D-6E8A-4147-A177-3AD203B41FA5}">
                      <a16:colId xmlns:a16="http://schemas.microsoft.com/office/drawing/2014/main" val="675593302"/>
                    </a:ext>
                  </a:extLst>
                </a:gridCol>
              </a:tblGrid>
              <a:tr h="521118">
                <a:tc>
                  <a:txBody>
                    <a:bodyPr/>
                    <a:lstStyle/>
                    <a:p>
                      <a:pPr algn="ctr" fontAlgn="b"/>
                      <a:r>
                        <a:rPr lang="en-US" sz="1000" b="1" i="0" u="none" strike="noStrike">
                          <a:solidFill>
                            <a:srgbClr val="000000"/>
                          </a:solidFill>
                          <a:effectLst/>
                          <a:latin typeface="Calibri" panose="020F0502020204030204" pitchFamily="34" charset="0"/>
                        </a:rPr>
                        <a:t>Issue Sub Type</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000" b="1" i="0" u="none" strike="noStrike">
                          <a:solidFill>
                            <a:srgbClr val="000000"/>
                          </a:solidFill>
                          <a:effectLst/>
                          <a:latin typeface="Calibri" panose="020F0502020204030204" pitchFamily="34" charset="0"/>
                        </a:rPr>
                        <a:t>Issue Sub Type</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1" i="0" u="none" strike="noStrike">
                          <a:solidFill>
                            <a:srgbClr val="000000"/>
                          </a:solidFill>
                          <a:effectLst/>
                          <a:latin typeface="Calibri" panose="020F0502020204030204" pitchFamily="34" charset="0"/>
                        </a:rPr>
                        <a:t>7/1/17-12/31/17</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000000"/>
                          </a:solidFill>
                          <a:effectLst/>
                          <a:latin typeface="Calibri" panose="020F0502020204030204" pitchFamily="34" charset="0"/>
                        </a:rPr>
                        <a:t>1/1/18 - 6/30/18</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000" b="1" i="0" u="none" strike="noStrike">
                          <a:solidFill>
                            <a:srgbClr val="000000"/>
                          </a:solidFill>
                          <a:effectLst/>
                          <a:latin typeface="Calibri" panose="020F0502020204030204" pitchFamily="34" charset="0"/>
                        </a:rPr>
                        <a:t>7/1/18 - 12/31/18</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panose="020F0502020204030204" pitchFamily="34" charset="0"/>
                        </a:rPr>
                        <a:t>1/1/19 - 6/30/19</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FFFFFF"/>
                          </a:solidFill>
                          <a:effectLst/>
                          <a:latin typeface="Calibri" panose="020F0502020204030204" pitchFamily="34" charset="0"/>
                        </a:rPr>
                        <a:t>Difference last 6 months</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000" b="0" i="0" u="none" strike="noStrike">
                          <a:solidFill>
                            <a:srgbClr val="000000"/>
                          </a:solidFill>
                          <a:effectLst/>
                          <a:latin typeface="Calibri" panose="020F0502020204030204" pitchFamily="34" charset="0"/>
                        </a:rPr>
                        <a:t>Difference same time last year</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584140"/>
                  </a:ext>
                </a:extLst>
              </a:tr>
              <a:tr h="173706">
                <a:tc>
                  <a:txBody>
                    <a:bodyPr/>
                    <a:lstStyle/>
                    <a:p>
                      <a:pPr algn="ctr" fontAlgn="b"/>
                      <a:r>
                        <a:rPr lang="en-US" sz="1000" b="0" i="0" u="none" strike="noStrike">
                          <a:solidFill>
                            <a:srgbClr val="000000"/>
                          </a:solidFill>
                          <a:effectLst/>
                          <a:latin typeface="Calibri" panose="020F0502020204030204" pitchFamily="34" charset="0"/>
                        </a:rPr>
                        <a:t>Inadvertent Losing</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IAL</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15,477</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17,215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19,422</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24,408</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4,986</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7,193</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787916"/>
                  </a:ext>
                </a:extLst>
              </a:tr>
              <a:tr h="173706">
                <a:tc>
                  <a:txBody>
                    <a:bodyPr/>
                    <a:lstStyle/>
                    <a:p>
                      <a:pPr algn="ctr" fontAlgn="b"/>
                      <a:r>
                        <a:rPr lang="en-US" sz="1000" b="0" i="0" u="none" strike="noStrike">
                          <a:solidFill>
                            <a:srgbClr val="000000"/>
                          </a:solidFill>
                          <a:effectLst/>
                          <a:latin typeface="Calibri" panose="020F0502020204030204" pitchFamily="34" charset="0"/>
                        </a:rPr>
                        <a:t>Inadvertent Gaining</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IAG</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12,810</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13,262</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14,270</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16,636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2,366</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3,374</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0553162"/>
                  </a:ext>
                </a:extLst>
              </a:tr>
              <a:tr h="173706">
                <a:tc>
                  <a:txBody>
                    <a:bodyPr/>
                    <a:lstStyle/>
                    <a:p>
                      <a:pPr algn="ctr" fontAlgn="b"/>
                      <a:r>
                        <a:rPr lang="en-US" sz="1000" b="0" i="0" u="none" strike="noStrike">
                          <a:solidFill>
                            <a:srgbClr val="000000"/>
                          </a:solidFill>
                          <a:effectLst/>
                          <a:latin typeface="Calibri" panose="020F0502020204030204" pitchFamily="34" charset="0"/>
                        </a:rPr>
                        <a:t>Switch Hold Removal</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SH</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6,472</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5,955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8,188</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5,463</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-2,725</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-492</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9688840"/>
                  </a:ext>
                </a:extLst>
              </a:tr>
              <a:tr h="173706">
                <a:tc>
                  <a:txBody>
                    <a:bodyPr/>
                    <a:lstStyle/>
                    <a:p>
                      <a:pPr algn="ctr" fontAlgn="b"/>
                      <a:r>
                        <a:rPr lang="en-US" sz="1000" b="0" i="0" u="none" strike="noStrike">
                          <a:solidFill>
                            <a:srgbClr val="000000"/>
                          </a:solidFill>
                          <a:effectLst/>
                          <a:latin typeface="Calibri" panose="020F0502020204030204" pitchFamily="34" charset="0"/>
                        </a:rPr>
                        <a:t>Usage/Billing - Dispute</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UB-D</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4,178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8,641</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5,907</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5,119</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-788</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-3,522</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3707672"/>
                  </a:ext>
                </a:extLst>
              </a:tr>
              <a:tr h="173706">
                <a:tc>
                  <a:txBody>
                    <a:bodyPr/>
                    <a:lstStyle/>
                    <a:p>
                      <a:pPr algn="ctr" fontAlgn="b"/>
                      <a:r>
                        <a:rPr lang="en-US" sz="1000" b="0" i="0" u="none" strike="noStrike">
                          <a:solidFill>
                            <a:srgbClr val="000000"/>
                          </a:solidFill>
                          <a:effectLst/>
                          <a:latin typeface="Calibri" panose="020F0502020204030204" pitchFamily="34" charset="0"/>
                        </a:rPr>
                        <a:t>Customer Rescission</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RES</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4,794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5,606</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5,514</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5,198</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-316</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-408</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0261147"/>
                  </a:ext>
                </a:extLst>
              </a:tr>
              <a:tr h="173706">
                <a:tc>
                  <a:txBody>
                    <a:bodyPr/>
                    <a:lstStyle/>
                    <a:p>
                      <a:pPr algn="ctr" fontAlgn="b"/>
                      <a:r>
                        <a:rPr lang="en-US" sz="1000" b="0" i="0" u="none" strike="noStrike">
                          <a:solidFill>
                            <a:srgbClr val="000000"/>
                          </a:solidFill>
                          <a:effectLst/>
                          <a:latin typeface="Calibri" panose="020F0502020204030204" pitchFamily="34" charset="0"/>
                        </a:rPr>
                        <a:t>Usage/Billing - Missing</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UB-M</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3,449</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7,093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5,464</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2,836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-2,628</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-4,257</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413710"/>
                  </a:ext>
                </a:extLst>
              </a:tr>
              <a:tr h="173706">
                <a:tc>
                  <a:txBody>
                    <a:bodyPr/>
                    <a:lstStyle/>
                    <a:p>
                      <a:pPr algn="ctr" fontAlgn="b"/>
                      <a:r>
                        <a:rPr lang="en-US" sz="1000" b="0" i="0" u="none" strike="noStrike">
                          <a:solidFill>
                            <a:srgbClr val="000000"/>
                          </a:solidFill>
                          <a:effectLst/>
                          <a:latin typeface="Calibri" panose="020F0502020204030204" pitchFamily="34" charset="0"/>
                        </a:rPr>
                        <a:t>AMS LSE Interval Dispute</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AMS-D</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4,615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2,864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4,252</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2,104</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-2,148</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-760</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913677"/>
                  </a:ext>
                </a:extLst>
              </a:tr>
              <a:tr h="173706">
                <a:tc>
                  <a:txBody>
                    <a:bodyPr/>
                    <a:lstStyle/>
                    <a:p>
                      <a:pPr algn="ctr" fontAlgn="b"/>
                      <a:r>
                        <a:rPr lang="en-US" sz="1000" b="0" i="0" u="none" strike="noStrike">
                          <a:solidFill>
                            <a:srgbClr val="000000"/>
                          </a:solidFill>
                          <a:effectLst/>
                          <a:latin typeface="Calibri" panose="020F0502020204030204" pitchFamily="34" charset="0"/>
                        </a:rPr>
                        <a:t>Other</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OTH</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1,454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2,543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2,871</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2,118</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-753</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-425</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2122238"/>
                  </a:ext>
                </a:extLst>
              </a:tr>
              <a:tr h="173706">
                <a:tc>
                  <a:txBody>
                    <a:bodyPr/>
                    <a:lstStyle/>
                    <a:p>
                      <a:pPr algn="ctr" fontAlgn="b"/>
                      <a:r>
                        <a:rPr lang="en-US" sz="1000" b="0" i="0" u="none" strike="noStrike">
                          <a:solidFill>
                            <a:srgbClr val="000000"/>
                          </a:solidFill>
                          <a:effectLst/>
                          <a:latin typeface="Calibri" panose="020F0502020204030204" pitchFamily="34" charset="0"/>
                        </a:rPr>
                        <a:t>Cancel With Approval</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CWA</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16,374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2,593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1,612</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1,328</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-284</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-1,265</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371388"/>
                  </a:ext>
                </a:extLst>
              </a:tr>
              <a:tr h="173706">
                <a:tc>
                  <a:txBody>
                    <a:bodyPr/>
                    <a:lstStyle/>
                    <a:p>
                      <a:pPr algn="ctr" fontAlgn="b"/>
                      <a:r>
                        <a:rPr lang="en-US" sz="1000" b="0" i="0" u="none" strike="noStrike">
                          <a:solidFill>
                            <a:srgbClr val="000000"/>
                          </a:solidFill>
                          <a:effectLst/>
                          <a:latin typeface="Calibri" panose="020F0502020204030204" pitchFamily="34" charset="0"/>
                        </a:rPr>
                        <a:t>Missing Enrollment TXNS</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MET</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805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1,498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1,125</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936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-189</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-562</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6023325"/>
                  </a:ext>
                </a:extLst>
              </a:tr>
              <a:tr h="173706">
                <a:tc>
                  <a:txBody>
                    <a:bodyPr/>
                    <a:lstStyle/>
                    <a:p>
                      <a:pPr algn="ctr" fontAlgn="b"/>
                      <a:r>
                        <a:rPr lang="en-US" sz="1000" b="0" i="0" u="none" strike="noStrike">
                          <a:solidFill>
                            <a:srgbClr val="000000"/>
                          </a:solidFill>
                          <a:effectLst/>
                          <a:latin typeface="Calibri" panose="020F0502020204030204" pitchFamily="34" charset="0"/>
                        </a:rPr>
                        <a:t>997 Issues</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997</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2,307</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888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767</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735</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-32</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-153</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410977"/>
                  </a:ext>
                </a:extLst>
              </a:tr>
              <a:tr h="173706">
                <a:tc>
                  <a:txBody>
                    <a:bodyPr/>
                    <a:lstStyle/>
                    <a:p>
                      <a:pPr algn="ctr" fontAlgn="b"/>
                      <a:r>
                        <a:rPr lang="en-US" sz="1000" b="0" i="0" u="none" strike="noStrike">
                          <a:solidFill>
                            <a:srgbClr val="000000"/>
                          </a:solidFill>
                          <a:effectLst/>
                          <a:latin typeface="Calibri" panose="020F0502020204030204" pitchFamily="34" charset="0"/>
                        </a:rPr>
                        <a:t>Siebel Chg/Info</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SBC</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771</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969</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687</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702</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15</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-267</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5476863"/>
                  </a:ext>
                </a:extLst>
              </a:tr>
              <a:tr h="173706">
                <a:tc>
                  <a:txBody>
                    <a:bodyPr/>
                    <a:lstStyle/>
                    <a:p>
                      <a:pPr algn="ctr" fontAlgn="b"/>
                      <a:r>
                        <a:rPr lang="en-US" sz="1000" b="0" i="0" u="none" strike="noStrike">
                          <a:solidFill>
                            <a:srgbClr val="000000"/>
                          </a:solidFill>
                          <a:effectLst/>
                          <a:latin typeface="Calibri" panose="020F0502020204030204" pitchFamily="34" charset="0"/>
                        </a:rPr>
                        <a:t>Bulk Insert</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BI</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505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730</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559</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441</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-118</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-289</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43380"/>
                  </a:ext>
                </a:extLst>
              </a:tr>
              <a:tr h="347412">
                <a:tc>
                  <a:txBody>
                    <a:bodyPr/>
                    <a:lstStyle/>
                    <a:p>
                      <a:pPr algn="ctr" fontAlgn="b"/>
                      <a:r>
                        <a:rPr lang="en-US" sz="1000" b="0" i="0" u="none" strike="noStrike">
                          <a:solidFill>
                            <a:srgbClr val="000000"/>
                          </a:solidFill>
                          <a:effectLst/>
                          <a:latin typeface="Calibri" panose="020F0502020204030204" pitchFamily="34" charset="0"/>
                        </a:rPr>
                        <a:t>LSE Relationship record present in MP System, not in ERCOT: de-engz</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DEV</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93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2,119</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000" b="0" i="0" u="none" strike="noStrike">
                          <a:solidFill>
                            <a:srgbClr val="000000"/>
                          </a:solidFill>
                          <a:effectLst/>
                          <a:latin typeface="Calibri" panose="020F0502020204030204" pitchFamily="34" charset="0"/>
                        </a:rPr>
                        <a:t>600</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000" b="0" i="0" u="none" strike="noStrike">
                          <a:solidFill>
                            <a:srgbClr val="000000"/>
                          </a:solidFill>
                          <a:effectLst/>
                          <a:latin typeface="Calibri" panose="020F0502020204030204" pitchFamily="34" charset="0"/>
                        </a:rPr>
                        <a:t>477</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1" i="0" u="none" strike="noStrike">
                          <a:solidFill>
                            <a:srgbClr val="FFFFFF"/>
                          </a:solidFill>
                          <a:effectLst/>
                          <a:latin typeface="Calibri" panose="020F0502020204030204" pitchFamily="34" charset="0"/>
                        </a:rPr>
                        <a:t>-123</a:t>
                      </a:r>
                    </a:p>
                  </a:txBody>
                  <a:tcPr marL="8685" marR="8685" marT="86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-1,642</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079937"/>
                  </a:ext>
                </a:extLst>
              </a:tr>
              <a:tr h="173706">
                <a:tc>
                  <a:txBody>
                    <a:bodyPr/>
                    <a:lstStyle/>
                    <a:p>
                      <a:pPr algn="ctr" fontAlgn="b"/>
                      <a:r>
                        <a:rPr lang="en-US" sz="1000" b="0" i="0" u="none" strike="noStrike">
                          <a:solidFill>
                            <a:srgbClr val="000000"/>
                          </a:solidFill>
                          <a:effectLst/>
                          <a:latin typeface="Calibri" panose="020F0502020204030204" pitchFamily="34" charset="0"/>
                        </a:rPr>
                        <a:t>Projects</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PRO</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201</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393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453</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296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-157</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-97</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99806"/>
                  </a:ext>
                </a:extLst>
              </a:tr>
              <a:tr h="173706">
                <a:tc>
                  <a:txBody>
                    <a:bodyPr/>
                    <a:lstStyle/>
                    <a:p>
                      <a:pPr algn="ctr" fontAlgn="b"/>
                      <a:r>
                        <a:rPr lang="en-US" sz="1000" b="0" i="0" u="none" strike="noStrike">
                          <a:solidFill>
                            <a:srgbClr val="000000"/>
                          </a:solidFill>
                          <a:effectLst/>
                          <a:latin typeface="Calibri" panose="020F0502020204030204" pitchFamily="34" charset="0"/>
                        </a:rPr>
                        <a:t>AMS LSE Interval Missing</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AMS-M</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235</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408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353</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164</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-189</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-244</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0773317"/>
                  </a:ext>
                </a:extLst>
              </a:tr>
              <a:tr h="173706">
                <a:tc>
                  <a:txBody>
                    <a:bodyPr/>
                    <a:lstStyle/>
                    <a:p>
                      <a:pPr algn="ctr" fontAlgn="b"/>
                      <a:r>
                        <a:rPr lang="en-US" sz="1000" b="0" i="0" u="none" strike="noStrike">
                          <a:solidFill>
                            <a:srgbClr val="000000"/>
                          </a:solidFill>
                          <a:effectLst/>
                          <a:latin typeface="Calibri" panose="020F0502020204030204" pitchFamily="34" charset="0"/>
                        </a:rPr>
                        <a:t>Ercot Initiated</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ERCOT</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448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356</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294</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186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-108</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-170</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3520069"/>
                  </a:ext>
                </a:extLst>
              </a:tr>
              <a:tr h="173706">
                <a:tc>
                  <a:txBody>
                    <a:bodyPr/>
                    <a:lstStyle/>
                    <a:p>
                      <a:pPr algn="ctr" fontAlgn="b"/>
                      <a:r>
                        <a:rPr lang="en-US" sz="1000" b="0" i="0" u="none" strike="noStrike">
                          <a:solidFill>
                            <a:srgbClr val="000000"/>
                          </a:solidFill>
                          <a:effectLst/>
                          <a:latin typeface="Calibri" panose="020F0502020204030204" pitchFamily="34" charset="0"/>
                        </a:rPr>
                        <a:t>Safety Net Order</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SN</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350</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677</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235</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246</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11</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-431</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676135"/>
                  </a:ext>
                </a:extLst>
              </a:tr>
              <a:tr h="173706">
                <a:tc>
                  <a:txBody>
                    <a:bodyPr/>
                    <a:lstStyle/>
                    <a:p>
                      <a:pPr algn="ctr" fontAlgn="b"/>
                      <a:r>
                        <a:rPr lang="en-US" sz="1000" b="0" i="0" u="none" strike="noStrike">
                          <a:solidFill>
                            <a:srgbClr val="000000"/>
                          </a:solidFill>
                          <a:effectLst/>
                          <a:latin typeface="Calibri" panose="020F0502020204030204" pitchFamily="34" charset="0"/>
                        </a:rPr>
                        <a:t>Move Out With Meter Removal</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MVO</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143</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254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160</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187</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27</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-67</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907083"/>
                  </a:ext>
                </a:extLst>
              </a:tr>
              <a:tr h="173706">
                <a:tc>
                  <a:txBody>
                    <a:bodyPr/>
                    <a:lstStyle/>
                    <a:p>
                      <a:pPr algn="ctr" fontAlgn="b"/>
                      <a:r>
                        <a:rPr lang="en-US" sz="1000" b="0" i="0" u="none" strike="noStrike">
                          <a:solidFill>
                            <a:srgbClr val="000000"/>
                          </a:solidFill>
                          <a:effectLst/>
                          <a:latin typeface="Calibri" panose="020F0502020204030204" pitchFamily="34" charset="0"/>
                        </a:rPr>
                        <a:t>Redirect Fees</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RF</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184</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176</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112</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217</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105</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a:solidFill>
                            <a:srgbClr val="000000"/>
                          </a:solidFill>
                          <a:effectLst/>
                          <a:latin typeface="Calibri" panose="020F0502020204030204" pitchFamily="34" charset="0"/>
                        </a:rPr>
                        <a:t>41</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290761"/>
                  </a:ext>
                </a:extLst>
              </a:tr>
              <a:tr h="182391">
                <a:tc>
                  <a:txBody>
                    <a:bodyPr/>
                    <a:lstStyle/>
                    <a:p>
                      <a:pPr algn="ctr" fontAlgn="b"/>
                      <a:r>
                        <a:rPr lang="en-US" sz="1000" b="0" i="0" u="none" strike="noStrike">
                          <a:solidFill>
                            <a:srgbClr val="000000"/>
                          </a:solidFill>
                          <a:effectLst/>
                          <a:latin typeface="Calibri" panose="020F0502020204030204" pitchFamily="34" charset="0"/>
                        </a:rPr>
                        <a:t>Market Rule</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MR</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panose="020B0604020202020204" pitchFamily="34" charset="0"/>
                        </a:rPr>
                        <a:t>60</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900" b="0" i="0" u="none" strike="noStrike">
                          <a:solidFill>
                            <a:srgbClr val="000000"/>
                          </a:solidFill>
                          <a:effectLst/>
                          <a:latin typeface="Arial" panose="020B0604020202020204" pitchFamily="34" charset="0"/>
                        </a:rPr>
                        <a:t>118</a:t>
                      </a:r>
                    </a:p>
                  </a:txBody>
                  <a:tcPr marL="8685" marR="8685" marT="8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000" b="0" i="0" u="none" strike="noStrike">
                          <a:solidFill>
                            <a:srgbClr val="000000"/>
                          </a:solidFill>
                          <a:effectLst/>
                          <a:latin typeface="Calibri" panose="020F0502020204030204" pitchFamily="34" charset="0"/>
                        </a:rPr>
                        <a:t>98</a:t>
                      </a:r>
                    </a:p>
                  </a:txBody>
                  <a:tcPr marL="8685" marR="8685" marT="8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a:solidFill>
                            <a:srgbClr val="000000"/>
                          </a:solidFill>
                          <a:effectLst/>
                          <a:latin typeface="Calibri" panose="020F0502020204030204" pitchFamily="34" charset="0"/>
                        </a:rPr>
                        <a:t>163</a:t>
                      </a:r>
                    </a:p>
                  </a:txBody>
                  <a:tcPr marL="8685" marR="8685" marT="86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000" b="1" i="0" u="none" strike="noStrike">
                          <a:solidFill>
                            <a:srgbClr val="FFFFFF"/>
                          </a:solidFill>
                          <a:effectLst/>
                          <a:latin typeface="Calibri" panose="020F0502020204030204" pitchFamily="34" charset="0"/>
                        </a:rPr>
                        <a:t>65</a:t>
                      </a:r>
                    </a:p>
                  </a:txBody>
                  <a:tcPr marL="8685" marR="8685" marT="86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0" i="0" u="none" strike="noStrike" dirty="0">
                          <a:solidFill>
                            <a:srgbClr val="000000"/>
                          </a:solidFill>
                          <a:effectLst/>
                          <a:latin typeface="Calibri" panose="020F0502020204030204" pitchFamily="34" charset="0"/>
                        </a:rPr>
                        <a:t>45</a:t>
                      </a:r>
                    </a:p>
                  </a:txBody>
                  <a:tcPr marL="8685" marR="8685" marT="86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6357657"/>
                  </a:ext>
                </a:extLst>
              </a:tr>
            </a:tbl>
          </a:graphicData>
        </a:graphic>
      </p:graphicFrame>
    </p:spTree>
    <p:extLst>
      <p:ext uri="{BB962C8B-B14F-4D97-AF65-F5344CB8AC3E}">
        <p14:creationId xmlns:p14="http://schemas.microsoft.com/office/powerpoint/2010/main" val="308113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707" y="264602"/>
            <a:ext cx="7031174" cy="388739"/>
          </a:xfrm>
        </p:spPr>
        <p:txBody>
          <a:bodyPr/>
          <a:lstStyle/>
          <a:p>
            <a:r>
              <a:rPr lang="en-US" dirty="0" err="1"/>
              <a:t>MarkeTrak</a:t>
            </a:r>
            <a:r>
              <a:rPr lang="en-US" dirty="0"/>
              <a:t> Historical Volumes</a:t>
            </a:r>
          </a:p>
        </p:txBody>
      </p:sp>
      <p:sp>
        <p:nvSpPr>
          <p:cNvPr id="3" name="Content Placeholder 2"/>
          <p:cNvSpPr>
            <a:spLocks noGrp="1"/>
          </p:cNvSpPr>
          <p:nvPr>
            <p:ph idx="1"/>
          </p:nvPr>
        </p:nvSpPr>
        <p:spPr>
          <a:xfrm>
            <a:off x="1302707" y="5558590"/>
            <a:ext cx="9627643" cy="536987"/>
          </a:xfrm>
          <a:solidFill>
            <a:schemeClr val="tx2">
              <a:lumMod val="50000"/>
            </a:schemeClr>
          </a:solidFill>
        </p:spPr>
        <p:txBody>
          <a:bodyPr/>
          <a:lstStyle/>
          <a:p>
            <a:pPr marL="0" indent="0" algn="ctr">
              <a:spcBef>
                <a:spcPts val="900"/>
              </a:spcBef>
              <a:buNone/>
            </a:pPr>
            <a:r>
              <a:rPr lang="en-US" sz="2000" b="1" dirty="0">
                <a:solidFill>
                  <a:schemeClr val="bg1"/>
                </a:solidFill>
              </a:rPr>
              <a:t>IAGs, IALs, and Rescissions account for ~49% of overall </a:t>
            </a:r>
            <a:r>
              <a:rPr lang="en-US" sz="2000" b="1" dirty="0" err="1">
                <a:solidFill>
                  <a:schemeClr val="bg1"/>
                </a:solidFill>
              </a:rPr>
              <a:t>MarkeTrak</a:t>
            </a:r>
            <a:r>
              <a:rPr lang="en-US" sz="2000" b="1" dirty="0">
                <a:solidFill>
                  <a:schemeClr val="bg1"/>
                </a:solidFill>
              </a:rPr>
              <a:t> volume</a:t>
            </a:r>
            <a:r>
              <a:rPr lang="en-US" sz="2000" dirty="0"/>
              <a:t>. </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sp>
        <p:nvSpPr>
          <p:cNvPr id="5" name="TextBox 4">
            <a:extLst>
              <a:ext uri="{FF2B5EF4-FFF2-40B4-BE49-F238E27FC236}">
                <a16:creationId xmlns:a16="http://schemas.microsoft.com/office/drawing/2014/main" id="{8BDCC930-96BE-4165-AE2B-96CECD7F7ACD}"/>
              </a:ext>
            </a:extLst>
          </p:cNvPr>
          <p:cNvSpPr txBox="1"/>
          <p:nvPr/>
        </p:nvSpPr>
        <p:spPr>
          <a:xfrm>
            <a:off x="5887232" y="2392471"/>
            <a:ext cx="4697260" cy="923330"/>
          </a:xfrm>
          <a:prstGeom prst="rect">
            <a:avLst/>
          </a:prstGeom>
          <a:noFill/>
        </p:spPr>
        <p:txBody>
          <a:bodyPr wrap="square" rtlCol="0">
            <a:spAutoFit/>
          </a:bodyPr>
          <a:lstStyle/>
          <a:p>
            <a:pPr algn="ctr"/>
            <a:r>
              <a:rPr lang="en-US" i="1" dirty="0"/>
              <a:t>RMGRR139 removed ERCOT’s one-day Evaluation Window eliminating the need for the Cancel W/ Approval MT</a:t>
            </a:r>
          </a:p>
        </p:txBody>
      </p:sp>
      <p:cxnSp>
        <p:nvCxnSpPr>
          <p:cNvPr id="8" name="Straight Arrow Connector 7">
            <a:extLst>
              <a:ext uri="{FF2B5EF4-FFF2-40B4-BE49-F238E27FC236}">
                <a16:creationId xmlns:a16="http://schemas.microsoft.com/office/drawing/2014/main" id="{BF723761-BD0F-4012-9465-3B72060688A2}"/>
              </a:ext>
            </a:extLst>
          </p:cNvPr>
          <p:cNvCxnSpPr>
            <a:cxnSpLocks/>
          </p:cNvCxnSpPr>
          <p:nvPr/>
        </p:nvCxnSpPr>
        <p:spPr>
          <a:xfrm flipH="1">
            <a:off x="5496838" y="2605414"/>
            <a:ext cx="597074" cy="248722"/>
          </a:xfrm>
          <a:prstGeom prst="straightConnector1">
            <a:avLst/>
          </a:prstGeom>
          <a:ln w="38100">
            <a:solidFill>
              <a:srgbClr val="FF0000"/>
            </a:solidFill>
            <a:headEnd type="none"/>
            <a:tailEnd type="stealth" w="lg" len="lg"/>
          </a:ln>
        </p:spPr>
        <p:style>
          <a:lnRef idx="1">
            <a:schemeClr val="accent1"/>
          </a:lnRef>
          <a:fillRef idx="0">
            <a:schemeClr val="accent1"/>
          </a:fillRef>
          <a:effectRef idx="0">
            <a:schemeClr val="accent1"/>
          </a:effectRef>
          <a:fontRef idx="minor">
            <a:schemeClr val="tx1"/>
          </a:fontRef>
        </p:style>
      </p:cxnSp>
      <p:graphicFrame>
        <p:nvGraphicFramePr>
          <p:cNvPr id="9" name="Chart 8">
            <a:extLst>
              <a:ext uri="{FF2B5EF4-FFF2-40B4-BE49-F238E27FC236}">
                <a16:creationId xmlns:a16="http://schemas.microsoft.com/office/drawing/2014/main" id="{68F0B197-BEA5-4055-B0D2-37A518DF0D0E}"/>
              </a:ext>
            </a:extLst>
          </p:cNvPr>
          <p:cNvGraphicFramePr>
            <a:graphicFrameLocks/>
          </p:cNvGraphicFramePr>
          <p:nvPr>
            <p:extLst>
              <p:ext uri="{D42A27DB-BD31-4B8C-83A1-F6EECF244321}">
                <p14:modId xmlns:p14="http://schemas.microsoft.com/office/powerpoint/2010/main" val="4256948254"/>
              </p:ext>
            </p:extLst>
          </p:nvPr>
        </p:nvGraphicFramePr>
        <p:xfrm>
          <a:off x="519134" y="815467"/>
          <a:ext cx="10860066" cy="47431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921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Online Training</a:t>
            </a:r>
          </a:p>
        </p:txBody>
      </p:sp>
      <p:sp>
        <p:nvSpPr>
          <p:cNvPr id="3" name="Content Placeholder 2"/>
          <p:cNvSpPr>
            <a:spLocks noGrp="1"/>
          </p:cNvSpPr>
          <p:nvPr>
            <p:ph idx="1"/>
          </p:nvPr>
        </p:nvSpPr>
        <p:spPr>
          <a:xfrm>
            <a:off x="1828800" y="1122564"/>
            <a:ext cx="8534400" cy="744794"/>
          </a:xfrm>
        </p:spPr>
        <p:txBody>
          <a:bodyPr/>
          <a:lstStyle/>
          <a:p>
            <a:pPr marL="0" indent="0">
              <a:spcBef>
                <a:spcPts val="1800"/>
              </a:spcBef>
              <a:buNone/>
            </a:pPr>
            <a:r>
              <a:rPr lang="en-US" sz="2000" dirty="0" err="1"/>
              <a:t>MarkeTrak</a:t>
            </a:r>
            <a:r>
              <a:rPr lang="en-US" sz="2000" dirty="0"/>
              <a:t> online training is available on </a:t>
            </a:r>
            <a:r>
              <a:rPr lang="en-US" sz="2000" dirty="0">
                <a:hlinkClick r:id="rId3"/>
              </a:rPr>
              <a:t>www.ercot.com</a:t>
            </a:r>
            <a:r>
              <a:rPr lang="en-US" sz="2000" dirty="0"/>
              <a:t> and includes the following modules:</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7</a:t>
            </a:fld>
            <a:endParaRPr lang="en-US">
              <a:solidFill>
                <a:srgbClr val="5B6770"/>
              </a:solidFill>
              <a:latin typeface="Arial" panose="020B0604020202020204"/>
            </a:endParaRPr>
          </a:p>
        </p:txBody>
      </p:sp>
      <p:sp>
        <p:nvSpPr>
          <p:cNvPr id="5" name="Rectangle 4"/>
          <p:cNvSpPr/>
          <p:nvPr/>
        </p:nvSpPr>
        <p:spPr>
          <a:xfrm>
            <a:off x="6365790" y="2244478"/>
            <a:ext cx="4226011" cy="3939540"/>
          </a:xfrm>
          <a:prstGeom prst="rect">
            <a:avLst/>
          </a:prstGeom>
        </p:spPr>
        <p:txBody>
          <a:bodyPr wrap="square">
            <a:spAutoFit/>
          </a:bodyPr>
          <a:lstStyle/>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Usage/Billing Disputes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Additional Day to Day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Bulk Insert</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Admin Functionality</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Data Extract Variance (DEV) Non-LSE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Reporting</a:t>
            </a:r>
          </a:p>
          <a:p>
            <a:pPr marL="342900" indent="-342900">
              <a:spcBef>
                <a:spcPts val="1800"/>
              </a:spcBef>
              <a:buFont typeface="Arial" panose="020B0604020202020204" pitchFamily="34" charset="0"/>
              <a:buChar char="•"/>
            </a:pPr>
            <a:endParaRPr lang="en-US" sz="2000" dirty="0">
              <a:solidFill>
                <a:srgbClr val="00AEC7"/>
              </a:solidFill>
              <a:latin typeface="Arial" panose="020B0604020202020204"/>
            </a:endParaRPr>
          </a:p>
        </p:txBody>
      </p:sp>
      <p:sp>
        <p:nvSpPr>
          <p:cNvPr id="6" name="Rectangle 5"/>
          <p:cNvSpPr/>
          <p:nvPr/>
        </p:nvSpPr>
        <p:spPr>
          <a:xfrm>
            <a:off x="1828800" y="2244478"/>
            <a:ext cx="4434346" cy="3939540"/>
          </a:xfrm>
          <a:prstGeom prst="rect">
            <a:avLst/>
          </a:prstGeom>
        </p:spPr>
        <p:txBody>
          <a:bodyPr wrap="square">
            <a:spAutoFit/>
          </a:bodyPr>
          <a:lstStyle/>
          <a:p>
            <a:pPr marL="285750" indent="-285750">
              <a:spcBef>
                <a:spcPts val="1800"/>
              </a:spcBef>
              <a:buFont typeface="Arial" panose="020B0604020202020204" pitchFamily="34" charset="0"/>
              <a:buChar char="•"/>
            </a:pPr>
            <a:r>
              <a:rPr lang="en-US" sz="2000" dirty="0" err="1">
                <a:solidFill>
                  <a:srgbClr val="5B6770"/>
                </a:solidFill>
                <a:latin typeface="Arial" panose="020B0604020202020204"/>
              </a:rPr>
              <a:t>MarkeTrak</a:t>
            </a:r>
            <a:r>
              <a:rPr lang="en-US" sz="2000" dirty="0">
                <a:solidFill>
                  <a:srgbClr val="5B6770"/>
                </a:solidFill>
                <a:latin typeface="Arial" panose="020B0604020202020204"/>
              </a:rPr>
              <a:t> Overview </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Inadvertent Gain/Loss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Cancel With/Without Approval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Switch Hold Removal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Data Extract Variance (DEV) LSE Subtypes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Email Functionality</a:t>
            </a:r>
          </a:p>
          <a:p>
            <a:pPr marL="285750" indent="-285750">
              <a:spcBef>
                <a:spcPts val="1800"/>
              </a:spcBef>
              <a:buFont typeface="Arial" panose="020B0604020202020204" pitchFamily="34" charset="0"/>
              <a:buChar char="•"/>
            </a:pPr>
            <a:endParaRPr lang="en-US" sz="2000" dirty="0">
              <a:solidFill>
                <a:srgbClr val="00AEC7"/>
              </a:solidFill>
              <a:latin typeface="Arial" panose="020B0604020202020204"/>
            </a:endParaRPr>
          </a:p>
        </p:txBody>
      </p:sp>
    </p:spTree>
    <p:extLst>
      <p:ext uri="{BB962C8B-B14F-4D97-AF65-F5344CB8AC3E}">
        <p14:creationId xmlns:p14="http://schemas.microsoft.com/office/powerpoint/2010/main" val="78088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Training Objectives</a:t>
            </a:r>
          </a:p>
        </p:txBody>
      </p:sp>
      <p:sp>
        <p:nvSpPr>
          <p:cNvPr id="3" name="Content Placeholder 2"/>
          <p:cNvSpPr>
            <a:spLocks noGrp="1"/>
          </p:cNvSpPr>
          <p:nvPr>
            <p:ph idx="1"/>
          </p:nvPr>
        </p:nvSpPr>
        <p:spPr>
          <a:xfrm>
            <a:off x="6156126" y="1645381"/>
            <a:ext cx="4207074" cy="3096553"/>
          </a:xfrm>
        </p:spPr>
        <p:txBody>
          <a:bodyPr/>
          <a:lstStyle/>
          <a:p>
            <a:pPr>
              <a:spcBef>
                <a:spcPts val="0"/>
              </a:spcBef>
              <a:spcAft>
                <a:spcPts val="1200"/>
              </a:spcAft>
            </a:pPr>
            <a:r>
              <a:rPr lang="en-US" sz="1800" dirty="0"/>
              <a:t>Bulk Insert</a:t>
            </a:r>
          </a:p>
          <a:p>
            <a:pPr>
              <a:spcBef>
                <a:spcPts val="0"/>
              </a:spcBef>
              <a:spcAft>
                <a:spcPts val="1200"/>
              </a:spcAft>
            </a:pPr>
            <a:r>
              <a:rPr lang="en-US" sz="1800" dirty="0"/>
              <a:t>Additional D2D Subtypes</a:t>
            </a:r>
          </a:p>
          <a:p>
            <a:pPr>
              <a:spcBef>
                <a:spcPts val="0"/>
              </a:spcBef>
              <a:spcAft>
                <a:spcPts val="1200"/>
              </a:spcAft>
            </a:pPr>
            <a:r>
              <a:rPr lang="en-US" sz="1800" dirty="0"/>
              <a:t>Other Subtype</a:t>
            </a:r>
          </a:p>
          <a:p>
            <a:pPr>
              <a:spcBef>
                <a:spcPts val="0"/>
              </a:spcBef>
              <a:spcAft>
                <a:spcPts val="1200"/>
              </a:spcAft>
            </a:pPr>
            <a:r>
              <a:rPr lang="en-US" sz="1800" dirty="0"/>
              <a:t>Inadvertent Gains</a:t>
            </a:r>
          </a:p>
          <a:p>
            <a:pPr lvl="1">
              <a:spcBef>
                <a:spcPts val="0"/>
              </a:spcBef>
              <a:spcAft>
                <a:spcPts val="1200"/>
              </a:spcAft>
            </a:pPr>
            <a:r>
              <a:rPr lang="en-US" sz="1400" dirty="0"/>
              <a:t>Rescission</a:t>
            </a:r>
          </a:p>
          <a:p>
            <a:pPr lvl="1">
              <a:spcBef>
                <a:spcPts val="0"/>
              </a:spcBef>
              <a:spcAft>
                <a:spcPts val="1200"/>
              </a:spcAft>
            </a:pPr>
            <a:r>
              <a:rPr lang="en-US" sz="1400" dirty="0"/>
              <a:t>IAG Walkthrough</a:t>
            </a:r>
          </a:p>
          <a:p>
            <a:pPr lvl="1">
              <a:spcBef>
                <a:spcPts val="0"/>
              </a:spcBef>
              <a:spcAft>
                <a:spcPts val="1200"/>
              </a:spcAft>
            </a:pPr>
            <a:r>
              <a:rPr lang="en-US" sz="1400" dirty="0"/>
              <a:t>Verification Process</a:t>
            </a:r>
          </a:p>
          <a:p>
            <a:pPr lvl="1">
              <a:spcBef>
                <a:spcPts val="0"/>
              </a:spcBef>
              <a:spcAft>
                <a:spcPts val="1200"/>
              </a:spcAft>
            </a:pPr>
            <a:r>
              <a:rPr lang="en-US" sz="1400" dirty="0"/>
              <a:t>Best Practices</a:t>
            </a:r>
          </a:p>
          <a:p>
            <a:pPr lvl="1">
              <a:spcBef>
                <a:spcPts val="0"/>
              </a:spcBef>
              <a:spcAft>
                <a:spcPts val="1200"/>
              </a:spcAft>
            </a:pPr>
            <a:r>
              <a:rPr lang="en-US" sz="1400" dirty="0"/>
              <a:t>Reporting</a:t>
            </a:r>
          </a:p>
          <a:p>
            <a:pPr>
              <a:spcBef>
                <a:spcPts val="0"/>
              </a:spcBef>
              <a:spcAft>
                <a:spcPts val="1200"/>
              </a:spcAft>
            </a:pPr>
            <a:r>
              <a:rPr lang="en-US" sz="1800" dirty="0"/>
              <a:t>Background/GUI Reporting</a:t>
            </a:r>
          </a:p>
          <a:p>
            <a:pPr lvl="1">
              <a:spcBef>
                <a:spcPts val="0"/>
              </a:spcBef>
              <a:spcAft>
                <a:spcPts val="1200"/>
              </a:spcAft>
            </a:pPr>
            <a:endParaRPr lang="en-US" sz="1400" dirty="0"/>
          </a:p>
          <a:p>
            <a:pPr lvl="1">
              <a:spcBef>
                <a:spcPts val="0"/>
              </a:spcBef>
              <a:spcAft>
                <a:spcPts val="1200"/>
              </a:spcAft>
            </a:pPr>
            <a:endParaRPr lang="en-US" sz="1400" dirty="0"/>
          </a:p>
          <a:p>
            <a:pPr lvl="1">
              <a:spcBef>
                <a:spcPts val="0"/>
              </a:spcBef>
              <a:spcAft>
                <a:spcPts val="1200"/>
              </a:spcAft>
            </a:pPr>
            <a:endParaRPr lang="en-US" sz="1400" dirty="0"/>
          </a:p>
          <a:p>
            <a:pPr marL="457200" lvl="1" indent="0">
              <a:spcBef>
                <a:spcPts val="0"/>
              </a:spcBef>
              <a:spcAft>
                <a:spcPts val="1200"/>
              </a:spcAft>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8</a:t>
            </a:fld>
            <a:endParaRPr lang="en-US">
              <a:solidFill>
                <a:srgbClr val="5B6770"/>
              </a:solidFill>
              <a:latin typeface="Arial" panose="020B0604020202020204"/>
            </a:endParaRPr>
          </a:p>
        </p:txBody>
      </p:sp>
      <p:sp>
        <p:nvSpPr>
          <p:cNvPr id="5" name="Content Placeholder 2"/>
          <p:cNvSpPr txBox="1">
            <a:spLocks/>
          </p:cNvSpPr>
          <p:nvPr/>
        </p:nvSpPr>
        <p:spPr>
          <a:xfrm>
            <a:off x="1981201" y="1066800"/>
            <a:ext cx="4721629" cy="5257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400"/>
              </a:spcAft>
              <a:buNone/>
            </a:pPr>
            <a:r>
              <a:rPr lang="en-US" sz="1800" b="1" i="1" dirty="0">
                <a:solidFill>
                  <a:srgbClr val="5B6770"/>
                </a:solidFill>
                <a:latin typeface="Arial" panose="020B0604020202020204"/>
              </a:rPr>
              <a:t>This training covers the following topics:</a:t>
            </a:r>
          </a:p>
          <a:p>
            <a:pPr marL="274320" indent="-274320">
              <a:spcBef>
                <a:spcPts val="0"/>
              </a:spcBef>
              <a:spcAft>
                <a:spcPts val="1200"/>
              </a:spcAft>
            </a:pPr>
            <a:r>
              <a:rPr lang="en-US" sz="1800" dirty="0">
                <a:solidFill>
                  <a:srgbClr val="5B6770"/>
                </a:solidFill>
                <a:latin typeface="Arial" panose="020B0604020202020204"/>
              </a:rPr>
              <a:t>General </a:t>
            </a:r>
            <a:r>
              <a:rPr lang="en-US" sz="1800" dirty="0" err="1">
                <a:solidFill>
                  <a:srgbClr val="5B6770"/>
                </a:solidFill>
                <a:latin typeface="Arial" panose="020B0604020202020204"/>
              </a:rPr>
              <a:t>MarkeTrak</a:t>
            </a:r>
            <a:r>
              <a:rPr lang="en-US" sz="1800" dirty="0">
                <a:solidFill>
                  <a:srgbClr val="5B6770"/>
                </a:solidFill>
                <a:latin typeface="Arial" panose="020B0604020202020204"/>
              </a:rPr>
              <a:t> Navigation</a:t>
            </a:r>
          </a:p>
          <a:p>
            <a:pPr marL="274320" indent="-274320">
              <a:spcBef>
                <a:spcPts val="0"/>
              </a:spcBef>
              <a:spcAft>
                <a:spcPts val="1200"/>
              </a:spcAft>
            </a:pPr>
            <a:r>
              <a:rPr lang="en-US" sz="1800" dirty="0">
                <a:solidFill>
                  <a:srgbClr val="5B6770"/>
                </a:solidFill>
                <a:latin typeface="Arial" panose="020B0604020202020204"/>
              </a:rPr>
              <a:t>Administrator Functionality</a:t>
            </a:r>
          </a:p>
          <a:p>
            <a:pPr marL="274320" indent="-274320">
              <a:spcBef>
                <a:spcPts val="0"/>
              </a:spcBef>
              <a:spcAft>
                <a:spcPts val="1200"/>
              </a:spcAft>
            </a:pPr>
            <a:r>
              <a:rPr lang="en-US" sz="1800" dirty="0">
                <a:solidFill>
                  <a:srgbClr val="5B6770"/>
                </a:solidFill>
                <a:latin typeface="Arial" panose="020B0604020202020204"/>
              </a:rPr>
              <a:t>Email Notification</a:t>
            </a:r>
          </a:p>
          <a:p>
            <a:pPr marL="274320" indent="-274320">
              <a:spcBef>
                <a:spcPts val="0"/>
              </a:spcBef>
              <a:spcAft>
                <a:spcPts val="1200"/>
              </a:spcAft>
            </a:pPr>
            <a:r>
              <a:rPr lang="en-US" sz="1800" dirty="0" err="1">
                <a:solidFill>
                  <a:srgbClr val="5B6770"/>
                </a:solidFill>
                <a:latin typeface="Arial" panose="020B0604020202020204"/>
              </a:rPr>
              <a:t>ListServes</a:t>
            </a:r>
            <a:endParaRPr lang="en-US" sz="1800" dirty="0">
              <a:solidFill>
                <a:srgbClr val="5B6770"/>
              </a:solidFill>
              <a:latin typeface="Arial" panose="020B0604020202020204"/>
            </a:endParaRPr>
          </a:p>
          <a:p>
            <a:pPr marL="274320" indent="-274320">
              <a:spcBef>
                <a:spcPts val="0"/>
              </a:spcBef>
              <a:spcAft>
                <a:spcPts val="1200"/>
              </a:spcAft>
            </a:pPr>
            <a:r>
              <a:rPr lang="en-US" sz="1800" dirty="0">
                <a:solidFill>
                  <a:srgbClr val="5B6770"/>
                </a:solidFill>
                <a:latin typeface="Arial" panose="020B0604020202020204"/>
              </a:rPr>
              <a:t>Missing Enrollments</a:t>
            </a:r>
          </a:p>
          <a:p>
            <a:pPr marL="274320" indent="-274320">
              <a:spcBef>
                <a:spcPts val="0"/>
              </a:spcBef>
              <a:spcAft>
                <a:spcPts val="1200"/>
              </a:spcAft>
            </a:pPr>
            <a:r>
              <a:rPr lang="en-US" sz="1800" dirty="0">
                <a:solidFill>
                  <a:srgbClr val="5B6770"/>
                </a:solidFill>
                <a:latin typeface="Arial" panose="020B0604020202020204"/>
              </a:rPr>
              <a:t>Usage &amp; Billing</a:t>
            </a:r>
          </a:p>
          <a:p>
            <a:pPr marL="274320" indent="-274320">
              <a:spcBef>
                <a:spcPts val="0"/>
              </a:spcBef>
              <a:spcAft>
                <a:spcPts val="1200"/>
              </a:spcAft>
            </a:pPr>
            <a:r>
              <a:rPr lang="en-US" sz="1800" dirty="0">
                <a:solidFill>
                  <a:srgbClr val="5B6770"/>
                </a:solidFill>
                <a:latin typeface="Arial" panose="020B0604020202020204"/>
              </a:rPr>
              <a:t>Switch Holds</a:t>
            </a:r>
          </a:p>
          <a:p>
            <a:pPr marL="274320" indent="-274320">
              <a:spcBef>
                <a:spcPts val="0"/>
              </a:spcBef>
              <a:spcAft>
                <a:spcPts val="1200"/>
              </a:spcAft>
            </a:pPr>
            <a:r>
              <a:rPr lang="en-US" sz="1800" dirty="0">
                <a:solidFill>
                  <a:srgbClr val="5B6770"/>
                </a:solidFill>
                <a:latin typeface="Arial" panose="020B0604020202020204"/>
              </a:rPr>
              <a:t>Siebel Changes</a:t>
            </a:r>
          </a:p>
          <a:p>
            <a:pPr marL="274320" indent="-274320">
              <a:spcBef>
                <a:spcPts val="0"/>
              </a:spcBef>
              <a:spcAft>
                <a:spcPts val="1200"/>
              </a:spcAft>
            </a:pPr>
            <a:r>
              <a:rPr lang="en-US" sz="1800" dirty="0">
                <a:solidFill>
                  <a:srgbClr val="5B6770"/>
                </a:solidFill>
                <a:latin typeface="Arial" panose="020B0604020202020204"/>
              </a:rPr>
              <a:t>DEV LSE/Non LSE</a:t>
            </a:r>
          </a:p>
          <a:p>
            <a:pPr marL="274320" indent="-274320">
              <a:spcBef>
                <a:spcPts val="0"/>
              </a:spcBef>
              <a:spcAft>
                <a:spcPts val="1200"/>
              </a:spcAft>
            </a:pPr>
            <a:endParaRPr lang="en-US" sz="1800" dirty="0">
              <a:solidFill>
                <a:srgbClr val="5B6770"/>
              </a:solidFill>
              <a:latin typeface="Arial" panose="020B0604020202020204"/>
            </a:endParaRPr>
          </a:p>
        </p:txBody>
      </p:sp>
    </p:spTree>
    <p:extLst>
      <p:ext uri="{BB962C8B-B14F-4D97-AF65-F5344CB8AC3E}">
        <p14:creationId xmlns:p14="http://schemas.microsoft.com/office/powerpoint/2010/main" val="304665340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a:dk1>
        <a:srgbClr val="00AEC7"/>
      </a:dk1>
      <a:lt1>
        <a:sysClr val="window" lastClr="FFFFFF"/>
      </a:lt1>
      <a:dk2>
        <a:srgbClr val="5B6770"/>
      </a:dk2>
      <a:lt2>
        <a:srgbClr val="FFFFFF"/>
      </a:lt2>
      <a:accent1>
        <a:srgbClr val="003865"/>
      </a:accent1>
      <a:accent2>
        <a:srgbClr val="685BC7"/>
      </a:accent2>
      <a:accent3>
        <a:srgbClr val="26D07C"/>
      </a:accent3>
      <a:accent4>
        <a:srgbClr val="FFD100"/>
      </a:accent4>
      <a:accent5>
        <a:srgbClr val="FF8200"/>
      </a:accent5>
      <a:accent6>
        <a:srgbClr val="890C5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314</TotalTime>
  <Words>676</Words>
  <Application>Microsoft Office PowerPoint</Application>
  <PresentationFormat>Widescreen</PresentationFormat>
  <Paragraphs>252</Paragraphs>
  <Slides>8</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1_Office Theme</vt:lpstr>
      <vt:lpstr>PowerPoint Presentation</vt:lpstr>
      <vt:lpstr>Antitrust Admonition</vt:lpstr>
      <vt:lpstr>What is MarkeTrak?</vt:lpstr>
      <vt:lpstr>What is MarkeTrak?</vt:lpstr>
      <vt:lpstr>MarkeTrak Subtypes</vt:lpstr>
      <vt:lpstr>MarkeTrak Historical Volumes</vt:lpstr>
      <vt:lpstr>MarkeTrak Online Training</vt:lpstr>
      <vt:lpstr>MarkeTrak Training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Wiegand, Sheri</dc:creator>
  <cp:lastModifiedBy>Wiegand, Sheri</cp:lastModifiedBy>
  <cp:revision>12</cp:revision>
  <dcterms:created xsi:type="dcterms:W3CDTF">2019-07-02T16:16:34Z</dcterms:created>
  <dcterms:modified xsi:type="dcterms:W3CDTF">2019-09-11T04:12:42Z</dcterms:modified>
</cp:coreProperties>
</file>