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0" r:id="rId2"/>
  </p:sldMasterIdLst>
  <p:notesMasterIdLst>
    <p:notesMasterId r:id="rId31"/>
  </p:notesMasterIdLst>
  <p:sldIdLst>
    <p:sldId id="269" r:id="rId3"/>
    <p:sldId id="293" r:id="rId4"/>
    <p:sldId id="294" r:id="rId5"/>
    <p:sldId id="281" r:id="rId6"/>
    <p:sldId id="282" r:id="rId7"/>
    <p:sldId id="301" r:id="rId8"/>
    <p:sldId id="283" r:id="rId9"/>
    <p:sldId id="295" r:id="rId10"/>
    <p:sldId id="307" r:id="rId11"/>
    <p:sldId id="308" r:id="rId12"/>
    <p:sldId id="284" r:id="rId13"/>
    <p:sldId id="303" r:id="rId14"/>
    <p:sldId id="285" r:id="rId15"/>
    <p:sldId id="304" r:id="rId16"/>
    <p:sldId id="286" r:id="rId17"/>
    <p:sldId id="305" r:id="rId18"/>
    <p:sldId id="287" r:id="rId19"/>
    <p:sldId id="306" r:id="rId20"/>
    <p:sldId id="288" r:id="rId21"/>
    <p:sldId id="289" r:id="rId22"/>
    <p:sldId id="309" r:id="rId23"/>
    <p:sldId id="312" r:id="rId24"/>
    <p:sldId id="310" r:id="rId25"/>
    <p:sldId id="311" r:id="rId26"/>
    <p:sldId id="291" r:id="rId27"/>
    <p:sldId id="313" r:id="rId28"/>
    <p:sldId id="314"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8" clrIdx="0">
    <p:extLst>
      <p:ext uri="{19B8F6BF-5375-455C-9EA6-DF929625EA0E}">
        <p15:presenceInfo xmlns:p15="http://schemas.microsoft.com/office/powerpoint/2012/main" userId="S-1-5-21-639947351-343809578-3807592339-33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290" autoAdjust="0"/>
  </p:normalViewPr>
  <p:slideViewPr>
    <p:cSldViewPr snapToGrid="0">
      <p:cViewPr>
        <p:scale>
          <a:sx n="110" d="100"/>
          <a:sy n="110" d="100"/>
        </p:scale>
        <p:origin x="72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CC8A7-B586-4F0B-96FD-ED06B56B379A}" type="datetimeFigureOut">
              <a:rPr lang="en-US" smtClean="0"/>
              <a:t>9/9/2019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50DF7-4CAF-4EED-9560-0E0879934757}" type="slidenum">
              <a:rPr lang="en-US" smtClean="0"/>
              <a:t>‹#›</a:t>
            </a:fld>
            <a:endParaRPr lang="en-US"/>
          </a:p>
        </p:txBody>
      </p:sp>
    </p:spTree>
    <p:extLst>
      <p:ext uri="{BB962C8B-B14F-4D97-AF65-F5344CB8AC3E}">
        <p14:creationId xmlns:p14="http://schemas.microsoft.com/office/powerpoint/2010/main" val="87056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5688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69273-CC8D-4E7B-80EF-60B8782D91F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1532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69273-CC8D-4E7B-80EF-60B8782D91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604113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4</a:t>
            </a:fld>
            <a:endParaRPr lang="en-US"/>
          </a:p>
        </p:txBody>
      </p:sp>
    </p:spTree>
    <p:extLst>
      <p:ext uri="{BB962C8B-B14F-4D97-AF65-F5344CB8AC3E}">
        <p14:creationId xmlns:p14="http://schemas.microsoft.com/office/powerpoint/2010/main" val="3784314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2"/>
                </a:solidFill>
              </a:rPr>
              <a:t>Equipment at </a:t>
            </a:r>
            <a:r>
              <a:rPr lang="en-US" sz="1200" dirty="0" err="1" smtClean="0">
                <a:solidFill>
                  <a:schemeClr val="tx2"/>
                </a:solidFill>
              </a:rPr>
              <a:t>Hornsea</a:t>
            </a:r>
            <a:r>
              <a:rPr lang="en-US" sz="1200" dirty="0" smtClean="0">
                <a:solidFill>
                  <a:schemeClr val="tx2"/>
                </a:solidFill>
              </a:rPr>
              <a:t> saw a system voltage fluctuation with unusual characteristics coincidental with the lightning. The initial reaction at the plant was as expected attempting to accommodate and address the system conditions, but very shortly afterwards as the reaction expanded through the plant the protective safety systems activated. </a:t>
            </a:r>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7</a:t>
            </a:fld>
            <a:endParaRPr lang="en-US"/>
          </a:p>
        </p:txBody>
      </p:sp>
    </p:spTree>
    <p:extLst>
      <p:ext uri="{BB962C8B-B14F-4D97-AF65-F5344CB8AC3E}">
        <p14:creationId xmlns:p14="http://schemas.microsoft.com/office/powerpoint/2010/main" val="4239681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2"/>
                </a:solidFill>
              </a:rPr>
              <a:t>There is total of 9 stages of load shedding starting with 5% at 48.8 Hz and moving down to 47.5 Hz (below which stable system operation is not possible. </a:t>
            </a:r>
          </a:p>
          <a:p>
            <a:r>
              <a:rPr lang="en-US" sz="1200" dirty="0" smtClean="0">
                <a:solidFill>
                  <a:schemeClr val="tx2"/>
                </a:solidFill>
              </a:rPr>
              <a:t>Airport had back up emergency generation, which worked smoothly but since the event filed to be included in the list of critical customers, i.e. not part be part of load shedding schemes. </a:t>
            </a:r>
          </a:p>
          <a:p>
            <a:endParaRPr lang="en-US" dirty="0"/>
          </a:p>
        </p:txBody>
      </p:sp>
      <p:sp>
        <p:nvSpPr>
          <p:cNvPr id="4" name="Slide Number Placeholder 3"/>
          <p:cNvSpPr>
            <a:spLocks noGrp="1"/>
          </p:cNvSpPr>
          <p:nvPr>
            <p:ph type="sldNum" sz="quarter" idx="10"/>
          </p:nvPr>
        </p:nvSpPr>
        <p:spPr/>
        <p:txBody>
          <a:bodyPr/>
          <a:lstStyle/>
          <a:p>
            <a:fld id="{58950DF7-4CAF-4EED-9560-0E0879934757}" type="slidenum">
              <a:rPr lang="en-US" smtClean="0"/>
              <a:t>17</a:t>
            </a:fld>
            <a:endParaRPr lang="en-US"/>
          </a:p>
        </p:txBody>
      </p:sp>
    </p:spTree>
    <p:extLst>
      <p:ext uri="{BB962C8B-B14F-4D97-AF65-F5344CB8AC3E}">
        <p14:creationId xmlns:p14="http://schemas.microsoft.com/office/powerpoint/2010/main" val="266988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28</a:t>
            </a:fld>
            <a:endParaRPr lang="en-US"/>
          </a:p>
        </p:txBody>
      </p:sp>
    </p:spTree>
    <p:extLst>
      <p:ext uri="{BB962C8B-B14F-4D97-AF65-F5344CB8AC3E}">
        <p14:creationId xmlns:p14="http://schemas.microsoft.com/office/powerpoint/2010/main" val="222153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076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86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3412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6118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26451203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375421147"/>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proofpoint.com/v2/url?u=https-3A__www.ofgem.gov.uk_system_files_docs_2019_09_eso-5Ftechnical-5Freport-5F-2D-5Fappendices-5F-2D-5Ffinal.pdf&amp;d=DwMFAw&amp;c=trp9rTvIdyEWh1VWB5x8_2JiPaB5oGZOtWPDws2_VoY&amp;r=C0T6d2AbrxXMgOEZ2TeeYm_aZDBFk45GTw_4tzjkqDk&amp;m=9jhcUxZCaNkLoT4A60O9Mt_s7DMt9gZPwGWLryNx5lc&amp;s=okKafqDBso2s6FYM0tqg-V95MZTYIeYNGQm5cerOMSo&amp;e=" TargetMode="External"/><Relationship Id="rId2" Type="http://schemas.openxmlformats.org/officeDocument/2006/relationships/hyperlink" Target="https://www.ofgem.gov.uk/system/files/docs/2019/09/eso_technical_report_-_final.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866900"/>
            <a:ext cx="5105400" cy="4539704"/>
          </a:xfrm>
          <a:prstGeom prst="rect">
            <a:avLst/>
          </a:prstGeom>
          <a:noFill/>
        </p:spPr>
        <p:txBody>
          <a:bodyPr wrap="square" rtlCol="0">
            <a:spAutoFit/>
          </a:bodyPr>
          <a:lstStyle/>
          <a:p>
            <a:r>
              <a:rPr lang="en-US" sz="2400" b="1" dirty="0" err="1" smtClean="0">
                <a:solidFill>
                  <a:srgbClr val="5B6770"/>
                </a:solidFill>
              </a:rPr>
              <a:t>Undefrequency</a:t>
            </a:r>
            <a:r>
              <a:rPr lang="en-US" sz="2400" b="1" dirty="0" smtClean="0">
                <a:solidFill>
                  <a:srgbClr val="5B6770"/>
                </a:solidFill>
              </a:rPr>
              <a:t> Load Shedding Event in Great Britain on August 9</a:t>
            </a:r>
            <a:r>
              <a:rPr lang="en-US" sz="2400" b="1" baseline="30000" dirty="0" smtClean="0">
                <a:solidFill>
                  <a:srgbClr val="5B6770"/>
                </a:solidFill>
              </a:rPr>
              <a:t>th</a:t>
            </a:r>
            <a:r>
              <a:rPr lang="en-US" sz="2400" b="1" dirty="0" smtClean="0">
                <a:solidFill>
                  <a:srgbClr val="5B6770"/>
                </a:solidFill>
              </a:rPr>
              <a:t>, 2019</a:t>
            </a:r>
          </a:p>
          <a:p>
            <a:endParaRPr lang="en-US" sz="2400" b="1" dirty="0" smtClean="0">
              <a:solidFill>
                <a:srgbClr val="5B6770"/>
              </a:solidFill>
            </a:endParaRPr>
          </a:p>
          <a:p>
            <a:endParaRPr lang="en-US" sz="2000" b="1" dirty="0" smtClean="0">
              <a:solidFill>
                <a:srgbClr val="5B6770"/>
              </a:solidFill>
            </a:endParaRPr>
          </a:p>
          <a:p>
            <a:endParaRPr lang="en-US" sz="1000" b="1" dirty="0" smtClean="0">
              <a:solidFill>
                <a:srgbClr val="5B6770"/>
              </a:solidFill>
            </a:endParaRPr>
          </a:p>
          <a:p>
            <a:r>
              <a:rPr lang="en-US" sz="2000" dirty="0" smtClean="0">
                <a:solidFill>
                  <a:srgbClr val="5B6770"/>
                </a:solidFill>
              </a:rPr>
              <a:t>Julia </a:t>
            </a:r>
            <a:r>
              <a:rPr lang="en-US" sz="2000" dirty="0" err="1" smtClean="0">
                <a:solidFill>
                  <a:srgbClr val="5B6770"/>
                </a:solidFill>
              </a:rPr>
              <a:t>Matevosyan</a:t>
            </a:r>
            <a:endParaRPr lang="en-US" sz="2000" dirty="0" smtClean="0">
              <a:solidFill>
                <a:srgbClr val="5B6770"/>
              </a:solidFill>
            </a:endParaRPr>
          </a:p>
          <a:p>
            <a:r>
              <a:rPr lang="en-US" sz="2000" dirty="0" smtClean="0">
                <a:solidFill>
                  <a:srgbClr val="5B6770"/>
                </a:solidFill>
              </a:rPr>
              <a:t>Planning Engineer</a:t>
            </a:r>
          </a:p>
          <a:p>
            <a:r>
              <a:rPr lang="en-US" sz="2000" dirty="0" smtClean="0">
                <a:solidFill>
                  <a:srgbClr val="5B6770"/>
                </a:solidFill>
              </a:rPr>
              <a:t>Resource Adequacy</a:t>
            </a:r>
          </a:p>
          <a:p>
            <a:endParaRPr lang="en-US" sz="2400" b="1" dirty="0" smtClean="0">
              <a:solidFill>
                <a:srgbClr val="5B6770"/>
              </a:solidFill>
            </a:endParaRPr>
          </a:p>
          <a:p>
            <a:endParaRPr lang="en-US" sz="2400" b="1" dirty="0">
              <a:solidFill>
                <a:srgbClr val="5B6770"/>
              </a:solidFill>
            </a:endParaRPr>
          </a:p>
          <a:p>
            <a:endParaRPr lang="en-US" sz="2400" b="1" dirty="0" smtClean="0">
              <a:solidFill>
                <a:srgbClr val="5B6770"/>
              </a:solidFill>
            </a:endParaRPr>
          </a:p>
          <a:p>
            <a:endParaRPr lang="en-US" sz="1000" b="1" dirty="0" smtClean="0">
              <a:solidFill>
                <a:srgbClr val="5B6770"/>
              </a:solidFill>
            </a:endParaRPr>
          </a:p>
          <a:p>
            <a:r>
              <a:rPr lang="en-US" sz="1600" b="1" dirty="0" smtClean="0">
                <a:solidFill>
                  <a:srgbClr val="5B6770"/>
                </a:solidFill>
              </a:rPr>
              <a:t>9/11/2019</a:t>
            </a:r>
            <a:endParaRPr lang="en-US" sz="2400" b="1" dirty="0" smtClean="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2717164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and Active Power at </a:t>
            </a:r>
            <a:r>
              <a:rPr lang="en-US" dirty="0" err="1" smtClean="0"/>
              <a:t>Hornsea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pic>
        <p:nvPicPr>
          <p:cNvPr id="7" name="Picture 6"/>
          <p:cNvPicPr>
            <a:picLocks noChangeAspect="1"/>
          </p:cNvPicPr>
          <p:nvPr/>
        </p:nvPicPr>
        <p:blipFill>
          <a:blip r:embed="rId2"/>
          <a:stretch>
            <a:fillRect/>
          </a:stretch>
        </p:blipFill>
        <p:spPr>
          <a:xfrm>
            <a:off x="644434" y="1673338"/>
            <a:ext cx="7759337" cy="4358830"/>
          </a:xfrm>
          <a:prstGeom prst="rect">
            <a:avLst/>
          </a:prstGeom>
        </p:spPr>
      </p:pic>
      <p:pic>
        <p:nvPicPr>
          <p:cNvPr id="8" name="Picture 7"/>
          <p:cNvPicPr>
            <a:picLocks noChangeAspect="1"/>
          </p:cNvPicPr>
          <p:nvPr/>
        </p:nvPicPr>
        <p:blipFill>
          <a:blip r:embed="rId2"/>
          <a:stretch>
            <a:fillRect/>
          </a:stretch>
        </p:blipFill>
        <p:spPr>
          <a:xfrm>
            <a:off x="0" y="860665"/>
            <a:ext cx="9144000" cy="5136669"/>
          </a:xfrm>
          <a:prstGeom prst="rect">
            <a:avLst/>
          </a:prstGeom>
        </p:spPr>
      </p:pic>
    </p:spTree>
    <p:extLst>
      <p:ext uri="{BB962C8B-B14F-4D97-AF65-F5344CB8AC3E}">
        <p14:creationId xmlns:p14="http://schemas.microsoft.com/office/powerpoint/2010/main" val="1909417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Turbine Trip </a:t>
            </a:r>
            <a:endParaRPr lang="en-US" dirty="0"/>
          </a:p>
        </p:txBody>
      </p:sp>
      <p:sp>
        <p:nvSpPr>
          <p:cNvPr id="3" name="Content Placeholder 2"/>
          <p:cNvSpPr>
            <a:spLocks noGrp="1"/>
          </p:cNvSpPr>
          <p:nvPr>
            <p:ph idx="1"/>
          </p:nvPr>
        </p:nvSpPr>
        <p:spPr/>
        <p:txBody>
          <a:bodyPr/>
          <a:lstStyle/>
          <a:p>
            <a:r>
              <a:rPr lang="en-US" sz="2200" dirty="0">
                <a:solidFill>
                  <a:schemeClr val="tx2"/>
                </a:solidFill>
              </a:rPr>
              <a:t>About </a:t>
            </a:r>
            <a:r>
              <a:rPr lang="en-US" sz="2200" dirty="0" smtClean="0">
                <a:solidFill>
                  <a:schemeClr val="tx2"/>
                </a:solidFill>
              </a:rPr>
              <a:t>0.5 </a:t>
            </a:r>
            <a:r>
              <a:rPr lang="en-US" sz="2200" dirty="0">
                <a:solidFill>
                  <a:schemeClr val="tx2"/>
                </a:solidFill>
              </a:rPr>
              <a:t>second after the lightning strike, </a:t>
            </a:r>
            <a:r>
              <a:rPr lang="en-US" sz="2200" dirty="0" smtClean="0">
                <a:solidFill>
                  <a:schemeClr val="tx2"/>
                </a:solidFill>
              </a:rPr>
              <a:t>Steam Turbine (ST) </a:t>
            </a:r>
            <a:r>
              <a:rPr lang="en-US" sz="2200" dirty="0">
                <a:solidFill>
                  <a:schemeClr val="tx2"/>
                </a:solidFill>
              </a:rPr>
              <a:t>at transmission connected </a:t>
            </a:r>
            <a:r>
              <a:rPr lang="en-US" sz="2200" dirty="0" smtClean="0">
                <a:solidFill>
                  <a:schemeClr val="tx2"/>
                </a:solidFill>
              </a:rPr>
              <a:t>Combined Cycle (CC) </a:t>
            </a:r>
            <a:r>
              <a:rPr lang="en-US" sz="2200" dirty="0">
                <a:solidFill>
                  <a:schemeClr val="tx2"/>
                </a:solidFill>
              </a:rPr>
              <a:t>plant (close to the strike) trips 244 MW instantaneously, due to discrepancy </a:t>
            </a:r>
            <a:r>
              <a:rPr lang="en-US" sz="2200" dirty="0" smtClean="0">
                <a:solidFill>
                  <a:schemeClr val="tx2"/>
                </a:solidFill>
              </a:rPr>
              <a:t>between measurements of </a:t>
            </a:r>
            <a:r>
              <a:rPr lang="en-US" sz="2200" dirty="0" smtClean="0">
                <a:solidFill>
                  <a:schemeClr val="tx2"/>
                </a:solidFill>
              </a:rPr>
              <a:t>three </a:t>
            </a:r>
            <a:r>
              <a:rPr lang="en-US" sz="2200" dirty="0">
                <a:solidFill>
                  <a:schemeClr val="tx2"/>
                </a:solidFill>
              </a:rPr>
              <a:t>speed </a:t>
            </a:r>
            <a:r>
              <a:rPr lang="en-US" sz="2200" dirty="0" smtClean="0">
                <a:solidFill>
                  <a:schemeClr val="tx2"/>
                </a:solidFill>
              </a:rPr>
              <a:t>signals</a:t>
            </a:r>
            <a:r>
              <a:rPr lang="en-US" sz="2200" dirty="0">
                <a:solidFill>
                  <a:schemeClr val="tx2"/>
                </a:solidFill>
              </a:rPr>
              <a:t>. </a:t>
            </a:r>
            <a:r>
              <a:rPr lang="en-US" sz="2200" dirty="0" smtClean="0">
                <a:solidFill>
                  <a:schemeClr val="tx2"/>
                </a:solidFill>
              </a:rPr>
              <a:t>Review is still ongoing</a:t>
            </a:r>
            <a:endParaRPr lang="en-US" sz="2200" dirty="0" smtClean="0">
              <a:solidFill>
                <a:schemeClr val="tx2"/>
              </a:solidFill>
            </a:endParaRPr>
          </a:p>
          <a:p>
            <a:endParaRPr lang="en-US" sz="1000" dirty="0" smtClean="0">
              <a:solidFill>
                <a:schemeClr val="tx2"/>
              </a:solidFill>
            </a:endParaRPr>
          </a:p>
          <a:p>
            <a:r>
              <a:rPr lang="en-US" sz="2200" u="sng" dirty="0" smtClean="0">
                <a:solidFill>
                  <a:schemeClr val="tx2"/>
                </a:solidFill>
              </a:rPr>
              <a:t>This was unexpe</a:t>
            </a:r>
            <a:r>
              <a:rPr lang="en-US" sz="2200" dirty="0" smtClean="0">
                <a:solidFill>
                  <a:schemeClr val="tx2"/>
                </a:solidFill>
              </a:rPr>
              <a:t>cted behavior, since CCs are supposed to ride through such system </a:t>
            </a:r>
            <a:r>
              <a:rPr lang="en-US" sz="2200" dirty="0" smtClean="0">
                <a:solidFill>
                  <a:schemeClr val="tx2"/>
                </a:solidFill>
              </a:rPr>
              <a:t>conditions</a:t>
            </a:r>
          </a:p>
          <a:p>
            <a:endParaRPr lang="en-US" sz="1000" dirty="0" smtClean="0">
              <a:solidFill>
                <a:schemeClr val="tx2"/>
              </a:solidFill>
            </a:endParaRPr>
          </a:p>
          <a:p>
            <a:r>
              <a:rPr lang="en-US" sz="2200" dirty="0" smtClean="0">
                <a:solidFill>
                  <a:schemeClr val="tx2"/>
                </a:solidFill>
              </a:rPr>
              <a:t>Total generation loss 737+244=981 MW</a:t>
            </a:r>
            <a:endParaRPr lang="en-US" sz="2200" dirty="0" smtClean="0">
              <a:solidFill>
                <a:schemeClr val="tx2"/>
              </a:solidFill>
            </a:endParaRPr>
          </a:p>
          <a:p>
            <a:endParaRPr lang="en-US" sz="1000" dirty="0" smtClean="0">
              <a:solidFill>
                <a:schemeClr val="tx2"/>
              </a:solidFill>
            </a:endParaRPr>
          </a:p>
          <a:p>
            <a:r>
              <a:rPr lang="en-US" sz="2200" dirty="0" smtClean="0">
                <a:solidFill>
                  <a:schemeClr val="tx2"/>
                </a:solidFill>
              </a:rPr>
              <a:t>Frequency </a:t>
            </a:r>
            <a:r>
              <a:rPr lang="en-US" sz="2200" dirty="0">
                <a:solidFill>
                  <a:schemeClr val="tx2"/>
                </a:solidFill>
              </a:rPr>
              <a:t>at the time is around 49.85 </a:t>
            </a:r>
            <a:r>
              <a:rPr lang="en-US" sz="2200" dirty="0" smtClean="0">
                <a:solidFill>
                  <a:schemeClr val="tx2"/>
                </a:solidFill>
              </a:rPr>
              <a:t>Hz. </a:t>
            </a:r>
            <a:r>
              <a:rPr lang="en-US" sz="2200" dirty="0" smtClean="0">
                <a:solidFill>
                  <a:schemeClr val="tx2"/>
                </a:solidFill>
              </a:rPr>
              <a:t>Continuous </a:t>
            </a:r>
            <a:r>
              <a:rPr lang="en-US" sz="2200" dirty="0" smtClean="0">
                <a:solidFill>
                  <a:schemeClr val="tx2"/>
                </a:solidFill>
              </a:rPr>
              <a:t>operation range </a:t>
            </a:r>
            <a:r>
              <a:rPr lang="en-US" sz="2200" dirty="0">
                <a:solidFill>
                  <a:schemeClr val="tx2"/>
                </a:solidFill>
              </a:rPr>
              <a:t>49-51 Hz is required from the generators by the Grid Code.</a:t>
            </a:r>
          </a:p>
          <a:p>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53107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the Events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pic>
        <p:nvPicPr>
          <p:cNvPr id="16" name="Picture 15"/>
          <p:cNvPicPr>
            <a:picLocks noChangeAspect="1"/>
          </p:cNvPicPr>
          <p:nvPr/>
        </p:nvPicPr>
        <p:blipFill>
          <a:blip r:embed="rId2"/>
          <a:stretch>
            <a:fillRect/>
          </a:stretch>
        </p:blipFill>
        <p:spPr>
          <a:xfrm>
            <a:off x="381000" y="1386682"/>
            <a:ext cx="8497994" cy="4604815"/>
          </a:xfrm>
          <a:prstGeom prst="rect">
            <a:avLst/>
          </a:prstGeom>
        </p:spPr>
      </p:pic>
    </p:spTree>
    <p:extLst>
      <p:ext uri="{BB962C8B-B14F-4D97-AF65-F5344CB8AC3E}">
        <p14:creationId xmlns:p14="http://schemas.microsoft.com/office/powerpoint/2010/main" val="1421568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Generation (Distributed </a:t>
            </a:r>
            <a:r>
              <a:rPr lang="en-US" dirty="0" smtClean="0"/>
              <a:t>Generation)</a:t>
            </a:r>
            <a:r>
              <a:rPr lang="en-US" dirty="0" smtClean="0"/>
              <a:t>Trip</a:t>
            </a:r>
            <a:endParaRPr lang="en-US" dirty="0"/>
          </a:p>
        </p:txBody>
      </p:sp>
      <p:sp>
        <p:nvSpPr>
          <p:cNvPr id="3" name="Content Placeholder 2"/>
          <p:cNvSpPr>
            <a:spLocks noGrp="1"/>
          </p:cNvSpPr>
          <p:nvPr>
            <p:ph idx="1"/>
          </p:nvPr>
        </p:nvSpPr>
        <p:spPr/>
        <p:txBody>
          <a:bodyPr/>
          <a:lstStyle/>
          <a:p>
            <a:pPr marL="0" indent="0">
              <a:buNone/>
            </a:pPr>
            <a:r>
              <a:rPr lang="en-US" sz="2200" dirty="0" smtClean="0">
                <a:solidFill>
                  <a:schemeClr val="tx2"/>
                </a:solidFill>
              </a:rPr>
              <a:t>The </a:t>
            </a:r>
            <a:r>
              <a:rPr lang="en-US" sz="2200" dirty="0">
                <a:solidFill>
                  <a:schemeClr val="tx2"/>
                </a:solidFill>
              </a:rPr>
              <a:t>operator </a:t>
            </a:r>
            <a:r>
              <a:rPr lang="en-US" sz="2200" dirty="0" smtClean="0">
                <a:solidFill>
                  <a:schemeClr val="tx2"/>
                </a:solidFill>
              </a:rPr>
              <a:t>experienced </a:t>
            </a:r>
            <a:r>
              <a:rPr lang="en-US" sz="2200" dirty="0">
                <a:solidFill>
                  <a:schemeClr val="tx2"/>
                </a:solidFill>
              </a:rPr>
              <a:t>about 500 MW transformer loading increase, indicating loss of embedded generation (</a:t>
            </a:r>
            <a:r>
              <a:rPr lang="en-US" sz="2200" dirty="0" smtClean="0">
                <a:solidFill>
                  <a:schemeClr val="tx2"/>
                </a:solidFill>
              </a:rPr>
              <a:t>typically </a:t>
            </a:r>
            <a:r>
              <a:rPr lang="en-US" sz="2200" dirty="0">
                <a:solidFill>
                  <a:schemeClr val="tx2"/>
                </a:solidFill>
              </a:rPr>
              <a:t>solar, some small gas and diesel fired generation</a:t>
            </a:r>
            <a:r>
              <a:rPr lang="en-US" sz="2200" dirty="0" smtClean="0">
                <a:solidFill>
                  <a:schemeClr val="tx2"/>
                </a:solidFill>
              </a:rPr>
              <a:t>):</a:t>
            </a:r>
          </a:p>
          <a:p>
            <a:pPr marL="0" indent="0">
              <a:buNone/>
            </a:pPr>
            <a:r>
              <a:rPr lang="en-US" sz="1000" dirty="0" smtClean="0">
                <a:solidFill>
                  <a:schemeClr val="tx2"/>
                </a:solidFill>
              </a:rPr>
              <a:t> </a:t>
            </a:r>
          </a:p>
          <a:p>
            <a:r>
              <a:rPr lang="en-US" sz="2200" dirty="0" smtClean="0">
                <a:solidFill>
                  <a:schemeClr val="tx2"/>
                </a:solidFill>
              </a:rPr>
              <a:t>150 MW of embedded generation tripped due to vector shift prote</a:t>
            </a:r>
            <a:r>
              <a:rPr lang="en-US" sz="2200" dirty="0" smtClean="0">
                <a:solidFill>
                  <a:schemeClr val="tx2"/>
                </a:solidFill>
              </a:rPr>
              <a:t>ction simultaneously with the lightning strike. This is expected for a lightning strike on transmission line</a:t>
            </a:r>
            <a:endParaRPr lang="en-US" sz="2200" dirty="0" smtClean="0">
              <a:solidFill>
                <a:schemeClr val="tx2"/>
              </a:solidFill>
            </a:endParaRPr>
          </a:p>
          <a:p>
            <a:endParaRPr lang="en-US" sz="1000" dirty="0" smtClean="0">
              <a:solidFill>
                <a:schemeClr val="tx2"/>
              </a:solidFill>
            </a:endParaRPr>
          </a:p>
          <a:p>
            <a:r>
              <a:rPr lang="en-US" sz="2200" dirty="0" smtClean="0">
                <a:solidFill>
                  <a:schemeClr val="tx2"/>
                </a:solidFill>
              </a:rPr>
              <a:t>Additional 350 MW of embedded generation disconnected after de-loading of </a:t>
            </a:r>
            <a:r>
              <a:rPr lang="en-US" sz="2200" dirty="0" err="1" smtClean="0">
                <a:solidFill>
                  <a:schemeClr val="tx2"/>
                </a:solidFill>
              </a:rPr>
              <a:t>Hornsea</a:t>
            </a:r>
            <a:r>
              <a:rPr lang="en-US" sz="2200" dirty="0" smtClean="0">
                <a:solidFill>
                  <a:schemeClr val="tx2"/>
                </a:solidFill>
              </a:rPr>
              <a:t> wind farm and steam turbine trip due to local </a:t>
            </a:r>
            <a:r>
              <a:rPr lang="en-US" sz="2200" dirty="0" err="1" smtClean="0">
                <a:solidFill>
                  <a:schemeClr val="tx2"/>
                </a:solidFill>
              </a:rPr>
              <a:t>RoCoF</a:t>
            </a:r>
            <a:r>
              <a:rPr lang="en-US" sz="2200" dirty="0" smtClean="0">
                <a:solidFill>
                  <a:schemeClr val="tx2"/>
                </a:solidFill>
              </a:rPr>
              <a:t> in excess of 0.125 Hz/s </a:t>
            </a:r>
          </a:p>
          <a:p>
            <a:endParaRPr lang="en-US" sz="1000" dirty="0" smtClean="0">
              <a:solidFill>
                <a:schemeClr val="tx2"/>
              </a:solidFill>
            </a:endParaRPr>
          </a:p>
          <a:p>
            <a:pPr marL="0" indent="0">
              <a:buNone/>
            </a:pPr>
            <a:r>
              <a:rPr lang="en-US" sz="2200" dirty="0" smtClean="0">
                <a:solidFill>
                  <a:schemeClr val="tx2"/>
                </a:solidFill>
              </a:rPr>
              <a:t>Total Generation loss at that moment 737+244+500=1481 MW</a:t>
            </a:r>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473616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the Events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pic>
        <p:nvPicPr>
          <p:cNvPr id="16" name="Picture 15"/>
          <p:cNvPicPr>
            <a:picLocks noChangeAspect="1"/>
          </p:cNvPicPr>
          <p:nvPr/>
        </p:nvPicPr>
        <p:blipFill>
          <a:blip r:embed="rId2"/>
          <a:stretch>
            <a:fillRect/>
          </a:stretch>
        </p:blipFill>
        <p:spPr>
          <a:xfrm>
            <a:off x="381000" y="1386682"/>
            <a:ext cx="8497994" cy="4604815"/>
          </a:xfrm>
          <a:prstGeom prst="rect">
            <a:avLst/>
          </a:prstGeom>
        </p:spPr>
      </p:pic>
    </p:spTree>
    <p:extLst>
      <p:ext uri="{BB962C8B-B14F-4D97-AF65-F5344CB8AC3E}">
        <p14:creationId xmlns:p14="http://schemas.microsoft.com/office/powerpoint/2010/main" val="543193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Turbine Trip</a:t>
            </a:r>
            <a:endParaRPr lang="en-US" dirty="0"/>
          </a:p>
        </p:txBody>
      </p:sp>
      <p:sp>
        <p:nvSpPr>
          <p:cNvPr id="3" name="Content Placeholder 2"/>
          <p:cNvSpPr>
            <a:spLocks noGrp="1"/>
          </p:cNvSpPr>
          <p:nvPr>
            <p:ph idx="1"/>
          </p:nvPr>
        </p:nvSpPr>
        <p:spPr/>
        <p:txBody>
          <a:bodyPr/>
          <a:lstStyle/>
          <a:p>
            <a:r>
              <a:rPr lang="en-US" sz="2200" dirty="0">
                <a:solidFill>
                  <a:schemeClr val="tx2"/>
                </a:solidFill>
              </a:rPr>
              <a:t>10 seconds after ST trip frequency response delivered at least 650 </a:t>
            </a:r>
            <a:r>
              <a:rPr lang="en-US" sz="2200" dirty="0" smtClean="0">
                <a:solidFill>
                  <a:schemeClr val="tx2"/>
                </a:solidFill>
              </a:rPr>
              <a:t>MW and </a:t>
            </a:r>
            <a:r>
              <a:rPr lang="en-US" sz="2200" dirty="0">
                <a:solidFill>
                  <a:schemeClr val="tx2"/>
                </a:solidFill>
              </a:rPr>
              <a:t>frequency stabilized at </a:t>
            </a:r>
            <a:r>
              <a:rPr lang="en-US" sz="2200" dirty="0" smtClean="0">
                <a:solidFill>
                  <a:schemeClr val="tx2"/>
                </a:solidFill>
              </a:rPr>
              <a:t>49.1 </a:t>
            </a:r>
            <a:r>
              <a:rPr lang="en-US" sz="2200" dirty="0">
                <a:solidFill>
                  <a:schemeClr val="tx2"/>
                </a:solidFill>
              </a:rPr>
              <a:t>Hz. </a:t>
            </a:r>
            <a:endParaRPr lang="en-US" sz="2200" dirty="0" smtClean="0">
              <a:solidFill>
                <a:schemeClr val="tx2"/>
              </a:solidFill>
            </a:endParaRPr>
          </a:p>
          <a:p>
            <a:endParaRPr lang="en-US" sz="1000" dirty="0">
              <a:solidFill>
                <a:schemeClr val="tx2"/>
              </a:solidFill>
            </a:endParaRPr>
          </a:p>
          <a:p>
            <a:r>
              <a:rPr lang="en-US" sz="2200" dirty="0" smtClean="0">
                <a:solidFill>
                  <a:schemeClr val="tx2"/>
                </a:solidFill>
              </a:rPr>
              <a:t>As </a:t>
            </a:r>
            <a:r>
              <a:rPr lang="en-US" sz="2200" dirty="0">
                <a:solidFill>
                  <a:schemeClr val="tx2"/>
                </a:solidFill>
              </a:rPr>
              <a:t>frequency response delivered reaches 900 </a:t>
            </a:r>
            <a:r>
              <a:rPr lang="en-US" sz="2200" dirty="0" smtClean="0">
                <a:solidFill>
                  <a:schemeClr val="tx2"/>
                </a:solidFill>
              </a:rPr>
              <a:t>MW, </a:t>
            </a:r>
            <a:r>
              <a:rPr lang="en-US" sz="2200" dirty="0">
                <a:solidFill>
                  <a:schemeClr val="tx2"/>
                </a:solidFill>
              </a:rPr>
              <a:t>frequency recovers to 49.2 </a:t>
            </a:r>
            <a:r>
              <a:rPr lang="en-US" sz="2200" dirty="0" smtClean="0">
                <a:solidFill>
                  <a:schemeClr val="tx2"/>
                </a:solidFill>
              </a:rPr>
              <a:t>Hz</a:t>
            </a:r>
          </a:p>
          <a:p>
            <a:endParaRPr lang="en-US" sz="1000" dirty="0">
              <a:solidFill>
                <a:schemeClr val="tx2"/>
              </a:solidFill>
            </a:endParaRPr>
          </a:p>
          <a:p>
            <a:r>
              <a:rPr lang="en-US" sz="2200" dirty="0">
                <a:solidFill>
                  <a:schemeClr val="tx2"/>
                </a:solidFill>
              </a:rPr>
              <a:t>About 1 minute after ST trip, </a:t>
            </a:r>
            <a:r>
              <a:rPr lang="en-US" sz="2200" dirty="0" smtClean="0">
                <a:solidFill>
                  <a:schemeClr val="tx2"/>
                </a:solidFill>
              </a:rPr>
              <a:t>Gas </a:t>
            </a:r>
            <a:r>
              <a:rPr lang="en-US" sz="2200" dirty="0" smtClean="0">
                <a:solidFill>
                  <a:schemeClr val="tx2"/>
                </a:solidFill>
              </a:rPr>
              <a:t>Turbine </a:t>
            </a:r>
            <a:r>
              <a:rPr lang="en-US" sz="2200" dirty="0" smtClean="0">
                <a:solidFill>
                  <a:schemeClr val="tx2"/>
                </a:solidFill>
              </a:rPr>
              <a:t>(GT1A) </a:t>
            </a:r>
            <a:r>
              <a:rPr lang="en-US" sz="2200" dirty="0" smtClean="0">
                <a:solidFill>
                  <a:schemeClr val="tx2"/>
                </a:solidFill>
              </a:rPr>
              <a:t>at the same CC plant, outputting </a:t>
            </a:r>
            <a:r>
              <a:rPr lang="en-US" sz="2200" dirty="0">
                <a:solidFill>
                  <a:schemeClr val="tx2"/>
                </a:solidFill>
              </a:rPr>
              <a:t>210 MW, trips automatically </a:t>
            </a:r>
            <a:r>
              <a:rPr lang="en-US" sz="2200" dirty="0" smtClean="0">
                <a:solidFill>
                  <a:schemeClr val="tx2"/>
                </a:solidFill>
              </a:rPr>
              <a:t>due </a:t>
            </a:r>
            <a:r>
              <a:rPr lang="en-US" sz="2200" dirty="0">
                <a:solidFill>
                  <a:schemeClr val="tx2"/>
                </a:solidFill>
              </a:rPr>
              <a:t>to excessive steam pressure in the steam bypass system. </a:t>
            </a:r>
            <a:r>
              <a:rPr lang="en-US" sz="2200" dirty="0" smtClean="0">
                <a:solidFill>
                  <a:schemeClr val="tx2"/>
                </a:solidFill>
              </a:rPr>
              <a:t>Reason  presently unknown.</a:t>
            </a:r>
            <a:endParaRPr lang="en-US" sz="2200" dirty="0" smtClean="0">
              <a:solidFill>
                <a:schemeClr val="tx2"/>
              </a:solidFill>
            </a:endParaRPr>
          </a:p>
          <a:p>
            <a:endParaRPr lang="en-US" sz="1000" dirty="0">
              <a:solidFill>
                <a:schemeClr val="tx2"/>
              </a:solidFill>
            </a:endParaRPr>
          </a:p>
          <a:p>
            <a:r>
              <a:rPr lang="en-US" sz="2200" dirty="0" smtClean="0">
                <a:solidFill>
                  <a:schemeClr val="tx2"/>
                </a:solidFill>
              </a:rPr>
              <a:t>Frequency </a:t>
            </a:r>
            <a:r>
              <a:rPr lang="en-US" sz="2200" dirty="0">
                <a:solidFill>
                  <a:schemeClr val="tx2"/>
                </a:solidFill>
              </a:rPr>
              <a:t>starts declining again. </a:t>
            </a:r>
          </a:p>
          <a:p>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3530054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the Events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pic>
        <p:nvPicPr>
          <p:cNvPr id="16" name="Picture 15"/>
          <p:cNvPicPr>
            <a:picLocks noChangeAspect="1"/>
          </p:cNvPicPr>
          <p:nvPr/>
        </p:nvPicPr>
        <p:blipFill>
          <a:blip r:embed="rId2"/>
          <a:stretch>
            <a:fillRect/>
          </a:stretch>
        </p:blipFill>
        <p:spPr>
          <a:xfrm>
            <a:off x="381000" y="1386682"/>
            <a:ext cx="8497994" cy="4604815"/>
          </a:xfrm>
          <a:prstGeom prst="rect">
            <a:avLst/>
          </a:prstGeom>
        </p:spPr>
      </p:pic>
    </p:spTree>
    <p:extLst>
      <p:ext uri="{BB962C8B-B14F-4D97-AF65-F5344CB8AC3E}">
        <p14:creationId xmlns:p14="http://schemas.microsoft.com/office/powerpoint/2010/main" val="3164648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Underfrequency</a:t>
            </a:r>
            <a:r>
              <a:rPr lang="en-US" dirty="0" smtClean="0"/>
              <a:t> Load Shedding</a:t>
            </a:r>
            <a:endParaRPr lang="en-US" dirty="0"/>
          </a:p>
        </p:txBody>
      </p:sp>
      <p:sp>
        <p:nvSpPr>
          <p:cNvPr id="3" name="Content Placeholder 2"/>
          <p:cNvSpPr>
            <a:spLocks noGrp="1"/>
          </p:cNvSpPr>
          <p:nvPr>
            <p:ph idx="1"/>
          </p:nvPr>
        </p:nvSpPr>
        <p:spPr/>
        <p:txBody>
          <a:bodyPr/>
          <a:lstStyle/>
          <a:p>
            <a:r>
              <a:rPr lang="en-US" sz="2200" dirty="0">
                <a:solidFill>
                  <a:schemeClr val="tx2"/>
                </a:solidFill>
              </a:rPr>
              <a:t>At 48.8 Hz load shedding starts, </a:t>
            </a:r>
            <a:r>
              <a:rPr lang="en-US" sz="2200" dirty="0" smtClean="0">
                <a:solidFill>
                  <a:schemeClr val="tx2"/>
                </a:solidFill>
              </a:rPr>
              <a:t>1GW </a:t>
            </a:r>
            <a:r>
              <a:rPr lang="en-US" sz="2200" dirty="0" smtClean="0">
                <a:solidFill>
                  <a:schemeClr val="tx2"/>
                </a:solidFill>
              </a:rPr>
              <a:t>of </a:t>
            </a:r>
            <a:r>
              <a:rPr lang="en-US" sz="2200" dirty="0">
                <a:solidFill>
                  <a:schemeClr val="tx2"/>
                </a:solidFill>
              </a:rPr>
              <a:t>demand is disconnected (5% of load) including 1.1 million residential customers and Newcastle airport. </a:t>
            </a:r>
            <a:endParaRPr lang="en-US" sz="2200" dirty="0" smtClean="0">
              <a:solidFill>
                <a:schemeClr val="tx2"/>
              </a:solidFill>
            </a:endParaRPr>
          </a:p>
          <a:p>
            <a:r>
              <a:rPr lang="en-US" sz="2200" dirty="0" smtClean="0">
                <a:solidFill>
                  <a:schemeClr val="tx2"/>
                </a:solidFill>
              </a:rPr>
              <a:t>Some </a:t>
            </a:r>
            <a:r>
              <a:rPr lang="en-US" sz="2200" dirty="0">
                <a:solidFill>
                  <a:schemeClr val="tx2"/>
                </a:solidFill>
              </a:rPr>
              <a:t>load (e.g. hospital and rail) lost supply due to their own protection. </a:t>
            </a:r>
            <a:endParaRPr lang="en-US" sz="2200" dirty="0" smtClean="0">
              <a:solidFill>
                <a:schemeClr val="tx2"/>
              </a:solidFill>
            </a:endParaRPr>
          </a:p>
          <a:p>
            <a:r>
              <a:rPr lang="en-US" sz="2200" dirty="0" smtClean="0">
                <a:solidFill>
                  <a:schemeClr val="tx2"/>
                </a:solidFill>
              </a:rPr>
              <a:t>This, </a:t>
            </a:r>
            <a:r>
              <a:rPr lang="en-US" sz="2200" dirty="0">
                <a:solidFill>
                  <a:schemeClr val="tx2"/>
                </a:solidFill>
              </a:rPr>
              <a:t>together with use of reserves, rapid dispatch of additional </a:t>
            </a:r>
            <a:r>
              <a:rPr lang="en-US" sz="2200" dirty="0" smtClean="0">
                <a:solidFill>
                  <a:schemeClr val="tx2"/>
                </a:solidFill>
              </a:rPr>
              <a:t>generation, </a:t>
            </a:r>
            <a:r>
              <a:rPr lang="en-US" sz="2200" dirty="0">
                <a:solidFill>
                  <a:schemeClr val="tx2"/>
                </a:solidFill>
              </a:rPr>
              <a:t>recovered the system security position within 5 minutes</a:t>
            </a:r>
            <a:r>
              <a:rPr lang="en-US" sz="2200" dirty="0" smtClean="0">
                <a:solidFill>
                  <a:schemeClr val="tx2"/>
                </a:solidFill>
              </a:rPr>
              <a:t>.</a:t>
            </a:r>
          </a:p>
          <a:p>
            <a:r>
              <a:rPr lang="en-US" sz="2400" dirty="0">
                <a:solidFill>
                  <a:schemeClr val="tx2"/>
                </a:solidFill>
              </a:rPr>
              <a:t>GT1B, 187 MW manually disconnected by plant operator, 30 seconds after GT1A trip again due to high steam pressure. </a:t>
            </a:r>
          </a:p>
          <a:p>
            <a:endParaRPr lang="en-US" sz="2200" dirty="0">
              <a:solidFill>
                <a:schemeClr val="tx2"/>
              </a:solidFill>
            </a:endParaRPr>
          </a:p>
          <a:p>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81102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the Events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18</a:t>
            </a:fld>
            <a:endParaRPr lang="en-US">
              <a:solidFill>
                <a:prstClr val="black">
                  <a:tint val="75000"/>
                </a:prstClr>
              </a:solidFill>
            </a:endParaRPr>
          </a:p>
        </p:txBody>
      </p:sp>
      <p:pic>
        <p:nvPicPr>
          <p:cNvPr id="16" name="Picture 15"/>
          <p:cNvPicPr>
            <a:picLocks noChangeAspect="1"/>
          </p:cNvPicPr>
          <p:nvPr/>
        </p:nvPicPr>
        <p:blipFill>
          <a:blip r:embed="rId2"/>
          <a:stretch>
            <a:fillRect/>
          </a:stretch>
        </p:blipFill>
        <p:spPr>
          <a:xfrm>
            <a:off x="381000" y="1386682"/>
            <a:ext cx="8497994" cy="4604815"/>
          </a:xfrm>
          <a:prstGeom prst="rect">
            <a:avLst/>
          </a:prstGeom>
        </p:spPr>
      </p:pic>
    </p:spTree>
    <p:extLst>
      <p:ext uri="{BB962C8B-B14F-4D97-AF65-F5344CB8AC3E}">
        <p14:creationId xmlns:p14="http://schemas.microsoft.com/office/powerpoint/2010/main" val="202242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Summary</a:t>
            </a:r>
            <a:endParaRPr lang="en-US" dirty="0"/>
          </a:p>
        </p:txBody>
      </p:sp>
      <p:sp>
        <p:nvSpPr>
          <p:cNvPr id="3" name="Content Placeholder 2"/>
          <p:cNvSpPr>
            <a:spLocks noGrp="1"/>
          </p:cNvSpPr>
          <p:nvPr>
            <p:ph idx="1"/>
          </p:nvPr>
        </p:nvSpPr>
        <p:spPr/>
        <p:txBody>
          <a:bodyPr/>
          <a:lstStyle/>
          <a:p>
            <a:r>
              <a:rPr lang="en-US" sz="1800" dirty="0">
                <a:solidFill>
                  <a:schemeClr val="tx2"/>
                </a:solidFill>
              </a:rPr>
              <a:t>Generation is normally not expected to trip or de-load in response to lightning strike. </a:t>
            </a:r>
            <a:r>
              <a:rPr lang="en-US" sz="1800" dirty="0">
                <a:solidFill>
                  <a:schemeClr val="tx2"/>
                </a:solidFill>
              </a:rPr>
              <a:t>This was unexpected and extremely rare event</a:t>
            </a:r>
            <a:r>
              <a:rPr lang="en-US" sz="1800" dirty="0" smtClean="0">
                <a:solidFill>
                  <a:schemeClr val="tx2"/>
                </a:solidFill>
              </a:rPr>
              <a:t>.</a:t>
            </a:r>
          </a:p>
          <a:p>
            <a:endParaRPr lang="en-US" sz="1800" dirty="0">
              <a:solidFill>
                <a:schemeClr val="tx2"/>
              </a:solidFill>
            </a:endParaRPr>
          </a:p>
          <a:p>
            <a:r>
              <a:rPr lang="en-US" sz="1800" dirty="0">
                <a:solidFill>
                  <a:schemeClr val="tx2"/>
                </a:solidFill>
              </a:rPr>
              <a:t>Total loss of generation from the event was 1878 MW. </a:t>
            </a:r>
            <a:r>
              <a:rPr lang="en-US" sz="1800" dirty="0">
                <a:solidFill>
                  <a:schemeClr val="tx2"/>
                </a:solidFill>
              </a:rPr>
              <a:t>This </a:t>
            </a:r>
            <a:r>
              <a:rPr lang="en-US" sz="1800" dirty="0" smtClean="0">
                <a:solidFill>
                  <a:schemeClr val="tx2"/>
                </a:solidFill>
              </a:rPr>
              <a:t>is much </a:t>
            </a:r>
            <a:r>
              <a:rPr lang="en-US" sz="1800" dirty="0">
                <a:solidFill>
                  <a:schemeClr val="tx2"/>
                </a:solidFill>
              </a:rPr>
              <a:t>larger than </a:t>
            </a:r>
            <a:r>
              <a:rPr lang="en-US" sz="1800" dirty="0" smtClean="0">
                <a:solidFill>
                  <a:schemeClr val="tx2"/>
                </a:solidFill>
              </a:rPr>
              <a:t>GB’s </a:t>
            </a:r>
            <a:r>
              <a:rPr lang="en-US" sz="1800" dirty="0">
                <a:solidFill>
                  <a:schemeClr val="tx2"/>
                </a:solidFill>
              </a:rPr>
              <a:t>current largest contingency, 1000 MW, therefore reserves (1000 MW) including 472 MW of battery storage were not sufficient to cover </a:t>
            </a:r>
            <a:r>
              <a:rPr lang="en-US" sz="1800" dirty="0" smtClean="0">
                <a:solidFill>
                  <a:schemeClr val="tx2"/>
                </a:solidFill>
              </a:rPr>
              <a:t>for </a:t>
            </a:r>
            <a:r>
              <a:rPr lang="en-US" sz="1800" dirty="0">
                <a:solidFill>
                  <a:schemeClr val="tx2"/>
                </a:solidFill>
              </a:rPr>
              <a:t>this loss</a:t>
            </a:r>
            <a:r>
              <a:rPr lang="en-US" sz="1800" dirty="0" smtClean="0">
                <a:solidFill>
                  <a:schemeClr val="tx2"/>
                </a:solidFill>
              </a:rPr>
              <a:t>.</a:t>
            </a:r>
          </a:p>
          <a:p>
            <a:endParaRPr lang="en-US" sz="1800" dirty="0">
              <a:solidFill>
                <a:schemeClr val="tx2"/>
              </a:solidFill>
            </a:endParaRPr>
          </a:p>
          <a:p>
            <a:r>
              <a:rPr lang="en-US" sz="1800" dirty="0" smtClean="0">
                <a:solidFill>
                  <a:schemeClr val="tx2"/>
                </a:solidFill>
              </a:rPr>
              <a:t>Everything </a:t>
            </a:r>
            <a:r>
              <a:rPr lang="en-US" sz="1800" dirty="0">
                <a:solidFill>
                  <a:schemeClr val="tx2"/>
                </a:solidFill>
              </a:rPr>
              <a:t>was returned to normal and load restored within 31 minute. Rail services couldn’t be restored until the next day, since some trains needed an engineer to reset.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166281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Grid UK, Background </a:t>
            </a:r>
            <a:endParaRPr lang="en-US" dirty="0"/>
          </a:p>
        </p:txBody>
      </p:sp>
      <p:sp>
        <p:nvSpPr>
          <p:cNvPr id="3" name="Content Placeholder 2"/>
          <p:cNvSpPr>
            <a:spLocks noGrp="1"/>
          </p:cNvSpPr>
          <p:nvPr>
            <p:ph idx="1"/>
          </p:nvPr>
        </p:nvSpPr>
        <p:spPr>
          <a:xfrm>
            <a:off x="232881" y="1386682"/>
            <a:ext cx="8534400" cy="4319832"/>
          </a:xfrm>
        </p:spPr>
        <p:txBody>
          <a:bodyPr/>
          <a:lstStyle/>
          <a:p>
            <a:pPr marL="0" indent="0">
              <a:buNone/>
            </a:pPr>
            <a:r>
              <a:rPr lang="en-US" sz="1800" b="1" dirty="0" smtClean="0">
                <a:solidFill>
                  <a:srgbClr val="5B6770"/>
                </a:solidFill>
              </a:rPr>
              <a:t>Facts</a:t>
            </a:r>
          </a:p>
          <a:p>
            <a:r>
              <a:rPr lang="en-US" sz="1800" dirty="0" smtClean="0">
                <a:solidFill>
                  <a:srgbClr val="5B6770"/>
                </a:solidFill>
              </a:rPr>
              <a:t>Scotland, Wales &amp; England</a:t>
            </a:r>
          </a:p>
          <a:p>
            <a:r>
              <a:rPr lang="en-US" sz="1800" dirty="0" smtClean="0">
                <a:solidFill>
                  <a:srgbClr val="5B6770"/>
                </a:solidFill>
              </a:rPr>
              <a:t>Not synchronously interconnected with Ireland or the rest of Europe</a:t>
            </a:r>
          </a:p>
          <a:p>
            <a:r>
              <a:rPr lang="en-US" sz="1800" dirty="0" smtClean="0">
                <a:solidFill>
                  <a:srgbClr val="5B6770"/>
                </a:solidFill>
              </a:rPr>
              <a:t>HVDC links to Irelands (500 MW and 450 MW), France (2000 MW) and Netherlands (1000 MW) </a:t>
            </a:r>
          </a:p>
          <a:p>
            <a:r>
              <a:rPr lang="en-US" sz="1800" dirty="0" smtClean="0">
                <a:solidFill>
                  <a:srgbClr val="5B6770"/>
                </a:solidFill>
              </a:rPr>
              <a:t>Peak Demand 57 GW</a:t>
            </a:r>
          </a:p>
          <a:p>
            <a:r>
              <a:rPr lang="en-US" sz="1800" dirty="0" smtClean="0">
                <a:solidFill>
                  <a:srgbClr val="5B6770"/>
                </a:solidFill>
              </a:rPr>
              <a:t>&gt;21 </a:t>
            </a:r>
            <a:r>
              <a:rPr lang="en-US" sz="1800" dirty="0">
                <a:solidFill>
                  <a:srgbClr val="5B6770"/>
                </a:solidFill>
              </a:rPr>
              <a:t>GW of wind </a:t>
            </a:r>
            <a:r>
              <a:rPr lang="en-US" sz="1800" dirty="0" smtClean="0">
                <a:solidFill>
                  <a:srgbClr val="5B6770"/>
                </a:solidFill>
              </a:rPr>
              <a:t>and &gt;13 GW solar (a lot of it at sub-transmission level) </a:t>
            </a:r>
          </a:p>
          <a:p>
            <a:r>
              <a:rPr lang="en-US" sz="1800" dirty="0" smtClean="0">
                <a:solidFill>
                  <a:srgbClr val="5B6770"/>
                </a:solidFill>
              </a:rPr>
              <a:t>Minimum inertia 135 GW·s </a:t>
            </a:r>
          </a:p>
          <a:p>
            <a:r>
              <a:rPr lang="en-US" sz="1800" dirty="0" smtClean="0">
                <a:solidFill>
                  <a:srgbClr val="5B6770"/>
                </a:solidFill>
              </a:rPr>
              <a:t>Resource Contingency Criteria =1000 MW (HVDC import)</a:t>
            </a:r>
          </a:p>
          <a:p>
            <a:pPr marL="0" indent="0">
              <a:buNone/>
            </a:pPr>
            <a:r>
              <a:rPr lang="en-US" sz="1800" b="1" dirty="0" smtClean="0">
                <a:solidFill>
                  <a:srgbClr val="5B6770"/>
                </a:solidFill>
              </a:rPr>
              <a:t>Concerns </a:t>
            </a:r>
          </a:p>
          <a:p>
            <a:r>
              <a:rPr lang="en-US" sz="1800" dirty="0" smtClean="0">
                <a:solidFill>
                  <a:srgbClr val="5B6770"/>
                </a:solidFill>
              </a:rPr>
              <a:t>Loss-of-mains protection in the distribution networks </a:t>
            </a:r>
            <a:r>
              <a:rPr lang="en-US" sz="1800" dirty="0" smtClean="0">
                <a:solidFill>
                  <a:srgbClr val="5B6770"/>
                </a:solidFill>
              </a:rPr>
              <a:t>uses vector shift relays or </a:t>
            </a:r>
            <a:r>
              <a:rPr lang="en-US" sz="1800" dirty="0" err="1" smtClean="0">
                <a:solidFill>
                  <a:srgbClr val="5B6770"/>
                </a:solidFill>
              </a:rPr>
              <a:t>RoCoF</a:t>
            </a:r>
            <a:r>
              <a:rPr lang="en-US" sz="1800" dirty="0" smtClean="0">
                <a:solidFill>
                  <a:srgbClr val="5B6770"/>
                </a:solidFill>
              </a:rPr>
              <a:t> </a:t>
            </a:r>
            <a:r>
              <a:rPr lang="en-US" sz="1800" dirty="0" smtClean="0">
                <a:solidFill>
                  <a:srgbClr val="5B6770"/>
                </a:solidFill>
              </a:rPr>
              <a:t>relays </a:t>
            </a:r>
            <a:r>
              <a:rPr lang="en-US" sz="1800" dirty="0" smtClean="0">
                <a:solidFill>
                  <a:srgbClr val="5B6770"/>
                </a:solidFill>
              </a:rPr>
              <a:t>(used to trigger at 0.125 Hz/s</a:t>
            </a:r>
            <a:r>
              <a:rPr lang="en-US" sz="1800" dirty="0" smtClean="0">
                <a:solidFill>
                  <a:srgbClr val="5B6770"/>
                </a:solidFill>
              </a:rPr>
              <a:t>) to detect islanding.</a:t>
            </a:r>
          </a:p>
          <a:p>
            <a:r>
              <a:rPr lang="en-US" sz="1800" dirty="0" smtClean="0">
                <a:solidFill>
                  <a:srgbClr val="5B6770"/>
                </a:solidFill>
              </a:rPr>
              <a:t>All </a:t>
            </a:r>
            <a:r>
              <a:rPr lang="en-US" sz="1800" dirty="0" smtClean="0">
                <a:solidFill>
                  <a:srgbClr val="5B6770"/>
                </a:solidFill>
              </a:rPr>
              <a:t>distribution connected renewables were set to trip at </a:t>
            </a:r>
            <a:r>
              <a:rPr lang="en-US" sz="1800" dirty="0" err="1" smtClean="0">
                <a:solidFill>
                  <a:srgbClr val="5B6770"/>
                </a:solidFill>
              </a:rPr>
              <a:t>RoCoF</a:t>
            </a:r>
            <a:r>
              <a:rPr lang="en-US" sz="1800" dirty="0" smtClean="0">
                <a:solidFill>
                  <a:srgbClr val="5B6770"/>
                </a:solidFill>
              </a:rPr>
              <a:t>=0.125 Hz/s, changed to 1Hz/s for the plants installed after Aug. 2014. These considerations set the criteria for determining RCC limit.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2</a:t>
            </a:fld>
            <a:endParaRPr lang="en-US" dirty="0">
              <a:solidFill>
                <a:srgbClr val="FFFFFF"/>
              </a:solidFill>
            </a:endParaRPr>
          </a:p>
        </p:txBody>
      </p:sp>
    </p:spTree>
    <p:extLst>
      <p:ext uri="{BB962C8B-B14F-4D97-AF65-F5344CB8AC3E}">
        <p14:creationId xmlns:p14="http://schemas.microsoft.com/office/powerpoint/2010/main" val="4024192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Went </a:t>
            </a:r>
            <a:r>
              <a:rPr lang="en-US" dirty="0"/>
              <a:t>W</a:t>
            </a:r>
            <a:r>
              <a:rPr lang="en-US" dirty="0" smtClean="0"/>
              <a:t>rong?</a:t>
            </a:r>
            <a:endParaRPr lang="en-US" dirty="0"/>
          </a:p>
        </p:txBody>
      </p:sp>
      <p:sp>
        <p:nvSpPr>
          <p:cNvPr id="3" name="Content Placeholder 2"/>
          <p:cNvSpPr>
            <a:spLocks noGrp="1"/>
          </p:cNvSpPr>
          <p:nvPr>
            <p:ph idx="1"/>
          </p:nvPr>
        </p:nvSpPr>
        <p:spPr>
          <a:xfrm>
            <a:off x="304800" y="1271428"/>
            <a:ext cx="8534400" cy="4319832"/>
          </a:xfrm>
        </p:spPr>
        <p:txBody>
          <a:bodyPr/>
          <a:lstStyle/>
          <a:p>
            <a:r>
              <a:rPr lang="en-US" sz="2200" dirty="0">
                <a:solidFill>
                  <a:schemeClr val="tx2"/>
                </a:solidFill>
              </a:rPr>
              <a:t>734 MW of wind generation on </a:t>
            </a:r>
            <a:r>
              <a:rPr lang="en-US" sz="2200" dirty="0" err="1">
                <a:solidFill>
                  <a:schemeClr val="tx2"/>
                </a:solidFill>
              </a:rPr>
              <a:t>Hornsea</a:t>
            </a:r>
            <a:r>
              <a:rPr lang="en-US" sz="2200" dirty="0">
                <a:solidFill>
                  <a:schemeClr val="tx2"/>
                </a:solidFill>
              </a:rPr>
              <a:t> wind farm </a:t>
            </a:r>
            <a:r>
              <a:rPr lang="en-US" sz="2200" dirty="0" smtClean="0">
                <a:solidFill>
                  <a:schemeClr val="tx2"/>
                </a:solidFill>
              </a:rPr>
              <a:t>did not </a:t>
            </a:r>
            <a:r>
              <a:rPr lang="en-US" sz="2200" dirty="0">
                <a:solidFill>
                  <a:schemeClr val="tx2"/>
                </a:solidFill>
              </a:rPr>
              <a:t>ride through fault as </a:t>
            </a:r>
            <a:r>
              <a:rPr lang="en-US" sz="2200" dirty="0" smtClean="0">
                <a:solidFill>
                  <a:schemeClr val="tx2"/>
                </a:solidFill>
              </a:rPr>
              <a:t>was required. </a:t>
            </a:r>
          </a:p>
          <a:p>
            <a:endParaRPr lang="en-US" sz="1000" dirty="0" smtClean="0">
              <a:solidFill>
                <a:schemeClr val="tx2"/>
              </a:solidFill>
            </a:endParaRPr>
          </a:p>
          <a:p>
            <a:r>
              <a:rPr lang="en-US" sz="2200" dirty="0" smtClean="0">
                <a:solidFill>
                  <a:schemeClr val="tx2"/>
                </a:solidFill>
              </a:rPr>
              <a:t>Almost </a:t>
            </a:r>
            <a:r>
              <a:rPr lang="en-US" sz="2200" dirty="0">
                <a:solidFill>
                  <a:schemeClr val="tx2"/>
                </a:solidFill>
              </a:rPr>
              <a:t>simultaneously, </a:t>
            </a:r>
            <a:r>
              <a:rPr lang="en-US" sz="2200" dirty="0" smtClean="0">
                <a:solidFill>
                  <a:schemeClr val="tx2"/>
                </a:solidFill>
              </a:rPr>
              <a:t>ST </a:t>
            </a:r>
            <a:r>
              <a:rPr lang="en-US" sz="2200" dirty="0">
                <a:solidFill>
                  <a:schemeClr val="tx2"/>
                </a:solidFill>
              </a:rPr>
              <a:t>tripped (due to speed measurements </a:t>
            </a:r>
            <a:r>
              <a:rPr lang="en-US" sz="2200" dirty="0" smtClean="0">
                <a:solidFill>
                  <a:schemeClr val="tx2"/>
                </a:solidFill>
              </a:rPr>
              <a:t>discrepancies), this was not in line with Grid Code, </a:t>
            </a:r>
            <a:r>
              <a:rPr lang="en-US" sz="2200" dirty="0">
                <a:solidFill>
                  <a:schemeClr val="tx2"/>
                </a:solidFill>
              </a:rPr>
              <a:t>since frequency was well within continuous operating limits</a:t>
            </a:r>
            <a:r>
              <a:rPr lang="en-US" sz="2200" dirty="0" smtClean="0">
                <a:solidFill>
                  <a:schemeClr val="tx2"/>
                </a:solidFill>
              </a:rPr>
              <a:t>.</a:t>
            </a:r>
          </a:p>
          <a:p>
            <a:endParaRPr lang="en-US" sz="1000" dirty="0" smtClean="0">
              <a:solidFill>
                <a:schemeClr val="tx2"/>
              </a:solidFill>
            </a:endParaRPr>
          </a:p>
          <a:p>
            <a:r>
              <a:rPr lang="en-US" sz="2200" dirty="0">
                <a:solidFill>
                  <a:schemeClr val="tx2"/>
                </a:solidFill>
              </a:rPr>
              <a:t>500 MW of embedded generation tripped </a:t>
            </a:r>
            <a:r>
              <a:rPr lang="en-US" sz="2200" dirty="0" smtClean="0">
                <a:solidFill>
                  <a:schemeClr val="tx2"/>
                </a:solidFill>
              </a:rPr>
              <a:t>by </a:t>
            </a:r>
            <a:r>
              <a:rPr lang="en-US" sz="2200" dirty="0">
                <a:solidFill>
                  <a:schemeClr val="tx2"/>
                </a:solidFill>
              </a:rPr>
              <a:t>loss of mains protection. </a:t>
            </a:r>
            <a:r>
              <a:rPr lang="en-US" sz="2200" dirty="0" smtClean="0">
                <a:solidFill>
                  <a:schemeClr val="tx2"/>
                </a:solidFill>
              </a:rPr>
              <a:t>This </a:t>
            </a:r>
            <a:r>
              <a:rPr lang="en-US" sz="2200" dirty="0">
                <a:solidFill>
                  <a:schemeClr val="tx2"/>
                </a:solidFill>
              </a:rPr>
              <a:t>event on its own is as expected after transmission fault, </a:t>
            </a:r>
            <a:r>
              <a:rPr lang="en-US" sz="2200" dirty="0" smtClean="0">
                <a:solidFill>
                  <a:schemeClr val="tx2"/>
                </a:solidFill>
              </a:rPr>
              <a:t>but not following </a:t>
            </a:r>
            <a:r>
              <a:rPr lang="en-US" sz="2200" dirty="0">
                <a:solidFill>
                  <a:schemeClr val="tx2"/>
                </a:solidFill>
              </a:rPr>
              <a:t>the single largest </a:t>
            </a:r>
            <a:r>
              <a:rPr lang="en-US" sz="2200" dirty="0" smtClean="0">
                <a:solidFill>
                  <a:schemeClr val="tx2"/>
                </a:solidFill>
              </a:rPr>
              <a:t>contingency. The </a:t>
            </a:r>
            <a:r>
              <a:rPr lang="en-US" sz="2200" dirty="0">
                <a:solidFill>
                  <a:schemeClr val="tx2"/>
                </a:solidFill>
              </a:rPr>
              <a:t>operator maintains adequate inertia or </a:t>
            </a:r>
            <a:r>
              <a:rPr lang="en-US" sz="2200" dirty="0" smtClean="0">
                <a:solidFill>
                  <a:schemeClr val="tx2"/>
                </a:solidFill>
              </a:rPr>
              <a:t>limits the </a:t>
            </a:r>
            <a:r>
              <a:rPr lang="en-US" sz="2200" dirty="0">
                <a:solidFill>
                  <a:schemeClr val="tx2"/>
                </a:solidFill>
              </a:rPr>
              <a:t>single largest contingency for </a:t>
            </a:r>
            <a:r>
              <a:rPr lang="en-US" sz="2200" dirty="0" err="1">
                <a:solidFill>
                  <a:schemeClr val="tx2"/>
                </a:solidFill>
              </a:rPr>
              <a:t>RoCoF</a:t>
            </a:r>
            <a:r>
              <a:rPr lang="en-US" sz="2200" dirty="0">
                <a:solidFill>
                  <a:schemeClr val="tx2"/>
                </a:solidFill>
              </a:rPr>
              <a:t> to be &gt;0.125 Hz/s. Vector Shift protection operation is not expected after a large unit trip, but is expected after transmission fault. </a:t>
            </a:r>
          </a:p>
          <a:p>
            <a:endParaRPr lang="en-US" sz="2200" dirty="0">
              <a:solidFill>
                <a:schemeClr val="tx2"/>
              </a:solidFill>
            </a:endParaRPr>
          </a:p>
          <a:p>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3506632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Responsive Reserve Held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21</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348000" y="1653000"/>
            <a:ext cx="8448000" cy="3552000"/>
          </a:xfrm>
          <a:prstGeom prst="rect">
            <a:avLst/>
          </a:prstGeom>
        </p:spPr>
      </p:pic>
      <p:sp>
        <p:nvSpPr>
          <p:cNvPr id="6" name="Rectangle 5"/>
          <p:cNvSpPr/>
          <p:nvPr/>
        </p:nvSpPr>
        <p:spPr>
          <a:xfrm>
            <a:off x="470264" y="5397027"/>
            <a:ext cx="8325736" cy="369332"/>
          </a:xfrm>
          <a:prstGeom prst="rect">
            <a:avLst/>
          </a:prstGeom>
        </p:spPr>
        <p:txBody>
          <a:bodyPr wrap="square">
            <a:spAutoFit/>
          </a:bodyPr>
          <a:lstStyle/>
          <a:p>
            <a:r>
              <a:rPr lang="en-US" dirty="0" smtClean="0">
                <a:solidFill>
                  <a:schemeClr val="tx2"/>
                </a:solidFill>
              </a:rPr>
              <a:t>Dynamic – refers to proportional response while Static – refers to step response </a:t>
            </a:r>
            <a:endParaRPr lang="en-US" dirty="0"/>
          </a:p>
        </p:txBody>
      </p:sp>
    </p:spTree>
    <p:extLst>
      <p:ext uri="{BB962C8B-B14F-4D97-AF65-F5344CB8AC3E}">
        <p14:creationId xmlns:p14="http://schemas.microsoft.com/office/powerpoint/2010/main" val="3929169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Validated Frequency Response Performance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22</a:t>
            </a:fld>
            <a:endParaRPr lang="en-US">
              <a:solidFill>
                <a:prstClr val="black">
                  <a:tint val="75000"/>
                </a:prstClr>
              </a:solidFill>
            </a:endParaRPr>
          </a:p>
        </p:txBody>
      </p:sp>
      <p:pic>
        <p:nvPicPr>
          <p:cNvPr id="5" name="Picture 4"/>
          <p:cNvPicPr>
            <a:picLocks noChangeAspect="1"/>
          </p:cNvPicPr>
          <p:nvPr/>
        </p:nvPicPr>
        <p:blipFill rotWithShape="1">
          <a:blip r:embed="rId2"/>
          <a:srcRect b="1209"/>
          <a:stretch/>
        </p:blipFill>
        <p:spPr>
          <a:xfrm>
            <a:off x="373380" y="1212502"/>
            <a:ext cx="8473440" cy="4016389"/>
          </a:xfrm>
          <a:prstGeom prst="rect">
            <a:avLst/>
          </a:prstGeom>
        </p:spPr>
      </p:pic>
      <p:sp>
        <p:nvSpPr>
          <p:cNvPr id="6" name="Rectangle 5"/>
          <p:cNvSpPr/>
          <p:nvPr/>
        </p:nvSpPr>
        <p:spPr>
          <a:xfrm>
            <a:off x="388620" y="5220182"/>
            <a:ext cx="8458200" cy="1884509"/>
          </a:xfrm>
          <a:prstGeom prst="rect">
            <a:avLst/>
          </a:prstGeom>
        </p:spPr>
        <p:txBody>
          <a:bodyPr/>
          <a:lstStyle/>
          <a:p>
            <a:pPr>
              <a:spcBef>
                <a:spcPct val="20000"/>
              </a:spcBef>
            </a:pPr>
            <a:r>
              <a:rPr lang="en-US" sz="1600" dirty="0">
                <a:solidFill>
                  <a:schemeClr val="tx2"/>
                </a:solidFill>
              </a:rPr>
              <a:t>To date, </a:t>
            </a:r>
            <a:r>
              <a:rPr lang="en-US" sz="1600" dirty="0" smtClean="0">
                <a:solidFill>
                  <a:schemeClr val="tx2"/>
                </a:solidFill>
              </a:rPr>
              <a:t>the system operator has </a:t>
            </a:r>
            <a:r>
              <a:rPr lang="en-US" sz="1600" dirty="0">
                <a:solidFill>
                  <a:schemeClr val="tx2"/>
                </a:solidFill>
              </a:rPr>
              <a:t>worked with providers and used internal data to validate the performance of 91% of all primary and secondary </a:t>
            </a:r>
            <a:r>
              <a:rPr lang="en-US" sz="1600" dirty="0" smtClean="0">
                <a:solidFill>
                  <a:schemeClr val="tx2"/>
                </a:solidFill>
              </a:rPr>
              <a:t>reserves that </a:t>
            </a:r>
            <a:r>
              <a:rPr lang="en-US" sz="1600" dirty="0">
                <a:solidFill>
                  <a:schemeClr val="tx2"/>
                </a:solidFill>
              </a:rPr>
              <a:t>was being </a:t>
            </a:r>
            <a:r>
              <a:rPr lang="en-US" sz="1600" dirty="0" smtClean="0">
                <a:solidFill>
                  <a:schemeClr val="tx2"/>
                </a:solidFill>
              </a:rPr>
              <a:t>held. Of </a:t>
            </a:r>
            <a:r>
              <a:rPr lang="en-US" sz="1600" dirty="0">
                <a:solidFill>
                  <a:schemeClr val="tx2"/>
                </a:solidFill>
              </a:rPr>
              <a:t>the validated response holding </a:t>
            </a:r>
            <a:r>
              <a:rPr lang="en-US" sz="1600" dirty="0" smtClean="0">
                <a:solidFill>
                  <a:schemeClr val="tx2"/>
                </a:solidFill>
              </a:rPr>
              <a:t>89</a:t>
            </a:r>
            <a:r>
              <a:rPr lang="en-US" sz="1600" dirty="0">
                <a:solidFill>
                  <a:schemeClr val="tx2"/>
                </a:solidFill>
              </a:rPr>
              <a:t>% of primary (841MW) and 88% of secondary (1055MW) response performed as expected and in line with its contractual obligations. </a:t>
            </a:r>
          </a:p>
        </p:txBody>
      </p:sp>
    </p:spTree>
    <p:extLst>
      <p:ext uri="{BB962C8B-B14F-4D97-AF65-F5344CB8AC3E}">
        <p14:creationId xmlns:p14="http://schemas.microsoft.com/office/powerpoint/2010/main" val="1550005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of the Event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23</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446329" y="2185848"/>
            <a:ext cx="8327542" cy="3487834"/>
          </a:xfrm>
          <a:prstGeom prst="rect">
            <a:avLst/>
          </a:prstGeom>
        </p:spPr>
      </p:pic>
      <p:sp>
        <p:nvSpPr>
          <p:cNvPr id="6" name="Rectangle 5"/>
          <p:cNvSpPr/>
          <p:nvPr/>
        </p:nvSpPr>
        <p:spPr>
          <a:xfrm>
            <a:off x="381000" y="1083071"/>
            <a:ext cx="8392871" cy="857743"/>
          </a:xfrm>
          <a:prstGeom prst="rect">
            <a:avLst/>
          </a:prstGeom>
        </p:spPr>
        <p:txBody>
          <a:bodyPr/>
          <a:lstStyle/>
          <a:p>
            <a:pPr>
              <a:spcBef>
                <a:spcPct val="20000"/>
              </a:spcBef>
            </a:pPr>
            <a:r>
              <a:rPr lang="en-US" sz="1600" dirty="0">
                <a:solidFill>
                  <a:schemeClr val="tx2"/>
                </a:solidFill>
              </a:rPr>
              <a:t>The Frequency Simulation Engine (FSE) </a:t>
            </a:r>
            <a:r>
              <a:rPr lang="en-US" sz="1600" dirty="0" smtClean="0">
                <a:solidFill>
                  <a:schemeClr val="tx2"/>
                </a:solidFill>
              </a:rPr>
              <a:t>is </a:t>
            </a:r>
            <a:r>
              <a:rPr lang="en-US" sz="1600" dirty="0">
                <a:solidFill>
                  <a:schemeClr val="tx2"/>
                </a:solidFill>
              </a:rPr>
              <a:t>used by the </a:t>
            </a:r>
            <a:r>
              <a:rPr lang="en-US" sz="1600" dirty="0" smtClean="0">
                <a:solidFill>
                  <a:schemeClr val="tx2"/>
                </a:solidFill>
              </a:rPr>
              <a:t>system operator to </a:t>
            </a:r>
            <a:r>
              <a:rPr lang="en-US" sz="1600" dirty="0">
                <a:solidFill>
                  <a:schemeClr val="tx2"/>
                </a:solidFill>
              </a:rPr>
              <a:t>calculate the frequency response holding required to keep frequency within limits for a given loss and set of system conditions. This </a:t>
            </a:r>
            <a:r>
              <a:rPr lang="en-US" sz="1600" dirty="0" smtClean="0">
                <a:solidFill>
                  <a:schemeClr val="tx2"/>
                </a:solidFill>
              </a:rPr>
              <a:t>tool has </a:t>
            </a:r>
            <a:r>
              <a:rPr lang="en-US" sz="1600" dirty="0">
                <a:solidFill>
                  <a:schemeClr val="tx2"/>
                </a:solidFill>
              </a:rPr>
              <a:t>been used to simulate the 09 August incident. </a:t>
            </a:r>
          </a:p>
        </p:txBody>
      </p:sp>
    </p:spTree>
    <p:extLst>
      <p:ext uri="{BB962C8B-B14F-4D97-AF65-F5344CB8AC3E}">
        <p14:creationId xmlns:p14="http://schemas.microsoft.com/office/powerpoint/2010/main" val="3971471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of 1000 MW loss in FSE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24</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887320" y="816286"/>
            <a:ext cx="6932977" cy="4491639"/>
          </a:xfrm>
          <a:prstGeom prst="rect">
            <a:avLst/>
          </a:prstGeom>
        </p:spPr>
      </p:pic>
      <p:sp>
        <p:nvSpPr>
          <p:cNvPr id="6" name="Rectangle 5"/>
          <p:cNvSpPr/>
          <p:nvPr/>
        </p:nvSpPr>
        <p:spPr>
          <a:xfrm>
            <a:off x="446329" y="5307926"/>
            <a:ext cx="8392871" cy="857743"/>
          </a:xfrm>
          <a:prstGeom prst="rect">
            <a:avLst/>
          </a:prstGeom>
        </p:spPr>
        <p:txBody>
          <a:bodyPr/>
          <a:lstStyle/>
          <a:p>
            <a:pPr>
              <a:spcBef>
                <a:spcPct val="20000"/>
              </a:spcBef>
            </a:pPr>
            <a:r>
              <a:rPr lang="en-US" sz="1600" dirty="0" smtClean="0">
                <a:solidFill>
                  <a:schemeClr val="tx2"/>
                </a:solidFill>
              </a:rPr>
              <a:t>Additionally comparison to historic event (1000 MW loss) in similar conditions (28 GW loss, 201 GWs inertia, frequency responsive reserve 1087 MW) shown similar frequency trace as in the simulation, with the nadir above 49.5 Hz</a:t>
            </a:r>
            <a:endParaRPr lang="en-US" sz="1600" dirty="0">
              <a:solidFill>
                <a:schemeClr val="tx2"/>
              </a:solidFill>
            </a:endParaRPr>
          </a:p>
        </p:txBody>
      </p:sp>
    </p:spTree>
    <p:extLst>
      <p:ext uri="{BB962C8B-B14F-4D97-AF65-F5344CB8AC3E}">
        <p14:creationId xmlns:p14="http://schemas.microsoft.com/office/powerpoint/2010/main" val="418633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by National Grid Operator</a:t>
            </a:r>
            <a:endParaRPr lang="en-US" dirty="0"/>
          </a:p>
        </p:txBody>
      </p:sp>
      <p:sp>
        <p:nvSpPr>
          <p:cNvPr id="3" name="Content Placeholder 2"/>
          <p:cNvSpPr>
            <a:spLocks noGrp="1"/>
          </p:cNvSpPr>
          <p:nvPr>
            <p:ph idx="1"/>
          </p:nvPr>
        </p:nvSpPr>
        <p:spPr>
          <a:xfrm>
            <a:off x="381000" y="1386682"/>
            <a:ext cx="8534400" cy="4319832"/>
          </a:xfrm>
        </p:spPr>
        <p:txBody>
          <a:bodyPr/>
          <a:lstStyle/>
          <a:p>
            <a:r>
              <a:rPr lang="en-US" sz="2200" dirty="0" smtClean="0">
                <a:solidFill>
                  <a:schemeClr val="tx2"/>
                </a:solidFill>
              </a:rPr>
              <a:t>List of facilities on load shedding schemes has to be reviewed to identify potential critical loads </a:t>
            </a:r>
          </a:p>
          <a:p>
            <a:endParaRPr lang="en-US" sz="1000" dirty="0" smtClean="0">
              <a:solidFill>
                <a:schemeClr val="tx2"/>
              </a:solidFill>
            </a:endParaRPr>
          </a:p>
          <a:p>
            <a:r>
              <a:rPr lang="en-US" sz="2200" dirty="0" smtClean="0">
                <a:solidFill>
                  <a:schemeClr val="tx2"/>
                </a:solidFill>
              </a:rPr>
              <a:t>Review security standard to determine if in high inverter-based environment planning for &gt;1000 MW loss is appropriate. How to achieve balance between risks and costs?</a:t>
            </a:r>
          </a:p>
          <a:p>
            <a:endParaRPr lang="en-US" sz="1000" dirty="0" smtClean="0">
              <a:solidFill>
                <a:schemeClr val="tx2"/>
              </a:solidFill>
            </a:endParaRPr>
          </a:p>
          <a:p>
            <a:r>
              <a:rPr lang="en-US" sz="2200" dirty="0" smtClean="0">
                <a:solidFill>
                  <a:schemeClr val="tx2"/>
                </a:solidFill>
              </a:rPr>
              <a:t>Review protections of critical infrastructure (hospitals, transport, emergency services) to ensure their can “ride-through” the range of system events. </a:t>
            </a:r>
          </a:p>
          <a:p>
            <a:endParaRPr lang="en-US" sz="1000" dirty="0" smtClean="0">
              <a:solidFill>
                <a:schemeClr val="tx2"/>
              </a:solidFill>
            </a:endParaRPr>
          </a:p>
          <a:p>
            <a:r>
              <a:rPr lang="en-US" sz="2200" dirty="0" smtClean="0">
                <a:solidFill>
                  <a:schemeClr val="tx2"/>
                </a:solidFill>
              </a:rPr>
              <a:t>Accelerate ongoing program, changing </a:t>
            </a:r>
            <a:r>
              <a:rPr lang="en-US" sz="2200" dirty="0" err="1" smtClean="0">
                <a:solidFill>
                  <a:schemeClr val="tx2"/>
                </a:solidFill>
              </a:rPr>
              <a:t>RoCoF</a:t>
            </a:r>
            <a:r>
              <a:rPr lang="en-US" sz="2200" dirty="0" smtClean="0">
                <a:solidFill>
                  <a:schemeClr val="tx2"/>
                </a:solidFill>
              </a:rPr>
              <a:t> protection settings of embedded generation from 0.125 Hz/s to 1Hz/s.</a:t>
            </a:r>
            <a:r>
              <a:rPr lang="en-US" sz="2200" dirty="0">
                <a:solidFill>
                  <a:schemeClr val="tx2"/>
                </a:solidFill>
              </a:rPr>
              <a:t/>
            </a:r>
            <a:br>
              <a:rPr lang="en-US" sz="2200" dirty="0">
                <a:solidFill>
                  <a:schemeClr val="tx2"/>
                </a:solidFill>
              </a:rPr>
            </a:br>
            <a:endParaRPr lang="en-US" sz="22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2030398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to Learn for ERCOT?</a:t>
            </a:r>
            <a:endParaRPr lang="en-US" dirty="0"/>
          </a:p>
        </p:txBody>
      </p:sp>
      <p:sp>
        <p:nvSpPr>
          <p:cNvPr id="3" name="Content Placeholder 2"/>
          <p:cNvSpPr>
            <a:spLocks noGrp="1"/>
          </p:cNvSpPr>
          <p:nvPr>
            <p:ph idx="1"/>
          </p:nvPr>
        </p:nvSpPr>
        <p:spPr/>
        <p:txBody>
          <a:bodyPr/>
          <a:lstStyle/>
          <a:p>
            <a:r>
              <a:rPr lang="en-US" sz="1800" dirty="0">
                <a:solidFill>
                  <a:schemeClr val="tx2"/>
                </a:solidFill>
              </a:rPr>
              <a:t>How distributed generators determine frequency? Can they potentially trip following short circuit events on the transmission grid, how many MW can we </a:t>
            </a:r>
            <a:r>
              <a:rPr lang="en-US" sz="1800" dirty="0" smtClean="0">
                <a:solidFill>
                  <a:schemeClr val="tx2"/>
                </a:solidFill>
              </a:rPr>
              <a:t>lose</a:t>
            </a:r>
            <a:r>
              <a:rPr lang="en-US" sz="1800" dirty="0">
                <a:solidFill>
                  <a:schemeClr val="tx2"/>
                </a:solidFill>
              </a:rPr>
              <a:t>? ERCOT verified this for transmission </a:t>
            </a:r>
            <a:r>
              <a:rPr lang="en-US" sz="1800" dirty="0" smtClean="0">
                <a:solidFill>
                  <a:schemeClr val="tx2"/>
                </a:solidFill>
              </a:rPr>
              <a:t>connected solar </a:t>
            </a:r>
            <a:r>
              <a:rPr lang="en-US" sz="1800" dirty="0">
                <a:solidFill>
                  <a:schemeClr val="tx2"/>
                </a:solidFill>
              </a:rPr>
              <a:t>generation after the Blue Cut fire event but do we know </a:t>
            </a:r>
            <a:r>
              <a:rPr lang="en-US" sz="1800" dirty="0" smtClean="0">
                <a:solidFill>
                  <a:schemeClr val="tx2"/>
                </a:solidFill>
              </a:rPr>
              <a:t>how distributed generation would behave?</a:t>
            </a:r>
            <a:endParaRPr lang="en-US" sz="1800" dirty="0">
              <a:solidFill>
                <a:schemeClr val="tx2"/>
              </a:solidFill>
            </a:endParaRPr>
          </a:p>
          <a:p>
            <a:endParaRPr lang="en-US" sz="1000" dirty="0">
              <a:solidFill>
                <a:schemeClr val="tx2"/>
              </a:solidFill>
            </a:endParaRPr>
          </a:p>
          <a:p>
            <a:r>
              <a:rPr lang="en-US" sz="1800" dirty="0">
                <a:solidFill>
                  <a:schemeClr val="tx2"/>
                </a:solidFill>
              </a:rPr>
              <a:t>How to ensure compliance with VRT requirements</a:t>
            </a:r>
            <a:r>
              <a:rPr lang="en-US" sz="1800" dirty="0" smtClean="0">
                <a:solidFill>
                  <a:schemeClr val="tx2"/>
                </a:solidFill>
              </a:rPr>
              <a:t>? Can partial maintenance at the plants potentially cause temporary incompliance? </a:t>
            </a:r>
          </a:p>
          <a:p>
            <a:endParaRPr lang="en-US" sz="1000" dirty="0" smtClean="0">
              <a:solidFill>
                <a:schemeClr val="tx2"/>
              </a:solidFill>
            </a:endParaRPr>
          </a:p>
          <a:p>
            <a:r>
              <a:rPr lang="en-US" sz="1800" dirty="0" smtClean="0">
                <a:solidFill>
                  <a:schemeClr val="tx2"/>
                </a:solidFill>
              </a:rPr>
              <a:t>Going forward should be consider sequences of events, such as e.g. transmission fault &amp; loss of embedded generation?</a:t>
            </a:r>
            <a:endParaRPr lang="en-US" sz="1800" dirty="0">
              <a:solidFill>
                <a:schemeClr val="tx2"/>
              </a:solidFill>
            </a:endParaRPr>
          </a:p>
          <a:p>
            <a:endParaRPr lang="en-US" sz="1000" dirty="0">
              <a:solidFill>
                <a:schemeClr val="tx2"/>
              </a:solidFill>
            </a:endParaRPr>
          </a:p>
          <a:p>
            <a:r>
              <a:rPr lang="en-US" sz="1800" dirty="0" smtClean="0">
                <a:solidFill>
                  <a:schemeClr val="tx2"/>
                </a:solidFill>
              </a:rPr>
              <a:t>Are any lessons learned from shedding of firm load or internal protections tripping critical load applicable in ERCOT?</a:t>
            </a:r>
            <a:endParaRPr lang="en-US" sz="1800" dirty="0">
              <a:solidFill>
                <a:schemeClr val="tx2"/>
              </a:solidFill>
            </a:endParaRP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3203158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0" indent="0">
              <a:buNone/>
            </a:pPr>
            <a:r>
              <a:rPr lang="en-GB" sz="1800" dirty="0">
                <a:solidFill>
                  <a:schemeClr val="tx2"/>
                </a:solidFill>
              </a:rPr>
              <a:t>National Grid’s </a:t>
            </a:r>
            <a:r>
              <a:rPr lang="en-GB" sz="1800" dirty="0" smtClean="0">
                <a:solidFill>
                  <a:schemeClr val="tx2"/>
                </a:solidFill>
              </a:rPr>
              <a:t>Final Reports are available at:</a:t>
            </a:r>
            <a:endParaRPr lang="en-US" sz="1800" dirty="0">
              <a:solidFill>
                <a:schemeClr val="tx2"/>
              </a:solidFill>
            </a:endParaRPr>
          </a:p>
          <a:p>
            <a:endParaRPr lang="en-US" sz="1800" dirty="0">
              <a:solidFill>
                <a:schemeClr val="tx2"/>
              </a:solidFill>
            </a:endParaRPr>
          </a:p>
          <a:p>
            <a:r>
              <a:rPr lang="en-GB" sz="1800" dirty="0">
                <a:solidFill>
                  <a:schemeClr val="tx2"/>
                </a:solidFill>
              </a:rPr>
              <a:t>Report: </a:t>
            </a:r>
            <a:r>
              <a:rPr lang="en-GB" sz="1800" dirty="0">
                <a:solidFill>
                  <a:schemeClr val="tx2"/>
                </a:solidFill>
                <a:hlinkClick r:id="rId2"/>
              </a:rPr>
              <a:t>https://www.ofgem.gov.uk/system/files/docs/2019/09/eso_technical_report</a:t>
            </a:r>
            <a:r>
              <a:rPr lang="en-GB" sz="1800">
                <a:solidFill>
                  <a:schemeClr val="tx2"/>
                </a:solidFill>
                <a:hlinkClick r:id="rId2"/>
              </a:rPr>
              <a:t>_-_</a:t>
            </a:r>
            <a:r>
              <a:rPr lang="en-GB" sz="1800" smtClean="0">
                <a:solidFill>
                  <a:schemeClr val="tx2"/>
                </a:solidFill>
                <a:hlinkClick r:id="rId2"/>
              </a:rPr>
              <a:t>final.pdf</a:t>
            </a:r>
            <a:endParaRPr lang="en-GB" sz="1800" smtClean="0">
              <a:solidFill>
                <a:schemeClr val="tx2"/>
              </a:solidFill>
            </a:endParaRPr>
          </a:p>
          <a:p>
            <a:endParaRPr lang="en-US" sz="1800" dirty="0">
              <a:solidFill>
                <a:schemeClr val="tx2"/>
              </a:solidFill>
            </a:endParaRPr>
          </a:p>
          <a:p>
            <a:r>
              <a:rPr lang="en-GB" sz="1800" dirty="0">
                <a:solidFill>
                  <a:schemeClr val="tx2"/>
                </a:solidFill>
              </a:rPr>
              <a:t>Appendix: </a:t>
            </a:r>
            <a:r>
              <a:rPr lang="en-GB" sz="1800" dirty="0">
                <a:solidFill>
                  <a:schemeClr val="tx2"/>
                </a:solidFill>
                <a:hlinkClick r:id="rId3"/>
              </a:rPr>
              <a:t>https://www.ofgem.gov.uk/system/files/docs/2019/09/eso_technical_report_-_appendices_-_final.pdf</a:t>
            </a:r>
            <a:endParaRPr lang="en-US" sz="1800" dirty="0">
              <a:solidFill>
                <a:schemeClr val="tx2"/>
              </a:solidFill>
            </a:endParaRPr>
          </a:p>
          <a:p>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2918837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Thank you! Questions?</a:t>
            </a:r>
            <a:endParaRPr lang="en-US" sz="4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28</a:t>
            </a:fld>
            <a:endParaRPr lang="en-US" dirty="0">
              <a:solidFill>
                <a:prstClr val="black">
                  <a:tint val="75000"/>
                </a:prstClr>
              </a:solidFill>
            </a:endParaRPr>
          </a:p>
        </p:txBody>
      </p:sp>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401" y="1396999"/>
            <a:ext cx="2384425" cy="298053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90500" y="5295900"/>
            <a:ext cx="3018972" cy="800219"/>
          </a:xfrm>
          <a:prstGeom prst="rect">
            <a:avLst/>
          </a:prstGeom>
          <a:noFill/>
        </p:spPr>
        <p:txBody>
          <a:bodyPr wrap="square" rtlCol="0">
            <a:spAutoFit/>
          </a:bodyPr>
          <a:lstStyle/>
          <a:p>
            <a:r>
              <a:rPr lang="en-US" dirty="0">
                <a:solidFill>
                  <a:srgbClr val="5B6770"/>
                </a:solidFill>
              </a:rPr>
              <a:t>Julia Matevosyan</a:t>
            </a:r>
          </a:p>
          <a:p>
            <a:endParaRPr lang="en-US" sz="1000" dirty="0">
              <a:solidFill>
                <a:srgbClr val="5B6770"/>
              </a:solidFill>
            </a:endParaRPr>
          </a:p>
          <a:p>
            <a:r>
              <a:rPr lang="en-US" dirty="0">
                <a:solidFill>
                  <a:srgbClr val="5B6770"/>
                </a:solidFill>
              </a:rPr>
              <a:t>jmatevosjana@ercot.com</a:t>
            </a:r>
          </a:p>
        </p:txBody>
      </p:sp>
    </p:spTree>
    <p:extLst>
      <p:ext uri="{BB962C8B-B14F-4D97-AF65-F5344CB8AC3E}">
        <p14:creationId xmlns:p14="http://schemas.microsoft.com/office/powerpoint/2010/main" val="4013250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Grid </a:t>
            </a:r>
            <a:r>
              <a:rPr lang="en-US" dirty="0" smtClean="0"/>
              <a:t>UK, Mitigation Measures</a:t>
            </a:r>
            <a:endParaRPr lang="en-US" dirty="0"/>
          </a:p>
        </p:txBody>
      </p:sp>
      <p:sp>
        <p:nvSpPr>
          <p:cNvPr id="3" name="Content Placeholder 2"/>
          <p:cNvSpPr>
            <a:spLocks noGrp="1"/>
          </p:cNvSpPr>
          <p:nvPr>
            <p:ph idx="1"/>
          </p:nvPr>
        </p:nvSpPr>
        <p:spPr/>
        <p:txBody>
          <a:bodyPr/>
          <a:lstStyle/>
          <a:p>
            <a:r>
              <a:rPr lang="en-US" sz="1800" dirty="0" smtClean="0">
                <a:solidFill>
                  <a:srgbClr val="5B6770"/>
                </a:solidFill>
              </a:rPr>
              <a:t>Monitors inertia online real </a:t>
            </a:r>
            <a:r>
              <a:rPr lang="en-US" sz="1800" dirty="0" smtClean="0">
                <a:solidFill>
                  <a:srgbClr val="5B6770"/>
                </a:solidFill>
              </a:rPr>
              <a:t>time</a:t>
            </a:r>
          </a:p>
          <a:p>
            <a:endParaRPr lang="en-US" sz="1000" dirty="0" smtClean="0">
              <a:solidFill>
                <a:srgbClr val="5B6770"/>
              </a:solidFill>
            </a:endParaRPr>
          </a:p>
          <a:p>
            <a:r>
              <a:rPr lang="en-US" sz="1800" dirty="0" smtClean="0">
                <a:solidFill>
                  <a:srgbClr val="5B6770"/>
                </a:solidFill>
              </a:rPr>
              <a:t>RCC limited </a:t>
            </a:r>
            <a:r>
              <a:rPr lang="en-US" sz="1800" dirty="0">
                <a:solidFill>
                  <a:srgbClr val="5B6770"/>
                </a:solidFill>
              </a:rPr>
              <a:t>in real time </a:t>
            </a:r>
            <a:r>
              <a:rPr lang="en-US" sz="1800" dirty="0" smtClean="0">
                <a:solidFill>
                  <a:srgbClr val="5B6770"/>
                </a:solidFill>
              </a:rPr>
              <a:t>by </a:t>
            </a:r>
            <a:r>
              <a:rPr lang="en-US" sz="1800" dirty="0">
                <a:solidFill>
                  <a:srgbClr val="5B6770"/>
                </a:solidFill>
              </a:rPr>
              <a:t>the operators to minimize the risk of </a:t>
            </a:r>
            <a:r>
              <a:rPr lang="en-US" sz="1800" dirty="0" smtClean="0">
                <a:solidFill>
                  <a:srgbClr val="5B6770"/>
                </a:solidFill>
              </a:rPr>
              <a:t>high </a:t>
            </a:r>
            <a:r>
              <a:rPr lang="en-US" sz="1800" dirty="0" err="1" smtClean="0">
                <a:solidFill>
                  <a:srgbClr val="5B6770"/>
                </a:solidFill>
              </a:rPr>
              <a:t>RoCoF</a:t>
            </a:r>
            <a:r>
              <a:rPr lang="en-US" sz="1800" dirty="0" smtClean="0">
                <a:solidFill>
                  <a:srgbClr val="5B6770"/>
                </a:solidFill>
              </a:rPr>
              <a:t> 0.125 Hz/s </a:t>
            </a:r>
            <a:r>
              <a:rPr lang="en-US" sz="1800" dirty="0" smtClean="0">
                <a:solidFill>
                  <a:srgbClr val="5B6770"/>
                </a:solidFill>
              </a:rPr>
              <a:t>(gradually changing settings towards </a:t>
            </a:r>
            <a:r>
              <a:rPr lang="en-US" sz="1800" dirty="0" smtClean="0">
                <a:solidFill>
                  <a:srgbClr val="5B6770"/>
                </a:solidFill>
              </a:rPr>
              <a:t>1 Hz/s)</a:t>
            </a:r>
          </a:p>
          <a:p>
            <a:endParaRPr lang="en-US" sz="1000" dirty="0">
              <a:solidFill>
                <a:srgbClr val="5B6770"/>
              </a:solidFill>
            </a:endParaRPr>
          </a:p>
          <a:p>
            <a:r>
              <a:rPr lang="en-US" sz="1800" dirty="0">
                <a:solidFill>
                  <a:srgbClr val="5B6770"/>
                </a:solidFill>
              </a:rPr>
              <a:t>Forecasts inertia &lt; 12 hours ahead, derives largest loss that the system can withstand due to </a:t>
            </a:r>
            <a:r>
              <a:rPr lang="en-US" sz="1800" dirty="0" err="1">
                <a:solidFill>
                  <a:srgbClr val="5B6770"/>
                </a:solidFill>
              </a:rPr>
              <a:t>RoCoF</a:t>
            </a:r>
            <a:r>
              <a:rPr lang="en-US" sz="1800" dirty="0">
                <a:solidFill>
                  <a:srgbClr val="5B6770"/>
                </a:solidFill>
              </a:rPr>
              <a:t> </a:t>
            </a:r>
            <a:r>
              <a:rPr lang="en-US" sz="1800" dirty="0" smtClean="0">
                <a:solidFill>
                  <a:srgbClr val="5B6770"/>
                </a:solidFill>
              </a:rPr>
              <a:t>considerations. </a:t>
            </a:r>
            <a:endParaRPr lang="en-US" sz="1800" dirty="0" smtClean="0">
              <a:solidFill>
                <a:srgbClr val="5B6770"/>
              </a:solidFill>
            </a:endParaRPr>
          </a:p>
          <a:p>
            <a:endParaRPr lang="en-US" sz="1000" dirty="0">
              <a:solidFill>
                <a:srgbClr val="5B6770"/>
              </a:solidFill>
            </a:endParaRPr>
          </a:p>
          <a:p>
            <a:r>
              <a:rPr lang="en-US" sz="1800" dirty="0" smtClean="0">
                <a:solidFill>
                  <a:srgbClr val="5B6770"/>
                </a:solidFill>
              </a:rPr>
              <a:t>Post-fault </a:t>
            </a:r>
            <a:r>
              <a:rPr lang="en-US" sz="1800" dirty="0">
                <a:solidFill>
                  <a:srgbClr val="5B6770"/>
                </a:solidFill>
              </a:rPr>
              <a:t>inertia limit is set </a:t>
            </a:r>
            <a:r>
              <a:rPr lang="en-US" sz="1800" dirty="0" smtClean="0">
                <a:solidFill>
                  <a:srgbClr val="5B6770"/>
                </a:solidFill>
              </a:rPr>
              <a:t>to 130 </a:t>
            </a:r>
            <a:r>
              <a:rPr lang="en-US" sz="1800" dirty="0" smtClean="0">
                <a:solidFill>
                  <a:srgbClr val="5B6770"/>
                </a:solidFill>
              </a:rPr>
              <a:t>GW·s</a:t>
            </a:r>
          </a:p>
          <a:p>
            <a:endParaRPr lang="en-US" sz="1000" dirty="0">
              <a:solidFill>
                <a:srgbClr val="5B6770"/>
              </a:solidFill>
            </a:endParaRPr>
          </a:p>
          <a:p>
            <a:r>
              <a:rPr lang="en-US" sz="1800" dirty="0" smtClean="0">
                <a:solidFill>
                  <a:srgbClr val="5B6770"/>
                </a:solidFill>
              </a:rPr>
              <a:t>Varies </a:t>
            </a:r>
            <a:r>
              <a:rPr lang="en-US" sz="1800" dirty="0">
                <a:solidFill>
                  <a:srgbClr val="5B6770"/>
                </a:solidFill>
              </a:rPr>
              <a:t>frequency containment </a:t>
            </a:r>
            <a:r>
              <a:rPr lang="en-US" sz="1800" dirty="0" smtClean="0">
                <a:solidFill>
                  <a:srgbClr val="5B6770"/>
                </a:solidFill>
              </a:rPr>
              <a:t>reserve based on </a:t>
            </a:r>
            <a:r>
              <a:rPr lang="en-US" sz="1800" dirty="0">
                <a:solidFill>
                  <a:srgbClr val="5B6770"/>
                </a:solidFill>
              </a:rPr>
              <a:t>inertia and largest </a:t>
            </a:r>
            <a:r>
              <a:rPr lang="en-US" sz="1800" dirty="0" smtClean="0">
                <a:solidFill>
                  <a:srgbClr val="5B6770"/>
                </a:solidFill>
              </a:rPr>
              <a:t>RCC size</a:t>
            </a:r>
          </a:p>
          <a:p>
            <a:endParaRPr lang="en-US" sz="1000" dirty="0">
              <a:solidFill>
                <a:srgbClr val="5B6770"/>
              </a:solidFill>
            </a:endParaRPr>
          </a:p>
          <a:p>
            <a:r>
              <a:rPr lang="en-US" sz="1800" dirty="0" smtClean="0">
                <a:solidFill>
                  <a:srgbClr val="5B6770"/>
                </a:solidFill>
              </a:rPr>
              <a:t>Introduced Enhanced </a:t>
            </a:r>
            <a:r>
              <a:rPr lang="en-US" sz="1800" dirty="0">
                <a:solidFill>
                  <a:srgbClr val="5B6770"/>
                </a:solidFill>
              </a:rPr>
              <a:t>Frequency Response Service (</a:t>
            </a:r>
            <a:r>
              <a:rPr lang="en-US" sz="1800" dirty="0" smtClean="0">
                <a:solidFill>
                  <a:srgbClr val="5B6770"/>
                </a:solidFill>
              </a:rPr>
              <a:t>EFR): deliver </a:t>
            </a:r>
            <a:r>
              <a:rPr lang="en-US" sz="1800" dirty="0">
                <a:solidFill>
                  <a:srgbClr val="5B6770"/>
                </a:solidFill>
              </a:rPr>
              <a:t>100% Active Power output within 1 </a:t>
            </a:r>
            <a:r>
              <a:rPr lang="en-US" sz="1800" dirty="0" smtClean="0">
                <a:solidFill>
                  <a:srgbClr val="5B6770"/>
                </a:solidFill>
              </a:rPr>
              <a:t>second, sustain for 15 minutes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3</a:t>
            </a:fld>
            <a:endParaRPr lang="en-US" dirty="0">
              <a:solidFill>
                <a:srgbClr val="FFFFFF"/>
              </a:solidFill>
            </a:endParaRPr>
          </a:p>
        </p:txBody>
      </p:sp>
    </p:spTree>
    <p:extLst>
      <p:ext uri="{BB962C8B-B14F-4D97-AF65-F5344CB8AC3E}">
        <p14:creationId xmlns:p14="http://schemas.microsoft.com/office/powerpoint/2010/main" val="2675826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August 9</a:t>
            </a:r>
            <a:r>
              <a:rPr lang="en-US" baseline="30000" dirty="0" smtClean="0"/>
              <a:t>th</a:t>
            </a:r>
            <a:r>
              <a:rPr lang="en-US" dirty="0" smtClean="0"/>
              <a:t> </a:t>
            </a:r>
            <a:r>
              <a:rPr lang="en-US" dirty="0" smtClean="0"/>
              <a:t>Event, </a:t>
            </a:r>
            <a:r>
              <a:rPr lang="en-US" dirty="0" smtClean="0"/>
              <a:t>Background</a:t>
            </a:r>
            <a:endParaRPr lang="en-US" dirty="0"/>
          </a:p>
        </p:txBody>
      </p:sp>
      <p:sp>
        <p:nvSpPr>
          <p:cNvPr id="3" name="Content Placeholder 2"/>
          <p:cNvSpPr>
            <a:spLocks noGrp="1"/>
          </p:cNvSpPr>
          <p:nvPr>
            <p:ph idx="1"/>
          </p:nvPr>
        </p:nvSpPr>
        <p:spPr/>
        <p:txBody>
          <a:bodyPr/>
          <a:lstStyle/>
          <a:p>
            <a:r>
              <a:rPr lang="en-US" sz="1800" dirty="0">
                <a:solidFill>
                  <a:schemeClr val="tx2"/>
                </a:solidFill>
              </a:rPr>
              <a:t>Friday August 9th was windy, rainy warm day. </a:t>
            </a:r>
            <a:endParaRPr lang="en-US" sz="1800" dirty="0" smtClean="0">
              <a:solidFill>
                <a:schemeClr val="tx2"/>
              </a:solidFill>
            </a:endParaRPr>
          </a:p>
          <a:p>
            <a:endParaRPr lang="en-US" sz="1800" dirty="0" smtClean="0">
              <a:solidFill>
                <a:schemeClr val="tx2"/>
              </a:solidFill>
            </a:endParaRPr>
          </a:p>
          <a:p>
            <a:r>
              <a:rPr lang="en-US" sz="1800" dirty="0" smtClean="0">
                <a:solidFill>
                  <a:schemeClr val="tx2"/>
                </a:solidFill>
              </a:rPr>
              <a:t>Before </a:t>
            </a:r>
            <a:r>
              <a:rPr lang="en-US" sz="1800" dirty="0">
                <a:solidFill>
                  <a:schemeClr val="tx2"/>
                </a:solidFill>
              </a:rPr>
              <a:t>the event </a:t>
            </a:r>
            <a:r>
              <a:rPr lang="en-US" sz="1800" dirty="0" smtClean="0">
                <a:solidFill>
                  <a:schemeClr val="tx2"/>
                </a:solidFill>
              </a:rPr>
              <a:t>system load is around </a:t>
            </a:r>
            <a:r>
              <a:rPr lang="en-US" sz="1800" dirty="0">
                <a:solidFill>
                  <a:schemeClr val="tx2"/>
                </a:solidFill>
              </a:rPr>
              <a:t>29 GW, </a:t>
            </a:r>
            <a:endParaRPr lang="en-US" sz="1800" dirty="0" smtClean="0">
              <a:solidFill>
                <a:schemeClr val="tx2"/>
              </a:solidFill>
            </a:endParaRPr>
          </a:p>
          <a:p>
            <a:endParaRPr lang="en-US" sz="1800" dirty="0" smtClean="0">
              <a:solidFill>
                <a:schemeClr val="tx2"/>
              </a:solidFill>
            </a:endParaRPr>
          </a:p>
          <a:p>
            <a:r>
              <a:rPr lang="en-US" sz="1800" dirty="0" smtClean="0">
                <a:solidFill>
                  <a:schemeClr val="tx2"/>
                </a:solidFill>
              </a:rPr>
              <a:t>32.13 </a:t>
            </a:r>
            <a:r>
              <a:rPr lang="en-US" sz="1800" dirty="0">
                <a:solidFill>
                  <a:schemeClr val="tx2"/>
                </a:solidFill>
              </a:rPr>
              <a:t>GW of transmission connected generation capacity online: 30% from wind, 30% from gas, 20% from nuclear, 10% export over the interconnections. </a:t>
            </a:r>
            <a:r>
              <a:rPr lang="en-US" sz="1800" dirty="0" smtClean="0">
                <a:solidFill>
                  <a:schemeClr val="tx2"/>
                </a:solidFill>
              </a:rPr>
              <a:t>(No </a:t>
            </a:r>
            <a:r>
              <a:rPr lang="en-US" sz="1800" dirty="0">
                <a:solidFill>
                  <a:schemeClr val="tx2"/>
                </a:solidFill>
              </a:rPr>
              <a:t>mentioning of where the remaining 10% were coming from, may be </a:t>
            </a:r>
            <a:r>
              <a:rPr lang="en-US" sz="1800" dirty="0" smtClean="0">
                <a:solidFill>
                  <a:schemeClr val="tx2"/>
                </a:solidFill>
              </a:rPr>
              <a:t>other distributed generation).</a:t>
            </a:r>
          </a:p>
          <a:p>
            <a:endParaRPr lang="en-US" sz="1800" dirty="0">
              <a:solidFill>
                <a:schemeClr val="tx2"/>
              </a:solidFill>
            </a:endParaRPr>
          </a:p>
          <a:p>
            <a:r>
              <a:rPr lang="en-US" sz="1800" dirty="0" smtClean="0">
                <a:solidFill>
                  <a:schemeClr val="tx2"/>
                </a:solidFill>
              </a:rPr>
              <a:t>System </a:t>
            </a:r>
            <a:r>
              <a:rPr lang="en-US" sz="1800" dirty="0">
                <a:solidFill>
                  <a:schemeClr val="tx2"/>
                </a:solidFill>
              </a:rPr>
              <a:t>inertia is around </a:t>
            </a:r>
            <a:r>
              <a:rPr lang="en-US" sz="1800" dirty="0" smtClean="0">
                <a:solidFill>
                  <a:schemeClr val="tx2"/>
                </a:solidFill>
              </a:rPr>
              <a:t>210 </a:t>
            </a:r>
            <a:r>
              <a:rPr lang="en-US" sz="1800" dirty="0" smtClean="0">
                <a:solidFill>
                  <a:schemeClr val="tx2"/>
                </a:solidFill>
              </a:rPr>
              <a:t>GWs (moderate), </a:t>
            </a:r>
            <a:r>
              <a:rPr lang="en-US" sz="1800" dirty="0">
                <a:solidFill>
                  <a:schemeClr val="tx2"/>
                </a:solidFill>
              </a:rPr>
              <a:t>import over French interconnector is limited at 1000 </a:t>
            </a:r>
            <a:r>
              <a:rPr lang="en-US" sz="1800" dirty="0" smtClean="0">
                <a:solidFill>
                  <a:schemeClr val="tx2"/>
                </a:solidFill>
              </a:rPr>
              <a:t>MW</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405637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Start </a:t>
            </a:r>
            <a:endParaRPr lang="en-US" dirty="0"/>
          </a:p>
        </p:txBody>
      </p:sp>
      <p:sp>
        <p:nvSpPr>
          <p:cNvPr id="3" name="Content Placeholder 2"/>
          <p:cNvSpPr>
            <a:spLocks noGrp="1"/>
          </p:cNvSpPr>
          <p:nvPr>
            <p:ph idx="1"/>
          </p:nvPr>
        </p:nvSpPr>
        <p:spPr/>
        <p:txBody>
          <a:bodyPr/>
          <a:lstStyle/>
          <a:p>
            <a:r>
              <a:rPr lang="en-US" sz="2200" dirty="0">
                <a:solidFill>
                  <a:schemeClr val="tx2"/>
                </a:solidFill>
              </a:rPr>
              <a:t>At 4:52 pm, lightning strike on transmission </a:t>
            </a:r>
            <a:r>
              <a:rPr lang="en-US" sz="2200" dirty="0" smtClean="0">
                <a:solidFill>
                  <a:schemeClr val="tx2"/>
                </a:solidFill>
              </a:rPr>
              <a:t>line caused </a:t>
            </a:r>
            <a:r>
              <a:rPr lang="en-US" sz="2200" dirty="0">
                <a:solidFill>
                  <a:schemeClr val="tx2"/>
                </a:solidFill>
              </a:rPr>
              <a:t>single phase to ground </a:t>
            </a:r>
            <a:r>
              <a:rPr lang="en-US" sz="2200" dirty="0" smtClean="0">
                <a:solidFill>
                  <a:schemeClr val="tx2"/>
                </a:solidFill>
              </a:rPr>
              <a:t>fault</a:t>
            </a:r>
            <a:r>
              <a:rPr lang="en-US" sz="2200" dirty="0">
                <a:solidFill>
                  <a:schemeClr val="tx2"/>
                </a:solidFill>
              </a:rPr>
              <a:t> </a:t>
            </a:r>
            <a:endParaRPr lang="en-US" sz="2200" dirty="0" smtClean="0">
              <a:solidFill>
                <a:schemeClr val="tx2"/>
              </a:solidFill>
            </a:endParaRPr>
          </a:p>
          <a:p>
            <a:endParaRPr lang="en-US" sz="2200" dirty="0">
              <a:solidFill>
                <a:schemeClr val="tx2"/>
              </a:solidFill>
            </a:endParaRPr>
          </a:p>
          <a:p>
            <a:r>
              <a:rPr lang="en-US" sz="2200" dirty="0" smtClean="0">
                <a:solidFill>
                  <a:schemeClr val="tx2"/>
                </a:solidFill>
              </a:rPr>
              <a:t>Cleared </a:t>
            </a:r>
            <a:r>
              <a:rPr lang="en-US" sz="2200" dirty="0">
                <a:solidFill>
                  <a:schemeClr val="tx2"/>
                </a:solidFill>
              </a:rPr>
              <a:t>in </a:t>
            </a:r>
            <a:r>
              <a:rPr lang="en-US" sz="2200" dirty="0" smtClean="0">
                <a:solidFill>
                  <a:schemeClr val="tx2"/>
                </a:solidFill>
              </a:rPr>
              <a:t>74 </a:t>
            </a:r>
            <a:r>
              <a:rPr lang="en-US" sz="2200" dirty="0" err="1">
                <a:solidFill>
                  <a:schemeClr val="tx2"/>
                </a:solidFill>
              </a:rPr>
              <a:t>ms</a:t>
            </a:r>
            <a:r>
              <a:rPr lang="en-US" sz="2200" dirty="0">
                <a:solidFill>
                  <a:schemeClr val="tx2"/>
                </a:solidFill>
              </a:rPr>
              <a:t> seconds (disconnect), </a:t>
            </a:r>
            <a:r>
              <a:rPr lang="en-US" sz="2200" dirty="0" smtClean="0">
                <a:solidFill>
                  <a:schemeClr val="tx2"/>
                </a:solidFill>
              </a:rPr>
              <a:t>an </a:t>
            </a:r>
            <a:r>
              <a:rPr lang="en-US" sz="2200" dirty="0">
                <a:solidFill>
                  <a:schemeClr val="tx2"/>
                </a:solidFill>
              </a:rPr>
              <a:t>automatic re-closure after 20 seconds, brought the line back to normal operation </a:t>
            </a:r>
            <a:r>
              <a:rPr lang="en-US" sz="2200" dirty="0" smtClean="0">
                <a:solidFill>
                  <a:schemeClr val="tx2"/>
                </a:solidFill>
              </a:rPr>
              <a:t>(within normal </a:t>
            </a:r>
            <a:r>
              <a:rPr lang="en-US" sz="2200" dirty="0">
                <a:solidFill>
                  <a:schemeClr val="tx2"/>
                </a:solidFill>
              </a:rPr>
              <a:t>time). </a:t>
            </a:r>
            <a:endParaRPr lang="en-US" sz="2200" dirty="0" smtClean="0">
              <a:solidFill>
                <a:schemeClr val="tx2"/>
              </a:solidFill>
            </a:endParaRPr>
          </a:p>
          <a:p>
            <a:endParaRPr lang="en-US" sz="2200" dirty="0" smtClean="0">
              <a:solidFill>
                <a:schemeClr val="tx2"/>
              </a:solidFill>
            </a:endParaRPr>
          </a:p>
          <a:p>
            <a:r>
              <a:rPr lang="en-US" sz="2200" dirty="0" smtClean="0">
                <a:solidFill>
                  <a:schemeClr val="tx2"/>
                </a:solidFill>
              </a:rPr>
              <a:t>Th</a:t>
            </a:r>
            <a:r>
              <a:rPr lang="en-US" sz="2200" dirty="0" smtClean="0">
                <a:solidFill>
                  <a:schemeClr val="tx2"/>
                </a:solidFill>
              </a:rPr>
              <a:t>e </a:t>
            </a:r>
            <a:r>
              <a:rPr lang="en-US" sz="2200" dirty="0" smtClean="0">
                <a:solidFill>
                  <a:schemeClr val="tx2"/>
                </a:solidFill>
              </a:rPr>
              <a:t>protection </a:t>
            </a:r>
            <a:r>
              <a:rPr lang="en-US" sz="2200" dirty="0" smtClean="0">
                <a:solidFill>
                  <a:schemeClr val="tx2"/>
                </a:solidFill>
              </a:rPr>
              <a:t>on </a:t>
            </a:r>
            <a:r>
              <a:rPr lang="en-US" sz="2200" dirty="0">
                <a:solidFill>
                  <a:schemeClr val="tx2"/>
                </a:solidFill>
              </a:rPr>
              <a:t>the transmission </a:t>
            </a:r>
            <a:r>
              <a:rPr lang="en-US" sz="2200" dirty="0" smtClean="0">
                <a:solidFill>
                  <a:schemeClr val="tx2"/>
                </a:solidFill>
              </a:rPr>
              <a:t>line </a:t>
            </a:r>
            <a:r>
              <a:rPr lang="en-US" sz="2200" dirty="0">
                <a:solidFill>
                  <a:schemeClr val="tx2"/>
                </a:solidFill>
              </a:rPr>
              <a:t>operated correctly to clear the </a:t>
            </a:r>
            <a:r>
              <a:rPr lang="en-US" sz="2200" dirty="0" smtClean="0">
                <a:solidFill>
                  <a:schemeClr val="tx2"/>
                </a:solidFill>
              </a:rPr>
              <a:t>fault as </a:t>
            </a:r>
            <a:r>
              <a:rPr lang="en-US" sz="2200" dirty="0">
                <a:solidFill>
                  <a:schemeClr val="tx2"/>
                </a:solidFill>
              </a:rPr>
              <a:t>expected and the associated voltage disturbance was as expected.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55020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the Events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16" name="Picture 15"/>
          <p:cNvPicPr>
            <a:picLocks noChangeAspect="1"/>
          </p:cNvPicPr>
          <p:nvPr/>
        </p:nvPicPr>
        <p:blipFill>
          <a:blip r:embed="rId2"/>
          <a:stretch>
            <a:fillRect/>
          </a:stretch>
        </p:blipFill>
        <p:spPr>
          <a:xfrm>
            <a:off x="381000" y="1386682"/>
            <a:ext cx="8497994" cy="4604815"/>
          </a:xfrm>
          <a:prstGeom prst="rect">
            <a:avLst/>
          </a:prstGeom>
        </p:spPr>
      </p:pic>
    </p:spTree>
    <p:extLst>
      <p:ext uri="{BB962C8B-B14F-4D97-AF65-F5344CB8AC3E}">
        <p14:creationId xmlns:p14="http://schemas.microsoft.com/office/powerpoint/2010/main" val="389807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Hornsea</a:t>
            </a:r>
            <a:r>
              <a:rPr lang="en-US" dirty="0"/>
              <a:t> </a:t>
            </a:r>
            <a:r>
              <a:rPr lang="en-US" dirty="0" smtClean="0"/>
              <a:t>Wind Farm Improper VRT</a:t>
            </a:r>
            <a:endParaRPr lang="en-US" dirty="0"/>
          </a:p>
        </p:txBody>
      </p:sp>
      <p:sp>
        <p:nvSpPr>
          <p:cNvPr id="3" name="Content Placeholder 2"/>
          <p:cNvSpPr>
            <a:spLocks noGrp="1"/>
          </p:cNvSpPr>
          <p:nvPr>
            <p:ph idx="1"/>
          </p:nvPr>
        </p:nvSpPr>
        <p:spPr/>
        <p:txBody>
          <a:bodyPr/>
          <a:lstStyle/>
          <a:p>
            <a:r>
              <a:rPr lang="en-US" sz="1800" dirty="0">
                <a:solidFill>
                  <a:schemeClr val="tx2"/>
                </a:solidFill>
              </a:rPr>
              <a:t>About </a:t>
            </a:r>
            <a:r>
              <a:rPr lang="en-US" sz="1800" dirty="0" smtClean="0">
                <a:solidFill>
                  <a:schemeClr val="tx2"/>
                </a:solidFill>
              </a:rPr>
              <a:t>164 </a:t>
            </a:r>
            <a:r>
              <a:rPr lang="en-US" sz="1800" dirty="0" err="1">
                <a:solidFill>
                  <a:schemeClr val="tx2"/>
                </a:solidFill>
              </a:rPr>
              <a:t>ms</a:t>
            </a:r>
            <a:r>
              <a:rPr lang="en-US" sz="1800" dirty="0">
                <a:solidFill>
                  <a:schemeClr val="tx2"/>
                </a:solidFill>
              </a:rPr>
              <a:t> after the fault was cleared, transmission </a:t>
            </a:r>
            <a:r>
              <a:rPr lang="en-US" sz="1800" dirty="0" smtClean="0">
                <a:solidFill>
                  <a:schemeClr val="tx2"/>
                </a:solidFill>
              </a:rPr>
              <a:t>connected </a:t>
            </a:r>
            <a:r>
              <a:rPr lang="en-US" sz="1800" dirty="0">
                <a:solidFill>
                  <a:schemeClr val="tx2"/>
                </a:solidFill>
              </a:rPr>
              <a:t>1.2 GW </a:t>
            </a:r>
            <a:r>
              <a:rPr lang="en-US" sz="1800" dirty="0" err="1">
                <a:solidFill>
                  <a:schemeClr val="tx2"/>
                </a:solidFill>
              </a:rPr>
              <a:t>Hornsea</a:t>
            </a:r>
            <a:r>
              <a:rPr lang="en-US" sz="1800" dirty="0">
                <a:solidFill>
                  <a:schemeClr val="tx2"/>
                </a:solidFill>
              </a:rPr>
              <a:t> offshore wind farm </a:t>
            </a:r>
            <a:r>
              <a:rPr lang="en-US" sz="1800" dirty="0" smtClean="0">
                <a:solidFill>
                  <a:schemeClr val="tx2"/>
                </a:solidFill>
              </a:rPr>
              <a:t>started </a:t>
            </a:r>
            <a:r>
              <a:rPr lang="en-US" sz="1800" dirty="0">
                <a:solidFill>
                  <a:schemeClr val="tx2"/>
                </a:solidFill>
              </a:rPr>
              <a:t>de-loading (pre-disturbance production 799 </a:t>
            </a:r>
            <a:r>
              <a:rPr lang="en-US" sz="1800" dirty="0" smtClean="0">
                <a:solidFill>
                  <a:schemeClr val="tx2"/>
                </a:solidFill>
              </a:rPr>
              <a:t>MW)</a:t>
            </a:r>
          </a:p>
          <a:p>
            <a:endParaRPr lang="en-US" sz="1000" dirty="0" smtClean="0">
              <a:solidFill>
                <a:schemeClr val="tx2"/>
              </a:solidFill>
            </a:endParaRPr>
          </a:p>
          <a:p>
            <a:r>
              <a:rPr lang="en-US" sz="1800" dirty="0" smtClean="0">
                <a:solidFill>
                  <a:schemeClr val="tx2"/>
                </a:solidFill>
              </a:rPr>
              <a:t>About 270 </a:t>
            </a:r>
            <a:r>
              <a:rPr lang="en-US" sz="1800" dirty="0" err="1">
                <a:solidFill>
                  <a:schemeClr val="tx2"/>
                </a:solidFill>
              </a:rPr>
              <a:t>ms</a:t>
            </a:r>
            <a:r>
              <a:rPr lang="en-US" sz="1800" dirty="0">
                <a:solidFill>
                  <a:schemeClr val="tx2"/>
                </a:solidFill>
              </a:rPr>
              <a:t> after the </a:t>
            </a:r>
            <a:r>
              <a:rPr lang="en-US" sz="1800" dirty="0" smtClean="0">
                <a:solidFill>
                  <a:schemeClr val="tx2"/>
                </a:solidFill>
              </a:rPr>
              <a:t>fault was cleared, </a:t>
            </a:r>
            <a:r>
              <a:rPr lang="en-US" sz="1800" dirty="0" err="1" smtClean="0">
                <a:solidFill>
                  <a:schemeClr val="tx2"/>
                </a:solidFill>
              </a:rPr>
              <a:t>Hornsea</a:t>
            </a:r>
            <a:r>
              <a:rPr lang="en-US" sz="1800" dirty="0" smtClean="0">
                <a:solidFill>
                  <a:schemeClr val="tx2"/>
                </a:solidFill>
              </a:rPr>
              <a:t> </a:t>
            </a:r>
            <a:r>
              <a:rPr lang="en-US" sz="1800" dirty="0">
                <a:solidFill>
                  <a:schemeClr val="tx2"/>
                </a:solidFill>
              </a:rPr>
              <a:t>production stabilized at </a:t>
            </a:r>
            <a:r>
              <a:rPr lang="en-US" sz="1800" dirty="0" smtClean="0">
                <a:solidFill>
                  <a:schemeClr val="tx2"/>
                </a:solidFill>
              </a:rPr>
              <a:t>62 MW. </a:t>
            </a:r>
            <a:r>
              <a:rPr lang="en-US" sz="1800" dirty="0" smtClean="0">
                <a:solidFill>
                  <a:schemeClr val="tx2"/>
                </a:solidFill>
              </a:rPr>
              <a:t>Total </a:t>
            </a:r>
            <a:r>
              <a:rPr lang="en-US" sz="1800" dirty="0">
                <a:solidFill>
                  <a:schemeClr val="tx2"/>
                </a:solidFill>
              </a:rPr>
              <a:t>loss was 737 </a:t>
            </a:r>
            <a:r>
              <a:rPr lang="en-US" sz="1800" dirty="0" smtClean="0">
                <a:solidFill>
                  <a:schemeClr val="tx2"/>
                </a:solidFill>
              </a:rPr>
              <a:t>MW</a:t>
            </a:r>
          </a:p>
          <a:p>
            <a:endParaRPr lang="en-US" sz="1000" dirty="0">
              <a:solidFill>
                <a:schemeClr val="tx2"/>
              </a:solidFill>
            </a:endParaRPr>
          </a:p>
          <a:p>
            <a:r>
              <a:rPr lang="en-US" sz="1800" dirty="0" smtClean="0">
                <a:solidFill>
                  <a:schemeClr val="tx2"/>
                </a:solidFill>
              </a:rPr>
              <a:t>Two maintenance outages of the wind farm network created a weak internal network environment. The wind turbine controls were not set to operate in weak grid conditions and reacted incorrectly (due to SSR). </a:t>
            </a:r>
          </a:p>
          <a:p>
            <a:endParaRPr lang="en-US" sz="1000" dirty="0" smtClean="0">
              <a:solidFill>
                <a:schemeClr val="tx2"/>
              </a:solidFill>
            </a:endParaRPr>
          </a:p>
          <a:p>
            <a:r>
              <a:rPr lang="en-US" sz="1800" u="sng" dirty="0" smtClean="0">
                <a:solidFill>
                  <a:schemeClr val="tx2"/>
                </a:solidFill>
              </a:rPr>
              <a:t>This </a:t>
            </a:r>
            <a:r>
              <a:rPr lang="en-US" sz="1800" u="sng" dirty="0">
                <a:solidFill>
                  <a:schemeClr val="tx2"/>
                </a:solidFill>
              </a:rPr>
              <a:t>was unexpected improper ride-through </a:t>
            </a:r>
            <a:r>
              <a:rPr lang="en-US" sz="1800" dirty="0">
                <a:solidFill>
                  <a:schemeClr val="tx2"/>
                </a:solidFill>
              </a:rPr>
              <a:t>behavior</a:t>
            </a:r>
            <a:r>
              <a:rPr lang="en-US" sz="1800" dirty="0" smtClean="0">
                <a:solidFill>
                  <a:schemeClr val="tx2"/>
                </a:solidFill>
              </a:rPr>
              <a:t>. Following </a:t>
            </a:r>
            <a:r>
              <a:rPr lang="en-US" sz="1800" dirty="0">
                <a:solidFill>
                  <a:schemeClr val="tx2"/>
                </a:solidFill>
              </a:rPr>
              <a:t>the initial </a:t>
            </a:r>
            <a:r>
              <a:rPr lang="en-US" sz="1800" dirty="0" smtClean="0">
                <a:solidFill>
                  <a:schemeClr val="tx2"/>
                </a:solidFill>
              </a:rPr>
              <a:t>review, </a:t>
            </a:r>
            <a:r>
              <a:rPr lang="en-US" sz="1800" dirty="0">
                <a:solidFill>
                  <a:schemeClr val="tx2"/>
                </a:solidFill>
              </a:rPr>
              <a:t>adjustments were made to wind </a:t>
            </a:r>
            <a:r>
              <a:rPr lang="en-US" sz="1800" dirty="0" smtClean="0">
                <a:solidFill>
                  <a:schemeClr val="tx2"/>
                </a:solidFill>
              </a:rPr>
              <a:t>farm </a:t>
            </a:r>
            <a:r>
              <a:rPr lang="en-US" sz="1800" dirty="0">
                <a:solidFill>
                  <a:schemeClr val="tx2"/>
                </a:solidFill>
              </a:rPr>
              <a:t>configuration and </a:t>
            </a:r>
            <a:r>
              <a:rPr lang="en-US" sz="1800" dirty="0" smtClean="0">
                <a:solidFill>
                  <a:schemeClr val="tx2"/>
                </a:solidFill>
              </a:rPr>
              <a:t>fine-tuning </a:t>
            </a:r>
            <a:r>
              <a:rPr lang="en-US" sz="1800" dirty="0">
                <a:solidFill>
                  <a:schemeClr val="tx2"/>
                </a:solidFill>
              </a:rPr>
              <a:t>its controls for responding to the abnormal events robustly</a:t>
            </a:r>
            <a:r>
              <a:rPr lang="en-US" sz="1800" dirty="0" smtClean="0">
                <a:solidFill>
                  <a:schemeClr val="tx2"/>
                </a:solidFill>
              </a:rPr>
              <a:t>. Compliance testing was conduced by the system operator</a:t>
            </a: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4224963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2627706" y="360684"/>
            <a:ext cx="5982894" cy="6200454"/>
          </a:xfrm>
          <a:prstGeom prst="rect">
            <a:avLst/>
          </a:prstGeom>
        </p:spPr>
      </p:pic>
      <p:sp>
        <p:nvSpPr>
          <p:cNvPr id="6" name="Title 1"/>
          <p:cNvSpPr>
            <a:spLocks noGrp="1"/>
          </p:cNvSpPr>
          <p:nvPr>
            <p:ph type="title"/>
          </p:nvPr>
        </p:nvSpPr>
        <p:spPr>
          <a:xfrm>
            <a:off x="380999" y="243682"/>
            <a:ext cx="2444393" cy="1143000"/>
          </a:xfrm>
        </p:spPr>
        <p:txBody>
          <a:bodyPr/>
          <a:lstStyle/>
          <a:p>
            <a:r>
              <a:rPr lang="en-US" dirty="0" err="1" smtClean="0"/>
              <a:t>Hornsea</a:t>
            </a:r>
            <a:r>
              <a:rPr lang="en-US" dirty="0"/>
              <a:t> </a:t>
            </a:r>
            <a:r>
              <a:rPr lang="en-US" dirty="0" smtClean="0"/>
              <a:t>Wind </a:t>
            </a:r>
            <a:r>
              <a:rPr lang="en-US" dirty="0" smtClean="0"/>
              <a:t>Farm Location</a:t>
            </a:r>
            <a:endParaRPr lang="en-US" dirty="0"/>
          </a:p>
        </p:txBody>
      </p:sp>
    </p:spTree>
    <p:extLst>
      <p:ext uri="{BB962C8B-B14F-4D97-AF65-F5344CB8AC3E}">
        <p14:creationId xmlns:p14="http://schemas.microsoft.com/office/powerpoint/2010/main" val="70686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Profile at </a:t>
            </a:r>
            <a:r>
              <a:rPr lang="en-US" dirty="0"/>
              <a:t>V</a:t>
            </a:r>
            <a:r>
              <a:rPr lang="en-US" dirty="0" smtClean="0"/>
              <a:t>arious Locations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661851" y="1662792"/>
            <a:ext cx="7820297" cy="4398917"/>
          </a:xfrm>
          <a:prstGeom prst="rect">
            <a:avLst/>
          </a:prstGeom>
        </p:spPr>
      </p:pic>
    </p:spTree>
    <p:extLst>
      <p:ext uri="{BB962C8B-B14F-4D97-AF65-F5344CB8AC3E}">
        <p14:creationId xmlns:p14="http://schemas.microsoft.com/office/powerpoint/2010/main" val="236957123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8515</TotalTime>
  <Words>1740</Words>
  <Application>Microsoft Office PowerPoint</Application>
  <PresentationFormat>On-screen Show (4:3)</PresentationFormat>
  <Paragraphs>178</Paragraphs>
  <Slides>28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28</vt:i4>
      </vt:variant>
    </vt:vector>
  </HeadingPairs>
  <TitlesOfParts>
    <vt:vector size="32" baseType="lpstr">
      <vt:lpstr>Arial</vt:lpstr>
      <vt:lpstr>Calibri</vt:lpstr>
      <vt:lpstr>1_Office Theme</vt:lpstr>
      <vt:lpstr>1_Custom Design</vt:lpstr>
      <vt:lpstr>PowerPoint Presentation</vt:lpstr>
      <vt:lpstr>National Grid UK, Background </vt:lpstr>
      <vt:lpstr>National Grid UK, Mitigation Measures</vt:lpstr>
      <vt:lpstr>August 9th Event, Background</vt:lpstr>
      <vt:lpstr>Event Start </vt:lpstr>
      <vt:lpstr>Sequence of the Events</vt:lpstr>
      <vt:lpstr>Hornsea Wind Farm Improper VRT</vt:lpstr>
      <vt:lpstr>Hornsea Wind Farm Location</vt:lpstr>
      <vt:lpstr>Voltage Profile at Various Locations</vt:lpstr>
      <vt:lpstr>Voltage and Active Power at Hornsea</vt:lpstr>
      <vt:lpstr>Stream Turbine Trip </vt:lpstr>
      <vt:lpstr>Sequence of the Events</vt:lpstr>
      <vt:lpstr>Embedded Generation (Distributed Generation)Trip</vt:lpstr>
      <vt:lpstr>Sequence of the Events</vt:lpstr>
      <vt:lpstr>Gas Turbine Trip</vt:lpstr>
      <vt:lpstr>Sequence of the Events</vt:lpstr>
      <vt:lpstr>Underfrequency Load Shedding</vt:lpstr>
      <vt:lpstr>Sequence of the Events</vt:lpstr>
      <vt:lpstr>Event Summary</vt:lpstr>
      <vt:lpstr>What Went Wrong?</vt:lpstr>
      <vt:lpstr>Frequency Responsive Reserve Held</vt:lpstr>
      <vt:lpstr>Validated Frequency Response Performance </vt:lpstr>
      <vt:lpstr>Simulation of the Event</vt:lpstr>
      <vt:lpstr>Simulation of 1000 MW loss in FSE</vt:lpstr>
      <vt:lpstr>Lessons Learned by National Grid Operator</vt:lpstr>
      <vt:lpstr>Lessons to Learn for ERCOT?</vt:lpstr>
      <vt:lpstr>Sources</vt:lpstr>
      <vt:lpstr>Thank you!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Exiting Ancillary Services</dc:title>
  <dc:creator>Matevosjana, Julia</dc:creator>
  <cp:lastModifiedBy>Matevosjana, Julia</cp:lastModifiedBy>
  <cp:revision>86</cp:revision>
  <dcterms:created xsi:type="dcterms:W3CDTF">2019-08-21T20:33:20Z</dcterms:created>
  <dcterms:modified xsi:type="dcterms:W3CDTF">2019-09-11T03:32:49Z</dcterms:modified>
</cp:coreProperties>
</file>