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260" r:id="rId6"/>
    <p:sldId id="312" r:id="rId7"/>
    <p:sldId id="323" r:id="rId8"/>
    <p:sldId id="324" r:id="rId9"/>
    <p:sldId id="325" r:id="rId10"/>
    <p:sldId id="326" r:id="rId11"/>
    <p:sldId id="327" r:id="rId12"/>
    <p:sldId id="328" r:id="rId13"/>
    <p:sldId id="322" r:id="rId14"/>
    <p:sldId id="298" r:id="rId15"/>
    <p:sldId id="321" r:id="rId16"/>
    <p:sldId id="313" r:id="rId17"/>
    <p:sldId id="319" r:id="rId18"/>
    <p:sldId id="315" r:id="rId19"/>
    <p:sldId id="317" r:id="rId20"/>
    <p:sldId id="318" r:id="rId21"/>
    <p:sldId id="320" r:id="rId22"/>
    <p:sldId id="31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9" autoAdjust="0"/>
  </p:normalViewPr>
  <p:slideViewPr>
    <p:cSldViewPr showGuides="1">
      <p:cViewPr varScale="1">
        <p:scale>
          <a:sx n="104" d="100"/>
          <a:sy n="104" d="100"/>
        </p:scale>
        <p:origin x="2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PBPC</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none"/>
          </c:marker>
          <c:xVal>
            <c:numRef>
              <c:f>Sheet1!$J$8:$J$11</c:f>
              <c:numCache>
                <c:formatCode>General</c:formatCode>
                <c:ptCount val="4"/>
                <c:pt idx="0">
                  <c:v>0</c:v>
                </c:pt>
                <c:pt idx="1">
                  <c:v>1.5</c:v>
                </c:pt>
                <c:pt idx="2">
                  <c:v>1.5</c:v>
                </c:pt>
                <c:pt idx="3">
                  <c:v>3</c:v>
                </c:pt>
              </c:numCache>
            </c:numRef>
          </c:xVal>
          <c:yVal>
            <c:numRef>
              <c:f>Sheet1!$K$8:$K$11</c:f>
              <c:numCache>
                <c:formatCode>General</c:formatCode>
                <c:ptCount val="4"/>
                <c:pt idx="0">
                  <c:v>2000</c:v>
                </c:pt>
                <c:pt idx="1">
                  <c:v>2000</c:v>
                </c:pt>
                <c:pt idx="2">
                  <c:v>9000</c:v>
                </c:pt>
                <c:pt idx="3">
                  <c:v>9000</c:v>
                </c:pt>
              </c:numCache>
            </c:numRef>
          </c:yVal>
          <c:smooth val="0"/>
        </c:ser>
        <c:dLbls>
          <c:showLegendKey val="0"/>
          <c:showVal val="0"/>
          <c:showCatName val="0"/>
          <c:showSerName val="0"/>
          <c:showPercent val="0"/>
          <c:showBubbleSize val="0"/>
        </c:dLbls>
        <c:axId val="516624408"/>
        <c:axId val="516620488"/>
      </c:scatterChart>
      <c:valAx>
        <c:axId val="516624408"/>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0488"/>
        <c:crosses val="autoZero"/>
        <c:crossBetween val="midCat"/>
        <c:majorUnit val="0.5"/>
      </c:valAx>
      <c:valAx>
        <c:axId val="516620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4408"/>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516633032"/>
        <c:axId val="516634600"/>
      </c:scatterChart>
      <c:valAx>
        <c:axId val="516633032"/>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4600"/>
        <c:crosses val="autoZero"/>
        <c:crossBetween val="midCat"/>
        <c:majorUnit val="0.5"/>
      </c:valAx>
      <c:valAx>
        <c:axId val="516634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3032"/>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516637736"/>
        <c:axId val="516638128"/>
      </c:scatterChart>
      <c:valAx>
        <c:axId val="51663773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8128"/>
        <c:crosses val="autoZero"/>
        <c:crossBetween val="midCat"/>
        <c:majorUnit val="0.5"/>
      </c:valAx>
      <c:valAx>
        <c:axId val="516638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7736"/>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516635384"/>
        <c:axId val="516636168"/>
      </c:scatterChart>
      <c:valAx>
        <c:axId val="516635384"/>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6168"/>
        <c:crosses val="autoZero"/>
        <c:crossBetween val="midCat"/>
        <c:majorUnit val="0.5"/>
      </c:valAx>
      <c:valAx>
        <c:axId val="516636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5384"/>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Aggregate</a:t>
            </a:r>
            <a:r>
              <a:rPr lang="en-US" baseline="0"/>
              <a:t> ORDC</a:t>
            </a:r>
            <a:endParaRPr lang="en-US"/>
          </a:p>
        </c:rich>
      </c:tx>
      <c:layout>
        <c:manualLayout>
          <c:xMode val="edge"/>
          <c:yMode val="edge"/>
          <c:x val="0.34844353095568936"/>
          <c:y val="2.9090909090909091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ORDC</c:v>
          </c:tx>
          <c:spPr>
            <a:ln w="19050" cap="rnd">
              <a:solidFill>
                <a:schemeClr val="accent6"/>
              </a:solidFill>
              <a:round/>
            </a:ln>
            <a:effectLst/>
          </c:spPr>
          <c:marker>
            <c:symbol val="none"/>
          </c:marker>
          <c:xVal>
            <c:numRef>
              <c:f>Sheet1!$B$51:$B$56</c:f>
              <c:numCache>
                <c:formatCode>General</c:formatCode>
                <c:ptCount val="6"/>
                <c:pt idx="0">
                  <c:v>0</c:v>
                </c:pt>
                <c:pt idx="1">
                  <c:v>2.5</c:v>
                </c:pt>
                <c:pt idx="2">
                  <c:v>2.5</c:v>
                </c:pt>
                <c:pt idx="3">
                  <c:v>4</c:v>
                </c:pt>
                <c:pt idx="4">
                  <c:v>4</c:v>
                </c:pt>
                <c:pt idx="5">
                  <c:v>6</c:v>
                </c:pt>
              </c:numCache>
            </c:numRef>
          </c:xVal>
          <c:yVal>
            <c:numRef>
              <c:f>Sheet1!$C$51:$C$56</c:f>
              <c:numCache>
                <c:formatCode>General</c:formatCode>
                <c:ptCount val="6"/>
                <c:pt idx="0">
                  <c:v>9000</c:v>
                </c:pt>
                <c:pt idx="1">
                  <c:v>9000</c:v>
                </c:pt>
                <c:pt idx="2">
                  <c:v>2000</c:v>
                </c:pt>
                <c:pt idx="3">
                  <c:v>2000</c:v>
                </c:pt>
                <c:pt idx="4">
                  <c:v>1000</c:v>
                </c:pt>
                <c:pt idx="5">
                  <c:v>1000</c:v>
                </c:pt>
              </c:numCache>
            </c:numRef>
          </c:yVal>
          <c:smooth val="0"/>
        </c:ser>
        <c:dLbls>
          <c:showLegendKey val="0"/>
          <c:showVal val="0"/>
          <c:showCatName val="0"/>
          <c:showSerName val="0"/>
          <c:showPercent val="0"/>
          <c:showBubbleSize val="0"/>
        </c:dLbls>
        <c:axId val="516625192"/>
        <c:axId val="516618528"/>
      </c:scatterChart>
      <c:valAx>
        <c:axId val="516625192"/>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18528"/>
        <c:crosses val="autoZero"/>
        <c:crossBetween val="midCat"/>
        <c:majorUnit val="1"/>
      </c:valAx>
      <c:valAx>
        <c:axId val="516618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5192"/>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516628720"/>
        <c:axId val="516626368"/>
      </c:scatterChart>
      <c:valAx>
        <c:axId val="51662872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6368"/>
        <c:crosses val="autoZero"/>
        <c:crossBetween val="midCat"/>
        <c:majorUnit val="0.5"/>
      </c:valAx>
      <c:valAx>
        <c:axId val="516626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8720"/>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516620880"/>
        <c:axId val="516625584"/>
      </c:scatterChart>
      <c:valAx>
        <c:axId val="51662088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5584"/>
        <c:crosses val="autoZero"/>
        <c:crossBetween val="midCat"/>
        <c:majorUnit val="0.5"/>
      </c:valAx>
      <c:valAx>
        <c:axId val="516625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0880"/>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516618920"/>
        <c:axId val="516621664"/>
      </c:scatterChart>
      <c:valAx>
        <c:axId val="516618920"/>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1664"/>
        <c:crosses val="autoZero"/>
        <c:crossBetween val="midCat"/>
        <c:majorUnit val="0.5"/>
      </c:valAx>
      <c:valAx>
        <c:axId val="5166216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18920"/>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516618136"/>
        <c:axId val="516620096"/>
      </c:scatterChart>
      <c:valAx>
        <c:axId val="51661813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0096"/>
        <c:crosses val="autoZero"/>
        <c:crossBetween val="midCat"/>
        <c:majorUnit val="0.5"/>
      </c:valAx>
      <c:valAx>
        <c:axId val="516620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18136"/>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PBPC</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none"/>
          </c:marker>
          <c:xVal>
            <c:numRef>
              <c:f>Sheet1!$J$8:$J$11</c:f>
              <c:numCache>
                <c:formatCode>General</c:formatCode>
                <c:ptCount val="4"/>
                <c:pt idx="0">
                  <c:v>0</c:v>
                </c:pt>
                <c:pt idx="1">
                  <c:v>1.5</c:v>
                </c:pt>
                <c:pt idx="2">
                  <c:v>1.5</c:v>
                </c:pt>
                <c:pt idx="3">
                  <c:v>3</c:v>
                </c:pt>
              </c:numCache>
            </c:numRef>
          </c:xVal>
          <c:yVal>
            <c:numRef>
              <c:f>Sheet1!$K$8:$K$11</c:f>
              <c:numCache>
                <c:formatCode>General</c:formatCode>
                <c:ptCount val="4"/>
                <c:pt idx="0">
                  <c:v>2000</c:v>
                </c:pt>
                <c:pt idx="1">
                  <c:v>2000</c:v>
                </c:pt>
                <c:pt idx="2">
                  <c:v>9000</c:v>
                </c:pt>
                <c:pt idx="3">
                  <c:v>9000</c:v>
                </c:pt>
              </c:numCache>
            </c:numRef>
          </c:yVal>
          <c:smooth val="0"/>
        </c:ser>
        <c:dLbls>
          <c:showLegendKey val="0"/>
          <c:showVal val="0"/>
          <c:showCatName val="0"/>
          <c:showSerName val="0"/>
          <c:showPercent val="0"/>
          <c:showBubbleSize val="0"/>
        </c:dLbls>
        <c:axId val="516622448"/>
        <c:axId val="516622840"/>
      </c:scatterChart>
      <c:valAx>
        <c:axId val="516622448"/>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2840"/>
        <c:crosses val="autoZero"/>
        <c:crossBetween val="midCat"/>
        <c:majorUnit val="0.5"/>
      </c:valAx>
      <c:valAx>
        <c:axId val="516622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2448"/>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Aggregate</a:t>
            </a:r>
            <a:r>
              <a:rPr lang="en-US" baseline="0"/>
              <a:t> ORDC</a:t>
            </a:r>
            <a:endParaRPr lang="en-US"/>
          </a:p>
        </c:rich>
      </c:tx>
      <c:layout>
        <c:manualLayout>
          <c:xMode val="edge"/>
          <c:yMode val="edge"/>
          <c:x val="0.34844353095568936"/>
          <c:y val="2.9090909090909091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ORDC</c:v>
          </c:tx>
          <c:spPr>
            <a:ln w="19050" cap="rnd">
              <a:solidFill>
                <a:schemeClr val="accent6"/>
              </a:solidFill>
              <a:round/>
            </a:ln>
            <a:effectLst/>
          </c:spPr>
          <c:marker>
            <c:symbol val="none"/>
          </c:marker>
          <c:xVal>
            <c:numRef>
              <c:f>Sheet1!$B$51:$B$56</c:f>
              <c:numCache>
                <c:formatCode>General</c:formatCode>
                <c:ptCount val="6"/>
                <c:pt idx="0">
                  <c:v>0</c:v>
                </c:pt>
                <c:pt idx="1">
                  <c:v>2.5</c:v>
                </c:pt>
                <c:pt idx="2">
                  <c:v>2.5</c:v>
                </c:pt>
                <c:pt idx="3">
                  <c:v>4</c:v>
                </c:pt>
                <c:pt idx="4">
                  <c:v>4</c:v>
                </c:pt>
                <c:pt idx="5">
                  <c:v>6</c:v>
                </c:pt>
              </c:numCache>
            </c:numRef>
          </c:xVal>
          <c:yVal>
            <c:numRef>
              <c:f>Sheet1!$C$51:$C$56</c:f>
              <c:numCache>
                <c:formatCode>General</c:formatCode>
                <c:ptCount val="6"/>
                <c:pt idx="0">
                  <c:v>9000</c:v>
                </c:pt>
                <c:pt idx="1">
                  <c:v>9000</c:v>
                </c:pt>
                <c:pt idx="2">
                  <c:v>2000</c:v>
                </c:pt>
                <c:pt idx="3">
                  <c:v>2000</c:v>
                </c:pt>
                <c:pt idx="4">
                  <c:v>1000</c:v>
                </c:pt>
                <c:pt idx="5">
                  <c:v>1000</c:v>
                </c:pt>
              </c:numCache>
            </c:numRef>
          </c:yVal>
          <c:smooth val="0"/>
        </c:ser>
        <c:dLbls>
          <c:showLegendKey val="0"/>
          <c:showVal val="0"/>
          <c:showCatName val="0"/>
          <c:showSerName val="0"/>
          <c:showPercent val="0"/>
          <c:showBubbleSize val="0"/>
        </c:dLbls>
        <c:axId val="516626760"/>
        <c:axId val="516627152"/>
      </c:scatterChart>
      <c:valAx>
        <c:axId val="516626760"/>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7152"/>
        <c:crosses val="autoZero"/>
        <c:crossBetween val="midCat"/>
        <c:majorUnit val="1"/>
      </c:valAx>
      <c:valAx>
        <c:axId val="516627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26760"/>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516631856"/>
        <c:axId val="516632248"/>
      </c:scatterChart>
      <c:valAx>
        <c:axId val="51663185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2248"/>
        <c:crosses val="autoZero"/>
        <c:crossBetween val="midCat"/>
        <c:majorUnit val="0.5"/>
      </c:valAx>
      <c:valAx>
        <c:axId val="516632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6631856"/>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3.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08324"/>
          </a:xfrm>
          <a:prstGeom prst="rect">
            <a:avLst/>
          </a:prstGeom>
          <a:noFill/>
        </p:spPr>
        <p:txBody>
          <a:bodyPr wrap="square" rtlCol="0">
            <a:spAutoFit/>
          </a:bodyPr>
          <a:lstStyle/>
          <a:p>
            <a:r>
              <a:rPr lang="en-US" sz="2400" b="1" dirty="0" smtClean="0">
                <a:solidFill>
                  <a:schemeClr val="tx2"/>
                </a:solidFill>
              </a:rPr>
              <a:t>Item 3a –Key Principle 1.1</a:t>
            </a:r>
          </a:p>
          <a:p>
            <a:r>
              <a:rPr lang="en-US" sz="2400" b="1" i="1" dirty="0" smtClean="0">
                <a:solidFill>
                  <a:schemeClr val="tx2"/>
                </a:solidFill>
              </a:rPr>
              <a:t>Updated Ramp Constraint Illustration</a:t>
            </a:r>
            <a:endParaRPr lang="en-US" sz="2800" i="1" dirty="0" smtClean="0">
              <a:solidFill>
                <a:schemeClr val="tx2"/>
              </a:solidFill>
            </a:endParaRPr>
          </a:p>
          <a:p>
            <a:endParaRPr lang="en-US" dirty="0">
              <a:solidFill>
                <a:schemeClr val="tx2"/>
              </a:solidFill>
            </a:endParaRPr>
          </a:p>
          <a:p>
            <a:endParaRPr lang="en-US" dirty="0" smtClean="0">
              <a:solidFill>
                <a:schemeClr val="tx2"/>
              </a:solidFill>
            </a:endParaRPr>
          </a:p>
          <a:p>
            <a:r>
              <a:rPr lang="en-US" dirty="0" smtClean="0">
                <a:solidFill>
                  <a:schemeClr val="tx2"/>
                </a:solidFill>
              </a:rPr>
              <a:t>RTCTF</a:t>
            </a:r>
            <a:endParaRPr lang="en-US" dirty="0">
              <a:solidFill>
                <a:schemeClr val="tx2"/>
              </a:solidFill>
            </a:endParaRPr>
          </a:p>
          <a:p>
            <a:r>
              <a:rPr lang="en-US" dirty="0" smtClean="0">
                <a:solidFill>
                  <a:schemeClr val="tx2"/>
                </a:solidFill>
              </a:rPr>
              <a:t>September 19,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1219200"/>
            <a:ext cx="8382000" cy="4823621"/>
          </a:xfrm>
        </p:spPr>
        <p:txBody>
          <a:bodyPr/>
          <a:lstStyle/>
          <a:p>
            <a:r>
              <a:rPr lang="en-US" sz="2000" dirty="0" smtClean="0"/>
              <a:t>During the 8/9/19 RTCTF discussion on Real-Time ASDCs, there was a need for an example looking at pricing outcomes during a ramp-constrained system condition.</a:t>
            </a:r>
          </a:p>
          <a:p>
            <a:endParaRPr lang="en-US" sz="2000" b="1" dirty="0" smtClean="0"/>
          </a:p>
          <a:p>
            <a:r>
              <a:rPr lang="en-US" sz="2000" dirty="0" smtClean="0"/>
              <a:t>Questions that were posed:</a:t>
            </a:r>
          </a:p>
          <a:p>
            <a:pPr lvl="1"/>
            <a:r>
              <a:rPr lang="en-US" sz="1800" i="1" dirty="0" smtClean="0"/>
              <a:t>What are the theoretical effects of basing the </a:t>
            </a:r>
            <a:r>
              <a:rPr lang="en-US" sz="1800" i="1" dirty="0" err="1" smtClean="0"/>
              <a:t>Reg</a:t>
            </a:r>
            <a:r>
              <a:rPr lang="en-US" sz="1800" i="1" dirty="0" smtClean="0"/>
              <a:t>-Up ASDC on the PBPC as opposed to </a:t>
            </a:r>
            <a:r>
              <a:rPr lang="en-US" sz="1800" i="1" dirty="0"/>
              <a:t>having </a:t>
            </a:r>
            <a:r>
              <a:rPr lang="en-US" sz="1800" i="1" dirty="0" smtClean="0"/>
              <a:t>all </a:t>
            </a:r>
            <a:r>
              <a:rPr lang="en-US" sz="1800" i="1" dirty="0" err="1" smtClean="0"/>
              <a:t>Reg</a:t>
            </a:r>
            <a:r>
              <a:rPr lang="en-US" sz="1800" i="1" dirty="0" smtClean="0"/>
              <a:t>-Up placed </a:t>
            </a:r>
            <a:r>
              <a:rPr lang="en-US" sz="1800" i="1" dirty="0"/>
              <a:t>at the highest price points of the aggregate </a:t>
            </a:r>
            <a:r>
              <a:rPr lang="en-US" sz="1800" i="1" dirty="0" smtClean="0"/>
              <a:t>ORDC?</a:t>
            </a:r>
            <a:endParaRPr lang="en-US" sz="1800" i="1" dirty="0"/>
          </a:p>
          <a:p>
            <a:pPr lvl="1"/>
            <a:r>
              <a:rPr lang="en-US" sz="1800" i="1" dirty="0" smtClean="0"/>
              <a:t>If the ASDC prices points are higher for one AS product than another AS product, it is guaranteed that the latter AS product is fully exhausted before being short on the first AS product?</a:t>
            </a:r>
          </a:p>
          <a:p>
            <a:endParaRPr lang="en-US" sz="18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8286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a:xfrm>
            <a:off x="304800" y="1295400"/>
            <a:ext cx="8534400" cy="4747421"/>
          </a:xfrm>
        </p:spPr>
        <p:txBody>
          <a:bodyPr/>
          <a:lstStyle/>
          <a:p>
            <a:r>
              <a:rPr lang="en-US" sz="2400" dirty="0"/>
              <a:t>This presentation uses a simplified example to illustrate how a ramp-constrained system would behave under</a:t>
            </a:r>
            <a:r>
              <a:rPr lang="en-US" sz="2400" dirty="0" smtClean="0"/>
              <a:t>:</a:t>
            </a:r>
          </a:p>
          <a:p>
            <a:endParaRPr lang="en-US" sz="1200" dirty="0"/>
          </a:p>
          <a:p>
            <a:pPr marL="800100" lvl="1" indent="-342900">
              <a:buFont typeface="+mj-lt"/>
              <a:buAutoNum type="alphaUcPeriod"/>
            </a:pPr>
            <a:r>
              <a:rPr lang="en-US" sz="2000" dirty="0"/>
              <a:t>Today’s market design</a:t>
            </a:r>
            <a:r>
              <a:rPr lang="en-US" sz="2000" dirty="0" smtClean="0"/>
              <a:t>;</a:t>
            </a:r>
          </a:p>
          <a:p>
            <a:pPr marL="800100" lvl="1" indent="-342900">
              <a:buFont typeface="+mj-lt"/>
              <a:buAutoNum type="alphaUcPeriod"/>
            </a:pPr>
            <a:endParaRPr lang="en-US" sz="2000" dirty="0"/>
          </a:p>
          <a:p>
            <a:pPr marL="800100" lvl="1" indent="-342900">
              <a:buFont typeface="+mj-lt"/>
              <a:buAutoNum type="alphaUcPeriod"/>
            </a:pPr>
            <a:r>
              <a:rPr lang="en-US" sz="2000" dirty="0"/>
              <a:t>RTC where the ASDC for </a:t>
            </a:r>
            <a:r>
              <a:rPr lang="en-US" sz="2000" dirty="0" err="1"/>
              <a:t>Reg</a:t>
            </a:r>
            <a:r>
              <a:rPr lang="en-US" sz="2000" dirty="0"/>
              <a:t>-Up is placed within an aggregate ORDC based on a PBPC; and </a:t>
            </a:r>
            <a:endParaRPr lang="en-US" sz="2000" dirty="0" smtClean="0"/>
          </a:p>
          <a:p>
            <a:pPr marL="800100" lvl="1" indent="-342900">
              <a:buFont typeface="+mj-lt"/>
              <a:buAutoNum type="alphaUcPeriod"/>
            </a:pPr>
            <a:endParaRPr lang="en-US" sz="2000" dirty="0"/>
          </a:p>
          <a:p>
            <a:pPr marL="800100" lvl="1" indent="-342900">
              <a:buFont typeface="+mj-lt"/>
              <a:buAutoNum type="alphaUcPeriod"/>
            </a:pPr>
            <a:r>
              <a:rPr lang="en-US" sz="2000" dirty="0"/>
              <a:t>RTC where the ASDC for </a:t>
            </a:r>
            <a:r>
              <a:rPr lang="en-US" sz="2000" dirty="0" err="1"/>
              <a:t>Reg</a:t>
            </a:r>
            <a:r>
              <a:rPr lang="en-US" sz="2000" dirty="0"/>
              <a:t>-Up is placed at the highest price points of the aggregate ORDC without consideration of the PBPC.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621300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400" dirty="0"/>
              <a:t>A</a:t>
            </a:r>
            <a:r>
              <a:rPr lang="en-US" sz="2400" dirty="0" smtClean="0"/>
              <a:t> ramp-constrained system condition is referring to a case where there is sufficient supply capacity on the system relative to demand, but there is not sufficient ramp capability that is available for the horizon of the 5-minute dispatch interval.</a:t>
            </a:r>
          </a:p>
          <a:p>
            <a:endParaRPr lang="en-US" sz="2400" dirty="0" smtClean="0"/>
          </a:p>
          <a:p>
            <a:r>
              <a:rPr lang="en-US" sz="2400" dirty="0" smtClean="0"/>
              <a:t>The system:</a:t>
            </a:r>
          </a:p>
          <a:p>
            <a:pPr lvl="1"/>
            <a:r>
              <a:rPr lang="en-US" sz="2000" dirty="0" smtClean="0"/>
              <a:t>Resources -  One </a:t>
            </a:r>
            <a:r>
              <a:rPr lang="en-US" sz="2000" dirty="0"/>
              <a:t>g</a:t>
            </a:r>
            <a:r>
              <a:rPr lang="en-US" sz="2000" dirty="0" smtClean="0"/>
              <a:t>enerator (Resource A) that has an HSL of 100 MW and a ramp rate of 1 MW/min</a:t>
            </a:r>
          </a:p>
          <a:p>
            <a:pPr lvl="1"/>
            <a:r>
              <a:rPr lang="en-US" sz="2000" dirty="0" smtClean="0"/>
              <a:t>AS - There are two </a:t>
            </a:r>
            <a:r>
              <a:rPr lang="en-US" sz="2000" dirty="0"/>
              <a:t>AS products: </a:t>
            </a:r>
            <a:r>
              <a:rPr lang="en-US" sz="2000" dirty="0" err="1"/>
              <a:t>Reg</a:t>
            </a:r>
            <a:r>
              <a:rPr lang="en-US" sz="2000" dirty="0"/>
              <a:t>-Up and </a:t>
            </a:r>
            <a:r>
              <a:rPr lang="en-US" sz="2000" dirty="0" smtClean="0"/>
              <a:t>ECRS, </a:t>
            </a:r>
            <a:r>
              <a:rPr lang="en-US" sz="2000" dirty="0"/>
              <a:t>both with an AS plan of 3 </a:t>
            </a:r>
            <a:r>
              <a:rPr lang="en-US" sz="2000" dirty="0" smtClean="0"/>
              <a:t>MW</a:t>
            </a:r>
          </a:p>
          <a:p>
            <a:pPr lvl="1"/>
            <a:r>
              <a:rPr lang="en-US" sz="2000" dirty="0" smtClean="0"/>
              <a:t>Assume 50% ramp sharing between energy and </a:t>
            </a:r>
            <a:r>
              <a:rPr lang="en-US" sz="2000" dirty="0" err="1" smtClean="0"/>
              <a:t>Reg</a:t>
            </a:r>
            <a:r>
              <a:rPr lang="en-US" sz="2000" dirty="0" smtClean="0"/>
              <a:t>-Up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451492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Market</a:t>
            </a:r>
            <a:endParaRPr lang="en-US" dirty="0"/>
          </a:p>
        </p:txBody>
      </p:sp>
      <p:sp>
        <p:nvSpPr>
          <p:cNvPr id="3" name="Content Placeholder 2"/>
          <p:cNvSpPr>
            <a:spLocks noGrp="1"/>
          </p:cNvSpPr>
          <p:nvPr>
            <p:ph idx="1"/>
          </p:nvPr>
        </p:nvSpPr>
        <p:spPr>
          <a:xfrm>
            <a:off x="0" y="931767"/>
            <a:ext cx="4495800" cy="2956680"/>
          </a:xfrm>
        </p:spPr>
        <p:txBody>
          <a:bodyPr/>
          <a:lstStyle/>
          <a:p>
            <a:r>
              <a:rPr lang="en-US" sz="2000" dirty="0" smtClean="0"/>
              <a:t>Key points:</a:t>
            </a:r>
          </a:p>
          <a:p>
            <a:pPr lvl="1"/>
            <a:r>
              <a:rPr lang="en-US" sz="1600" dirty="0" smtClean="0"/>
              <a:t>AS responsibilities can’t be moved.</a:t>
            </a:r>
          </a:p>
          <a:p>
            <a:pPr lvl="1"/>
            <a:r>
              <a:rPr lang="en-US" sz="1600" dirty="0"/>
              <a:t>For interval 3, the ramp </a:t>
            </a:r>
            <a:r>
              <a:rPr lang="en-US" sz="1600" dirty="0" smtClean="0"/>
              <a:t>limitations result </a:t>
            </a:r>
            <a:r>
              <a:rPr lang="en-US" sz="1600" dirty="0"/>
              <a:t>in going 0.5 MW into the PBPC. </a:t>
            </a:r>
            <a:r>
              <a:rPr lang="en-US" sz="1600" dirty="0" smtClean="0"/>
              <a:t> </a:t>
            </a:r>
          </a:p>
          <a:p>
            <a:pPr lvl="2"/>
            <a:r>
              <a:rPr lang="en-US" sz="1400" dirty="0" smtClean="0"/>
              <a:t>Accordingly, price goes </a:t>
            </a:r>
            <a:r>
              <a:rPr lang="en-US" sz="1400" dirty="0"/>
              <a:t>to $2,000/MWh </a:t>
            </a:r>
            <a:r>
              <a:rPr lang="en-US" sz="1400" dirty="0" smtClean="0"/>
              <a:t>based on the PBPC.</a:t>
            </a:r>
          </a:p>
          <a:p>
            <a:pPr lvl="1"/>
            <a:r>
              <a:rPr lang="en-US" sz="1600" dirty="0" smtClean="0"/>
              <a:t>Theoretically, </a:t>
            </a:r>
            <a:r>
              <a:rPr lang="en-US" sz="1600" dirty="0" err="1" smtClean="0"/>
              <a:t>Reg</a:t>
            </a:r>
            <a:r>
              <a:rPr lang="en-US" sz="1600" dirty="0" smtClean="0"/>
              <a:t>-Up is deployed to account for the missing energy.</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33685100"/>
              </p:ext>
            </p:extLst>
          </p:nvPr>
        </p:nvGraphicFramePr>
        <p:xfrm>
          <a:off x="4389582" y="886573"/>
          <a:ext cx="46482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36090899"/>
              </p:ext>
            </p:extLst>
          </p:nvPr>
        </p:nvGraphicFramePr>
        <p:xfrm>
          <a:off x="914400" y="4419600"/>
          <a:ext cx="7543800" cy="1828800"/>
        </p:xfrm>
        <a:graphic>
          <a:graphicData uri="http://schemas.openxmlformats.org/drawingml/2006/table">
            <a:tbl>
              <a:tblPr>
                <a:tableStyleId>{5940675A-B579-460E-94D1-54222C63F5DA}</a:tableStyleId>
              </a:tblPr>
              <a:tblGrid>
                <a:gridCol w="1112916"/>
                <a:gridCol w="1112916"/>
                <a:gridCol w="1109754"/>
                <a:gridCol w="1049682"/>
                <a:gridCol w="1052844"/>
                <a:gridCol w="1052844"/>
                <a:gridCol w="1052844"/>
              </a:tblGrid>
              <a:tr h="227682">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8564">
                <a:tc vMerge="1">
                  <a:txBody>
                    <a:bodyPr/>
                    <a:lstStyle/>
                    <a:p>
                      <a:endParaRPr lang="en-US"/>
                    </a:p>
                  </a:txBody>
                  <a:tcPr/>
                </a:tc>
                <a:tc vMerge="1">
                  <a:txBody>
                    <a:bodyPr/>
                    <a:lstStyle/>
                    <a:p>
                      <a:endParaRPr lang="en-US"/>
                    </a:p>
                  </a:txBody>
                  <a:tcPr/>
                </a:tc>
                <a:tc>
                  <a:txBody>
                    <a:bodyPr/>
                    <a:lstStyle/>
                    <a:p>
                      <a:pPr algn="ctr" fontAlgn="ctr"/>
                      <a:r>
                        <a:rPr lang="en-US" sz="1100" b="1" u="none" strike="noStrike">
                          <a:solidFill>
                            <a:schemeClr val="tx2"/>
                          </a:solidFill>
                          <a:effectLst/>
                        </a:rPr>
                        <a:t>Reg-Up Responsibility</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 Responsibility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r>
                        <a:rPr lang="en-US" sz="1100" b="1" u="none" strike="noStrike" dirty="0" smtClean="0">
                          <a:solidFill>
                            <a:schemeClr val="tx2"/>
                          </a:solidFill>
                          <a:effectLst/>
                        </a:rPr>
                        <a:t>SURAMP -</a:t>
                      </a:r>
                      <a:r>
                        <a:rPr lang="en-US" sz="1100" b="1" u="none" strike="noStrike" dirty="0">
                          <a:solidFill>
                            <a:schemeClr val="tx2"/>
                          </a:solidFill>
                          <a:effectLst/>
                        </a:rPr>
                        <a:t>Based)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71</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73.5</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73</a:t>
                      </a:r>
                      <a:endParaRPr lang="en-US" sz="1100" b="1" i="0" u="none" strike="noStrike" dirty="0">
                        <a:solidFill>
                          <a:schemeClr val="tx2"/>
                        </a:solidFill>
                        <a:effectLst/>
                        <a:latin typeface="Arial" panose="020B0604020202020204" pitchFamily="34" charset="0"/>
                      </a:endParaRPr>
                    </a:p>
                  </a:txBody>
                  <a:tcPr marL="9525" marR="9525" marT="9525" marB="0" anchor="ctr"/>
                </a:tc>
              </a:tr>
              <a:tr h="24482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1"/>
                          </a:solidFill>
                          <a:effectLst/>
                        </a:rPr>
                        <a:t>3</a:t>
                      </a:r>
                      <a:endParaRPr lang="en-US" sz="1100" b="1" i="0" u="sng" strike="noStrike" dirty="0">
                        <a:solidFill>
                          <a:schemeClr val="accent1"/>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76.5</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76.5</a:t>
                      </a:r>
                      <a:endParaRPr lang="en-US" sz="1100" b="1" i="0" u="sng" strike="noStrike" dirty="0">
                        <a:solidFill>
                          <a:schemeClr val="accent6"/>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80</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79</a:t>
                      </a:r>
                      <a:endParaRPr lang="en-US" sz="1100" b="1" i="0" u="none" strike="noStrike" dirty="0">
                        <a:solidFill>
                          <a:schemeClr val="tx2"/>
                        </a:solidFill>
                        <a:effectLst/>
                        <a:latin typeface="Arial" panose="020B0604020202020204" pitchFamily="34" charset="0"/>
                      </a:endParaRPr>
                    </a:p>
                  </a:txBody>
                  <a:tcPr marL="9525" marR="9525" marT="9525" marB="0" anchor="ctr"/>
                </a:tc>
              </a:tr>
            </a:tbl>
          </a:graphicData>
        </a:graphic>
      </p:graphicFrame>
      <p:sp>
        <p:nvSpPr>
          <p:cNvPr id="7" name="TextBox 6"/>
          <p:cNvSpPr txBox="1"/>
          <p:nvPr/>
        </p:nvSpPr>
        <p:spPr>
          <a:xfrm>
            <a:off x="1707825" y="3472948"/>
            <a:ext cx="5575950" cy="830997"/>
          </a:xfrm>
          <a:prstGeom prst="rect">
            <a:avLst/>
          </a:prstGeom>
          <a:noFill/>
        </p:spPr>
        <p:txBody>
          <a:bodyPr wrap="non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SURAMP = 1MW/min – ((3/5)*50%) = 0.7MW/min</a:t>
            </a:r>
          </a:p>
          <a:p>
            <a:pPr marL="285750" indent="-285750">
              <a:buFont typeface="Arial" panose="020B0604020202020204" pitchFamily="34" charset="0"/>
              <a:buChar char="•"/>
            </a:pPr>
            <a:r>
              <a:rPr lang="en-US" sz="1600" dirty="0" smtClean="0">
                <a:solidFill>
                  <a:schemeClr val="tx2"/>
                </a:solidFill>
              </a:rPr>
              <a:t>HDL =  Output + (0.7MW/min * 5min) = Output + 3.5MW</a:t>
            </a:r>
            <a:endParaRPr lang="en-US" sz="1600" dirty="0">
              <a:solidFill>
                <a:schemeClr val="tx2"/>
              </a:solidFill>
            </a:endParaRPr>
          </a:p>
        </p:txBody>
      </p:sp>
    </p:spTree>
    <p:extLst>
      <p:ext uri="{BB962C8B-B14F-4D97-AF65-F5344CB8AC3E}">
        <p14:creationId xmlns:p14="http://schemas.microsoft.com/office/powerpoint/2010/main" val="3217584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Examples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6" name="Chart 5"/>
          <p:cNvGraphicFramePr>
            <a:graphicFrameLocks/>
          </p:cNvGraphicFramePr>
          <p:nvPr>
            <p:extLst>
              <p:ext uri="{D42A27DB-BD31-4B8C-83A1-F6EECF244321}">
                <p14:modId xmlns:p14="http://schemas.microsoft.com/office/powerpoint/2010/main" val="4142298716"/>
              </p:ext>
            </p:extLst>
          </p:nvPr>
        </p:nvGraphicFramePr>
        <p:xfrm>
          <a:off x="1590386" y="843214"/>
          <a:ext cx="51816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4067685508"/>
              </p:ext>
            </p:extLst>
          </p:nvPr>
        </p:nvGraphicFramePr>
        <p:xfrm>
          <a:off x="152400" y="3812672"/>
          <a:ext cx="4365337"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4011006398"/>
              </p:ext>
            </p:extLst>
          </p:nvPr>
        </p:nvGraphicFramePr>
        <p:xfrm>
          <a:off x="4476173" y="3810000"/>
          <a:ext cx="4591627" cy="261937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609600" y="3261123"/>
            <a:ext cx="3505200" cy="584775"/>
          </a:xfrm>
          <a:prstGeom prst="rect">
            <a:avLst/>
          </a:prstGeom>
          <a:noFill/>
        </p:spPr>
        <p:txBody>
          <a:bodyPr wrap="square" rtlCol="0">
            <a:spAutoFit/>
          </a:bodyPr>
          <a:lstStyle/>
          <a:p>
            <a:pPr algn="ctr"/>
            <a:r>
              <a:rPr lang="en-US" sz="1600" i="1" dirty="0" err="1" smtClean="0">
                <a:solidFill>
                  <a:schemeClr val="accent3"/>
                </a:solidFill>
              </a:rPr>
              <a:t>Reg</a:t>
            </a:r>
            <a:r>
              <a:rPr lang="en-US" sz="1600" i="1" dirty="0" smtClean="0">
                <a:solidFill>
                  <a:schemeClr val="accent3"/>
                </a:solidFill>
              </a:rPr>
              <a:t>-Up is set exactly equal to the inverse of the PBPC </a:t>
            </a:r>
            <a:endParaRPr lang="en-US" sz="1600" i="1" dirty="0">
              <a:solidFill>
                <a:schemeClr val="accent3"/>
              </a:solidFill>
            </a:endParaRPr>
          </a:p>
        </p:txBody>
      </p:sp>
      <p:sp>
        <p:nvSpPr>
          <p:cNvPr id="11" name="TextBox 10"/>
          <p:cNvSpPr txBox="1"/>
          <p:nvPr/>
        </p:nvSpPr>
        <p:spPr>
          <a:xfrm>
            <a:off x="4879110" y="3124200"/>
            <a:ext cx="3505200" cy="830997"/>
          </a:xfrm>
          <a:prstGeom prst="rect">
            <a:avLst/>
          </a:prstGeom>
          <a:noFill/>
        </p:spPr>
        <p:txBody>
          <a:bodyPr wrap="square" rtlCol="0">
            <a:spAutoFit/>
          </a:bodyPr>
          <a:lstStyle/>
          <a:p>
            <a:pPr algn="ctr"/>
            <a:r>
              <a:rPr lang="en-US" sz="1600" i="1" dirty="0" smtClean="0">
                <a:solidFill>
                  <a:schemeClr val="accent3"/>
                </a:solidFill>
              </a:rPr>
              <a:t>All </a:t>
            </a:r>
            <a:r>
              <a:rPr lang="en-US" sz="1600" i="1" dirty="0" err="1" smtClean="0">
                <a:solidFill>
                  <a:schemeClr val="accent3"/>
                </a:solidFill>
              </a:rPr>
              <a:t>Reg</a:t>
            </a:r>
            <a:r>
              <a:rPr lang="en-US" sz="1600" i="1" dirty="0" smtClean="0">
                <a:solidFill>
                  <a:schemeClr val="accent3"/>
                </a:solidFill>
              </a:rPr>
              <a:t>-Up is placed at price points  on the aggregate ORDC ahead of ECRS</a:t>
            </a:r>
            <a:endParaRPr lang="en-US" sz="1600" i="1" dirty="0">
              <a:solidFill>
                <a:schemeClr val="accent3"/>
              </a:solidFill>
            </a:endParaRPr>
          </a:p>
        </p:txBody>
      </p:sp>
    </p:spTree>
    <p:extLst>
      <p:ext uri="{BB962C8B-B14F-4D97-AF65-F5344CB8AC3E}">
        <p14:creationId xmlns:p14="http://schemas.microsoft.com/office/powerpoint/2010/main" val="2943667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A</a:t>
            </a:r>
            <a:endParaRPr lang="en-US" dirty="0"/>
          </a:p>
        </p:txBody>
      </p:sp>
      <p:sp>
        <p:nvSpPr>
          <p:cNvPr id="3" name="Content Placeholder 2"/>
          <p:cNvSpPr>
            <a:spLocks noGrp="1"/>
          </p:cNvSpPr>
          <p:nvPr>
            <p:ph idx="1"/>
          </p:nvPr>
        </p:nvSpPr>
        <p:spPr>
          <a:xfrm>
            <a:off x="109682" y="762000"/>
            <a:ext cx="4495800" cy="2956680"/>
          </a:xfrm>
        </p:spPr>
        <p:txBody>
          <a:bodyPr/>
          <a:lstStyle/>
          <a:p>
            <a:r>
              <a:rPr lang="en-US" sz="2000" dirty="0" smtClean="0"/>
              <a:t>Key points:</a:t>
            </a:r>
          </a:p>
          <a:p>
            <a:pPr lvl="1"/>
            <a:r>
              <a:rPr lang="en-US" sz="1600" dirty="0" smtClean="0"/>
              <a:t>AS awards can now change.</a:t>
            </a:r>
          </a:p>
          <a:p>
            <a:pPr lvl="1"/>
            <a:r>
              <a:rPr lang="en-US" sz="1600" dirty="0" smtClean="0"/>
              <a:t>For the entire window there is sufficient 10-minute ramp and capacity for energy and all AS, so no ECRS shortages regardless of the ASDC</a:t>
            </a:r>
          </a:p>
          <a:p>
            <a:pPr lvl="1"/>
            <a:r>
              <a:rPr lang="en-US" sz="1600" dirty="0" smtClean="0"/>
              <a:t>For </a:t>
            </a:r>
            <a:r>
              <a:rPr lang="en-US" sz="1600" dirty="0"/>
              <a:t>interval 3, the ramp </a:t>
            </a:r>
            <a:r>
              <a:rPr lang="en-US" sz="1600" dirty="0" smtClean="0"/>
              <a:t>limitations result </a:t>
            </a:r>
            <a:r>
              <a:rPr lang="en-US" sz="1600" dirty="0"/>
              <a:t>in </a:t>
            </a:r>
            <a:r>
              <a:rPr lang="en-US" sz="1600" dirty="0" smtClean="0"/>
              <a:t>being 1 MW short on </a:t>
            </a:r>
            <a:r>
              <a:rPr lang="en-US" sz="1600" dirty="0" err="1" smtClean="0"/>
              <a:t>Reg</a:t>
            </a:r>
            <a:r>
              <a:rPr lang="en-US" sz="1600" dirty="0" smtClean="0"/>
              <a:t>-Up.  </a:t>
            </a:r>
          </a:p>
          <a:p>
            <a:pPr lvl="2"/>
            <a:r>
              <a:rPr lang="en-US" sz="1400" dirty="0" smtClean="0"/>
              <a:t>Accordingly, price </a:t>
            </a:r>
            <a:r>
              <a:rPr lang="en-US" sz="1400" dirty="0"/>
              <a:t>goes to $2,000/MWh </a:t>
            </a:r>
            <a:r>
              <a:rPr lang="en-US" sz="1400" dirty="0" smtClean="0"/>
              <a:t>based on the ASDC.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44690670"/>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72.5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70</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73</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i="0" u="sng" strike="noStrike" dirty="0">
                          <a:solidFill>
                            <a:schemeClr val="accent1"/>
                          </a:solidFill>
                          <a:effectLst/>
                          <a:latin typeface="Arial" panose="020B0604020202020204" pitchFamily="34" charset="0"/>
                        </a:rPr>
                        <a:t>2</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78</a:t>
                      </a:r>
                    </a:p>
                  </a:txBody>
                  <a:tcPr marL="9525" marR="9525" marT="9525" marB="0" anchor="ctr"/>
                </a:tc>
                <a:tc>
                  <a:txBody>
                    <a:bodyPr/>
                    <a:lstStyle/>
                    <a:p>
                      <a:pPr algn="ctr" fontAlgn="b"/>
                      <a:r>
                        <a:rPr lang="en-US" sz="1100" b="1" i="0" u="sng" strike="noStrike" dirty="0">
                          <a:solidFill>
                            <a:schemeClr val="accent6"/>
                          </a:solidFill>
                          <a:effectLst/>
                          <a:latin typeface="Arial" panose="020B0604020202020204" pitchFamily="34" charset="0"/>
                        </a:rPr>
                        <a:t>77</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81.5</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79</a:t>
                      </a:r>
                    </a:p>
                  </a:txBody>
                  <a:tcPr marL="9525" marR="9525" marT="9525" marB="0" anchor="ct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098722683"/>
              </p:ext>
            </p:extLst>
          </p:nvPr>
        </p:nvGraphicFramePr>
        <p:xfrm>
          <a:off x="4695536" y="939798"/>
          <a:ext cx="4365337" cy="2619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HDL =  Output + (1MW/min * 5min) = Output + 5MW</a:t>
            </a:r>
          </a:p>
          <a:p>
            <a:pPr marL="285750" indent="-285750">
              <a:buFont typeface="Arial" panose="020B0604020202020204" pitchFamily="34" charset="0"/>
              <a:buChar char="•"/>
            </a:pPr>
            <a:r>
              <a:rPr lang="en-US" sz="1600" dirty="0" smtClean="0">
                <a:solidFill>
                  <a:schemeClr val="tx2"/>
                </a:solidFill>
              </a:rPr>
              <a:t>Base Point + (50% * </a:t>
            </a:r>
            <a:r>
              <a:rPr lang="en-US" sz="1600" dirty="0" err="1" smtClean="0">
                <a:solidFill>
                  <a:schemeClr val="tx2"/>
                </a:solidFill>
              </a:rPr>
              <a:t>Reg</a:t>
            </a:r>
            <a:r>
              <a:rPr lang="en-US" sz="1600" dirty="0" smtClean="0">
                <a:solidFill>
                  <a:schemeClr val="tx2"/>
                </a:solidFill>
              </a:rPr>
              <a:t>-Up Award) &lt;= HDL</a:t>
            </a:r>
            <a:endParaRPr lang="en-US" sz="1600" dirty="0">
              <a:solidFill>
                <a:schemeClr val="tx2"/>
              </a:solidFill>
            </a:endParaRPr>
          </a:p>
        </p:txBody>
      </p:sp>
    </p:spTree>
    <p:extLst>
      <p:ext uri="{BB962C8B-B14F-4D97-AF65-F5344CB8AC3E}">
        <p14:creationId xmlns:p14="http://schemas.microsoft.com/office/powerpoint/2010/main" val="1041550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B</a:t>
            </a:r>
            <a:endParaRPr lang="en-US" dirty="0"/>
          </a:p>
        </p:txBody>
      </p:sp>
      <p:sp>
        <p:nvSpPr>
          <p:cNvPr id="3" name="Content Placeholder 2"/>
          <p:cNvSpPr>
            <a:spLocks noGrp="1"/>
          </p:cNvSpPr>
          <p:nvPr>
            <p:ph idx="1"/>
          </p:nvPr>
        </p:nvSpPr>
        <p:spPr>
          <a:xfrm>
            <a:off x="109682" y="853320"/>
            <a:ext cx="4401127" cy="2956680"/>
          </a:xfrm>
        </p:spPr>
        <p:txBody>
          <a:bodyPr/>
          <a:lstStyle/>
          <a:p>
            <a:r>
              <a:rPr lang="en-US" sz="2000" dirty="0" smtClean="0"/>
              <a:t>Key points:</a:t>
            </a:r>
          </a:p>
          <a:p>
            <a:pPr lvl="1"/>
            <a:r>
              <a:rPr lang="en-US" sz="1600" dirty="0" smtClean="0"/>
              <a:t>AS awards and base points are the same as in example A.</a:t>
            </a:r>
          </a:p>
          <a:p>
            <a:pPr lvl="1"/>
            <a:r>
              <a:rPr lang="en-US" sz="1600" dirty="0" smtClean="0"/>
              <a:t>With the same shortage for interval </a:t>
            </a:r>
            <a:r>
              <a:rPr lang="en-US" sz="1600" dirty="0"/>
              <a:t>3, the </a:t>
            </a:r>
            <a:r>
              <a:rPr lang="en-US" sz="1600" dirty="0" err="1" smtClean="0"/>
              <a:t>Reg</a:t>
            </a:r>
            <a:r>
              <a:rPr lang="en-US" sz="1600" dirty="0" smtClean="0"/>
              <a:t>-Up ASDC sets the price at $9,000/MWh.</a:t>
            </a:r>
          </a:p>
          <a:p>
            <a:pPr lvl="1"/>
            <a:r>
              <a:rPr lang="en-US" sz="1600" dirty="0" smtClean="0"/>
              <a:t>This value is higher than any point on the ECRS ASDC, but there is not an ECRS shortage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HDL =  Output + (1MW/min * 5min) = Output + 5MW</a:t>
            </a:r>
          </a:p>
          <a:p>
            <a:pPr marL="285750" indent="-285750">
              <a:buFont typeface="Arial" panose="020B0604020202020204" pitchFamily="34" charset="0"/>
              <a:buChar char="•"/>
            </a:pPr>
            <a:r>
              <a:rPr lang="en-US" sz="1600" dirty="0" smtClean="0">
                <a:solidFill>
                  <a:schemeClr val="tx2"/>
                </a:solidFill>
              </a:rPr>
              <a:t>Base Point + (50% * </a:t>
            </a:r>
            <a:r>
              <a:rPr lang="en-US" sz="1600" dirty="0" err="1" smtClean="0">
                <a:solidFill>
                  <a:schemeClr val="tx2"/>
                </a:solidFill>
              </a:rPr>
              <a:t>Reg</a:t>
            </a:r>
            <a:r>
              <a:rPr lang="en-US" sz="1600" dirty="0" smtClean="0">
                <a:solidFill>
                  <a:schemeClr val="tx2"/>
                </a:solidFill>
              </a:rPr>
              <a:t>-Up Award) &lt;= HDL</a:t>
            </a:r>
            <a:endParaRPr lang="en-US" sz="1600" dirty="0">
              <a:solidFill>
                <a:schemeClr val="tx2"/>
              </a:solidFill>
            </a:endParaRPr>
          </a:p>
        </p:txBody>
      </p:sp>
      <p:graphicFrame>
        <p:nvGraphicFramePr>
          <p:cNvPr id="11" name="Chart 10"/>
          <p:cNvGraphicFramePr>
            <a:graphicFrameLocks/>
          </p:cNvGraphicFramePr>
          <p:nvPr>
            <p:extLst>
              <p:ext uri="{D42A27DB-BD31-4B8C-83A1-F6EECF244321}">
                <p14:modId xmlns:p14="http://schemas.microsoft.com/office/powerpoint/2010/main" val="1837512565"/>
              </p:ext>
            </p:extLst>
          </p:nvPr>
        </p:nvGraphicFramePr>
        <p:xfrm>
          <a:off x="4510809" y="930652"/>
          <a:ext cx="4591627"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52142594"/>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72.5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70</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73</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i="0" u="sng" strike="noStrike" dirty="0">
                          <a:solidFill>
                            <a:schemeClr val="accent1"/>
                          </a:solidFill>
                          <a:effectLst/>
                          <a:latin typeface="Arial" panose="020B0604020202020204" pitchFamily="34" charset="0"/>
                        </a:rPr>
                        <a:t>2</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78</a:t>
                      </a:r>
                    </a:p>
                  </a:txBody>
                  <a:tcPr marL="9525" marR="9525" marT="9525" marB="0" anchor="ctr"/>
                </a:tc>
                <a:tc>
                  <a:txBody>
                    <a:bodyPr/>
                    <a:lstStyle/>
                    <a:p>
                      <a:pPr algn="ctr" fontAlgn="b"/>
                      <a:r>
                        <a:rPr lang="en-US" sz="1100" b="1" i="0" u="sng" strike="noStrike" dirty="0">
                          <a:solidFill>
                            <a:schemeClr val="accent6"/>
                          </a:solidFill>
                          <a:effectLst/>
                          <a:latin typeface="Arial" panose="020B0604020202020204" pitchFamily="34" charset="0"/>
                        </a:rPr>
                        <a:t>77</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81.5</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79</a:t>
                      </a:r>
                    </a:p>
                  </a:txBody>
                  <a:tcPr marL="9525" marR="9525" marT="9525" marB="0" anchor="ctr"/>
                </a:tc>
              </a:tr>
            </a:tbl>
          </a:graphicData>
        </a:graphic>
      </p:graphicFrame>
    </p:spTree>
    <p:extLst>
      <p:ext uri="{BB962C8B-B14F-4D97-AF65-F5344CB8AC3E}">
        <p14:creationId xmlns:p14="http://schemas.microsoft.com/office/powerpoint/2010/main" val="2647544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93255" y="990600"/>
            <a:ext cx="8534400" cy="5257800"/>
          </a:xfrm>
        </p:spPr>
        <p:txBody>
          <a:bodyPr/>
          <a:lstStyle/>
          <a:p>
            <a:r>
              <a:rPr lang="en-US" sz="2000" dirty="0" smtClean="0"/>
              <a:t>Questions:</a:t>
            </a:r>
            <a:endParaRPr lang="en-US" sz="2000" dirty="0"/>
          </a:p>
          <a:p>
            <a:pPr lvl="1"/>
            <a:r>
              <a:rPr lang="en-US" sz="1800" i="1" dirty="0"/>
              <a:t>What are the theoretical </a:t>
            </a:r>
            <a:r>
              <a:rPr lang="en-US" sz="1800" i="1" dirty="0" smtClean="0"/>
              <a:t>effects </a:t>
            </a:r>
            <a:r>
              <a:rPr lang="en-US" sz="1800" i="1" dirty="0"/>
              <a:t>of basing the </a:t>
            </a:r>
            <a:r>
              <a:rPr lang="en-US" sz="1800" i="1" dirty="0" err="1"/>
              <a:t>Reg</a:t>
            </a:r>
            <a:r>
              <a:rPr lang="en-US" sz="1800" i="1" dirty="0"/>
              <a:t>-Up ASDC on the PBPC as opposed to having all </a:t>
            </a:r>
            <a:r>
              <a:rPr lang="en-US" sz="1800" i="1" dirty="0" err="1"/>
              <a:t>Reg</a:t>
            </a:r>
            <a:r>
              <a:rPr lang="en-US" sz="1800" i="1" dirty="0"/>
              <a:t>-Up placed at the highest price points of the aggregate ORDC</a:t>
            </a:r>
            <a:r>
              <a:rPr lang="en-US" sz="1800" i="1" dirty="0" smtClean="0"/>
              <a:t>?</a:t>
            </a:r>
          </a:p>
          <a:p>
            <a:pPr lvl="1"/>
            <a:r>
              <a:rPr lang="en-US" sz="1800" dirty="0" smtClean="0">
                <a:solidFill>
                  <a:schemeClr val="accent4"/>
                </a:solidFill>
              </a:rPr>
              <a:t>With a </a:t>
            </a:r>
            <a:r>
              <a:rPr lang="en-US" sz="1800" dirty="0" err="1" smtClean="0">
                <a:solidFill>
                  <a:schemeClr val="accent4"/>
                </a:solidFill>
              </a:rPr>
              <a:t>Reg</a:t>
            </a:r>
            <a:r>
              <a:rPr lang="en-US" sz="1800" dirty="0" smtClean="0">
                <a:solidFill>
                  <a:schemeClr val="accent4"/>
                </a:solidFill>
              </a:rPr>
              <a:t>-Up ASDC </a:t>
            </a:r>
            <a:r>
              <a:rPr lang="en-US" sz="1800" dirty="0">
                <a:solidFill>
                  <a:schemeClr val="accent4"/>
                </a:solidFill>
              </a:rPr>
              <a:t>where </a:t>
            </a:r>
            <a:r>
              <a:rPr lang="en-US" sz="1800" dirty="0" err="1">
                <a:solidFill>
                  <a:schemeClr val="accent4"/>
                </a:solidFill>
              </a:rPr>
              <a:t>Reg</a:t>
            </a:r>
            <a:r>
              <a:rPr lang="en-US" sz="1800" dirty="0">
                <a:solidFill>
                  <a:schemeClr val="accent4"/>
                </a:solidFill>
              </a:rPr>
              <a:t>-Up </a:t>
            </a:r>
            <a:r>
              <a:rPr lang="en-US" sz="1800" dirty="0" smtClean="0">
                <a:solidFill>
                  <a:schemeClr val="accent4"/>
                </a:solidFill>
              </a:rPr>
              <a:t>is placed </a:t>
            </a:r>
            <a:r>
              <a:rPr lang="en-US" sz="1800" dirty="0">
                <a:solidFill>
                  <a:schemeClr val="accent4"/>
                </a:solidFill>
              </a:rPr>
              <a:t>at the highest price points of the aggregate </a:t>
            </a:r>
            <a:r>
              <a:rPr lang="en-US" sz="1800" dirty="0" smtClean="0">
                <a:solidFill>
                  <a:schemeClr val="accent4"/>
                </a:solidFill>
              </a:rPr>
              <a:t>ORDC:</a:t>
            </a:r>
          </a:p>
          <a:p>
            <a:pPr lvl="2"/>
            <a:r>
              <a:rPr lang="en-US" sz="1600" dirty="0">
                <a:solidFill>
                  <a:schemeClr val="accent4"/>
                </a:solidFill>
              </a:rPr>
              <a:t>I</a:t>
            </a:r>
            <a:r>
              <a:rPr lang="en-US" sz="1600" dirty="0" smtClean="0">
                <a:solidFill>
                  <a:schemeClr val="accent4"/>
                </a:solidFill>
              </a:rPr>
              <a:t>n a ramp-constrained </a:t>
            </a:r>
            <a:r>
              <a:rPr lang="en-US" sz="1600" dirty="0">
                <a:solidFill>
                  <a:schemeClr val="accent4"/>
                </a:solidFill>
              </a:rPr>
              <a:t>system </a:t>
            </a:r>
            <a:r>
              <a:rPr lang="en-US" sz="1600" dirty="0" smtClean="0">
                <a:solidFill>
                  <a:schemeClr val="accent4"/>
                </a:solidFill>
              </a:rPr>
              <a:t>condition, you may see system-wide capacity scarcity pricing for even a minor ramp scarcity condition.</a:t>
            </a:r>
          </a:p>
          <a:p>
            <a:pPr lvl="2"/>
            <a:r>
              <a:rPr lang="en-US" sz="1600" dirty="0" smtClean="0">
                <a:solidFill>
                  <a:schemeClr val="accent4"/>
                </a:solidFill>
              </a:rPr>
              <a:t>However, in a system-wide capacity scarcity condition, </a:t>
            </a:r>
            <a:r>
              <a:rPr lang="en-US" sz="1600" dirty="0" err="1" smtClean="0">
                <a:solidFill>
                  <a:schemeClr val="accent4"/>
                </a:solidFill>
              </a:rPr>
              <a:t>Reg</a:t>
            </a:r>
            <a:r>
              <a:rPr lang="en-US" sz="1600" dirty="0" smtClean="0">
                <a:solidFill>
                  <a:schemeClr val="accent4"/>
                </a:solidFill>
              </a:rPr>
              <a:t>-Up would be given priority over the AS products.</a:t>
            </a:r>
            <a:endParaRPr lang="en-US" sz="1800" i="1" dirty="0">
              <a:solidFill>
                <a:schemeClr val="accent4"/>
              </a:solidFill>
            </a:endParaRPr>
          </a:p>
          <a:p>
            <a:pPr marL="457200" lvl="1" indent="0">
              <a:buNone/>
            </a:pPr>
            <a:endParaRPr lang="en-US" sz="1400" i="1" dirty="0"/>
          </a:p>
          <a:p>
            <a:pPr lvl="1"/>
            <a:r>
              <a:rPr lang="en-US" sz="1800" i="1" dirty="0"/>
              <a:t>If the ASDC prices points are higher for one AS product than another AS product, it is guaranteed that the latter AS product is fully exhausted before being short on the first AS product</a:t>
            </a:r>
            <a:r>
              <a:rPr lang="en-US" sz="1800" i="1" dirty="0" smtClean="0"/>
              <a:t>?</a:t>
            </a:r>
          </a:p>
          <a:p>
            <a:pPr lvl="1"/>
            <a:r>
              <a:rPr lang="en-US" sz="1800" dirty="0" smtClean="0">
                <a:solidFill>
                  <a:schemeClr val="accent4"/>
                </a:solidFill>
              </a:rPr>
              <a:t>No, this is not guaranteed.  One reason for this is the fact that the individual AS products all have different definitions, like time for the Resource to respond (e.g., 5 min vs. 10 min).</a:t>
            </a:r>
            <a:endParaRPr lang="en-US" sz="1800" dirty="0">
              <a:solidFill>
                <a:schemeClr val="accent4"/>
              </a:solidFill>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564372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67039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a:xfrm>
            <a:off x="304800" y="990600"/>
            <a:ext cx="8534400" cy="4976021"/>
          </a:xfrm>
        </p:spPr>
        <p:txBody>
          <a:bodyPr/>
          <a:lstStyle/>
          <a:p>
            <a:r>
              <a:rPr lang="en-US" sz="1600" dirty="0" smtClean="0"/>
              <a:t>Ancillary Service (AS)</a:t>
            </a:r>
          </a:p>
          <a:p>
            <a:r>
              <a:rPr lang="en-US" sz="1600" dirty="0" smtClean="0"/>
              <a:t>Ancillary Service </a:t>
            </a:r>
            <a:r>
              <a:rPr lang="en-US" sz="1600" dirty="0"/>
              <a:t>Demand </a:t>
            </a:r>
            <a:r>
              <a:rPr lang="en-US" sz="1600" dirty="0" smtClean="0"/>
              <a:t>Curves (ASDC)</a:t>
            </a:r>
          </a:p>
          <a:p>
            <a:r>
              <a:rPr lang="en-US" sz="1600" dirty="0" smtClean="0"/>
              <a:t>ERCOT Contingency Reserve Service (ECRS)</a:t>
            </a:r>
          </a:p>
          <a:p>
            <a:r>
              <a:rPr lang="en-US" sz="1600" dirty="0" smtClean="0"/>
              <a:t>Generation-to-be-Dispatched (GTBD)</a:t>
            </a:r>
          </a:p>
          <a:p>
            <a:r>
              <a:rPr lang="en-US" sz="1600" dirty="0" smtClean="0"/>
              <a:t>High Ancillary Service Limit (HASL)</a:t>
            </a:r>
          </a:p>
          <a:p>
            <a:r>
              <a:rPr lang="en-US" sz="1600" dirty="0" smtClean="0"/>
              <a:t>High Dispatch Limit (HDL)</a:t>
            </a:r>
          </a:p>
          <a:p>
            <a:r>
              <a:rPr lang="en-US" sz="1600" dirty="0" smtClean="0"/>
              <a:t>High Sustained Limit (HSL)</a:t>
            </a:r>
          </a:p>
          <a:p>
            <a:r>
              <a:rPr lang="en-US" sz="1600" dirty="0" smtClean="0"/>
              <a:t>Operating Reserve Demand Curve (ORDC)</a:t>
            </a:r>
          </a:p>
          <a:p>
            <a:r>
              <a:rPr lang="en-US" sz="1600" dirty="0" smtClean="0"/>
              <a:t>Non-Spinning Reserve Service (Non-Spin)</a:t>
            </a:r>
          </a:p>
          <a:p>
            <a:r>
              <a:rPr lang="en-US" sz="1600" dirty="0" smtClean="0"/>
              <a:t>Power Balance Penalty Curve (PBPC)</a:t>
            </a:r>
          </a:p>
          <a:p>
            <a:r>
              <a:rPr lang="en-US" sz="1600" dirty="0" smtClean="0"/>
              <a:t>Real-Time Co-optimization (RTC)</a:t>
            </a:r>
          </a:p>
          <a:p>
            <a:r>
              <a:rPr lang="en-US" sz="1600" dirty="0" smtClean="0"/>
              <a:t>Real-Time Co-optimization Task Force (RTCTF)</a:t>
            </a:r>
          </a:p>
          <a:p>
            <a:r>
              <a:rPr lang="en-US" sz="1600" dirty="0" smtClean="0"/>
              <a:t>Regulation Up Service (</a:t>
            </a:r>
            <a:r>
              <a:rPr lang="en-US" sz="1600" dirty="0" err="1" smtClean="0"/>
              <a:t>Reg</a:t>
            </a:r>
            <a:r>
              <a:rPr lang="en-US" sz="1600" dirty="0" smtClean="0"/>
              <a:t>-Up)</a:t>
            </a:r>
          </a:p>
          <a:p>
            <a:r>
              <a:rPr lang="en-US" sz="1600" dirty="0" smtClean="0"/>
              <a:t>Responsive Reserve Service (RRS)</a:t>
            </a:r>
          </a:p>
          <a:p>
            <a:r>
              <a:rPr lang="en-US" sz="1600" dirty="0" smtClean="0"/>
              <a:t>Security-Constrained Economic Dispatch (SCED)</a:t>
            </a:r>
          </a:p>
          <a:p>
            <a:r>
              <a:rPr lang="en-US" sz="1600" dirty="0"/>
              <a:t>Security-Constrained Economic </a:t>
            </a:r>
            <a:r>
              <a:rPr lang="en-US" sz="1600" dirty="0" smtClean="0"/>
              <a:t>Dispatch Up Ramp Rate (SURAMP)</a:t>
            </a:r>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666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1219200"/>
            <a:ext cx="8382000" cy="4823621"/>
          </a:xfrm>
        </p:spPr>
        <p:txBody>
          <a:bodyPr/>
          <a:lstStyle/>
          <a:p>
            <a:r>
              <a:rPr lang="en-US" sz="2000" dirty="0" smtClean="0"/>
              <a:t>During the August 27, 2019 RTCTF discussion on Real-Time ASDCs, there was a desire to look at </a:t>
            </a:r>
            <a:r>
              <a:rPr lang="en-US" sz="2000" dirty="0" smtClean="0"/>
              <a:t>the same </a:t>
            </a:r>
            <a:r>
              <a:rPr lang="en-US" sz="2000" dirty="0" smtClean="0"/>
              <a:t>illustrative examples under a </a:t>
            </a:r>
            <a:r>
              <a:rPr lang="en-US" sz="2000" dirty="0" smtClean="0"/>
              <a:t>system-wide </a:t>
            </a:r>
            <a:r>
              <a:rPr lang="en-US" sz="2000" dirty="0" smtClean="0"/>
              <a:t>scarcity condition.</a:t>
            </a:r>
          </a:p>
          <a:p>
            <a:pPr lvl="1"/>
            <a:r>
              <a:rPr lang="en-US" sz="1800" dirty="0" smtClean="0"/>
              <a:t>This was is</a:t>
            </a:r>
            <a:r>
              <a:rPr lang="en-US" sz="1800" dirty="0" smtClean="0"/>
              <a:t> </a:t>
            </a:r>
            <a:r>
              <a:rPr lang="en-US" sz="1800" dirty="0" smtClean="0"/>
              <a:t>addition to the ramp-constrained system condition that was </a:t>
            </a:r>
            <a:r>
              <a:rPr lang="en-US" sz="1800" dirty="0" smtClean="0"/>
              <a:t>presented.</a:t>
            </a:r>
            <a:endParaRPr lang="en-US" sz="1800" dirty="0" smtClean="0"/>
          </a:p>
          <a:p>
            <a:pPr lvl="1"/>
            <a:endParaRPr lang="en-US" sz="1800" dirty="0"/>
          </a:p>
          <a:p>
            <a:r>
              <a:rPr lang="en-US" sz="2000" dirty="0" smtClean="0"/>
              <a:t>The group also wanted to discuss the pros and cons of </a:t>
            </a:r>
            <a:r>
              <a:rPr lang="en-US" sz="2000" dirty="0" smtClean="0"/>
              <a:t>the two </a:t>
            </a:r>
            <a:r>
              <a:rPr lang="en-US" sz="2000" dirty="0" smtClean="0"/>
              <a:t>approach</a:t>
            </a:r>
          </a:p>
          <a:p>
            <a:pPr marL="800100" lvl="1" indent="-342900">
              <a:buFont typeface="+mj-lt"/>
              <a:buAutoNum type="arabicPeriod"/>
            </a:pPr>
            <a:r>
              <a:rPr lang="en-US" sz="1800" dirty="0" smtClean="0"/>
              <a:t>The approach of basing </a:t>
            </a:r>
            <a:r>
              <a:rPr lang="en-US" sz="1800" dirty="0" smtClean="0"/>
              <a:t>a portion of the</a:t>
            </a:r>
            <a:r>
              <a:rPr lang="en-US" sz="1800" dirty="0" smtClean="0"/>
              <a:t> </a:t>
            </a:r>
            <a:r>
              <a:rPr lang="en-US" sz="1800" dirty="0" err="1" smtClean="0"/>
              <a:t>Reg</a:t>
            </a:r>
            <a:r>
              <a:rPr lang="en-US" sz="1800" dirty="0" smtClean="0"/>
              <a:t>-Up and RRS ASDCs on the current PBPC.</a:t>
            </a:r>
          </a:p>
          <a:p>
            <a:pPr marL="800100" lvl="1" indent="-342900">
              <a:buFont typeface="+mj-lt"/>
              <a:buAutoNum type="arabicPeriod"/>
            </a:pPr>
            <a:r>
              <a:rPr lang="en-US" sz="1800" dirty="0" smtClean="0"/>
              <a:t>The approach of stacking all </a:t>
            </a:r>
            <a:r>
              <a:rPr lang="en-US" sz="1800" dirty="0" err="1" smtClean="0"/>
              <a:t>Reg</a:t>
            </a:r>
            <a:r>
              <a:rPr lang="en-US" sz="1800" dirty="0" smtClean="0"/>
              <a:t>-Up ahead of RRS, all RRS ahead of ECRS, and all ECRS ahead of Non-Spin</a:t>
            </a:r>
          </a:p>
          <a:p>
            <a:endParaRPr lang="en-US" sz="18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710271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a:xfrm>
            <a:off x="266700" y="914401"/>
            <a:ext cx="8343900" cy="3200400"/>
          </a:xfrm>
        </p:spPr>
        <p:txBody>
          <a:bodyPr/>
          <a:lstStyle/>
          <a:p>
            <a:r>
              <a:rPr lang="en-US" sz="1800" dirty="0"/>
              <a:t>This presentation </a:t>
            </a:r>
            <a:r>
              <a:rPr lang="en-US" sz="1800" dirty="0" smtClean="0"/>
              <a:t>again uses </a:t>
            </a:r>
            <a:r>
              <a:rPr lang="en-US" sz="1800" dirty="0"/>
              <a:t>a simplified example to illustrate how a </a:t>
            </a:r>
            <a:r>
              <a:rPr lang="en-US" sz="1800" dirty="0" smtClean="0"/>
              <a:t>system </a:t>
            </a:r>
            <a:r>
              <a:rPr lang="en-US" sz="1800" dirty="0"/>
              <a:t>would behave under</a:t>
            </a:r>
            <a:r>
              <a:rPr lang="en-US" sz="1800" dirty="0" smtClean="0"/>
              <a:t>:</a:t>
            </a:r>
          </a:p>
          <a:p>
            <a:endParaRPr lang="en-US" sz="1050" dirty="0"/>
          </a:p>
          <a:p>
            <a:pPr marL="800100" lvl="1" indent="-342900">
              <a:buFont typeface="+mj-lt"/>
              <a:buAutoNum type="alphaUcPeriod"/>
            </a:pPr>
            <a:r>
              <a:rPr lang="en-US" sz="1600" dirty="0" smtClean="0"/>
              <a:t>RTC </a:t>
            </a:r>
            <a:r>
              <a:rPr lang="en-US" sz="1600" dirty="0"/>
              <a:t>where the ASDC for </a:t>
            </a:r>
            <a:r>
              <a:rPr lang="en-US" sz="1600" dirty="0" err="1"/>
              <a:t>Reg</a:t>
            </a:r>
            <a:r>
              <a:rPr lang="en-US" sz="1600" dirty="0"/>
              <a:t>-Up is placed within an aggregate ORDC based on a PBPC; and </a:t>
            </a:r>
            <a:endParaRPr lang="en-US" sz="1000" dirty="0"/>
          </a:p>
          <a:p>
            <a:pPr marL="800100" lvl="1" indent="-342900">
              <a:buFont typeface="+mj-lt"/>
              <a:buAutoNum type="alphaUcPeriod"/>
            </a:pPr>
            <a:r>
              <a:rPr lang="en-US" sz="1600" dirty="0"/>
              <a:t>RTC where the ASDC for </a:t>
            </a:r>
            <a:r>
              <a:rPr lang="en-US" sz="1600" dirty="0" err="1"/>
              <a:t>Reg</a:t>
            </a:r>
            <a:r>
              <a:rPr lang="en-US" sz="1600" dirty="0"/>
              <a:t>-Up is placed at the highest price points of the aggregate ORDC without consideration of the PBPC</a:t>
            </a:r>
            <a:r>
              <a:rPr lang="en-US" sz="1600" dirty="0" smtClean="0"/>
              <a:t>.</a:t>
            </a:r>
          </a:p>
          <a:p>
            <a:pPr marL="800100" lvl="1" indent="-342900">
              <a:buFont typeface="+mj-lt"/>
              <a:buAutoNum type="alphaUcPeriod"/>
            </a:pPr>
            <a:endParaRPr lang="en-US" sz="600" dirty="0"/>
          </a:p>
          <a:p>
            <a:r>
              <a:rPr lang="en-US" sz="1800" dirty="0"/>
              <a:t>The system:</a:t>
            </a:r>
          </a:p>
          <a:p>
            <a:pPr lvl="1"/>
            <a:r>
              <a:rPr lang="en-US" sz="1600" dirty="0"/>
              <a:t>Resources -  One generator (Resource A) that has an HSL of 100 MW and a ramp rate of 1 MW/min</a:t>
            </a:r>
          </a:p>
          <a:p>
            <a:pPr lvl="1"/>
            <a:r>
              <a:rPr lang="en-US" sz="1600" dirty="0"/>
              <a:t>AS - There are two AS products: </a:t>
            </a:r>
            <a:r>
              <a:rPr lang="en-US" sz="1600" dirty="0" err="1"/>
              <a:t>Reg</a:t>
            </a:r>
            <a:r>
              <a:rPr lang="en-US" sz="1600" dirty="0"/>
              <a:t>-Up and ECRS, both with an AS plan of 3 MW</a:t>
            </a:r>
          </a:p>
          <a:p>
            <a:pPr marL="400050"/>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738458904"/>
              </p:ext>
            </p:extLst>
          </p:nvPr>
        </p:nvGraphicFramePr>
        <p:xfrm>
          <a:off x="1905000" y="4114802"/>
          <a:ext cx="4648200" cy="2492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4953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Examples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6" name="Chart 5"/>
          <p:cNvGraphicFramePr>
            <a:graphicFrameLocks/>
          </p:cNvGraphicFramePr>
          <p:nvPr>
            <p:extLst/>
          </p:nvPr>
        </p:nvGraphicFramePr>
        <p:xfrm>
          <a:off x="1590386" y="843214"/>
          <a:ext cx="51816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nvPr>
        </p:nvGraphicFramePr>
        <p:xfrm>
          <a:off x="152400" y="3812672"/>
          <a:ext cx="4365337"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4476173" y="3810000"/>
          <a:ext cx="4591627" cy="261937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609600" y="3261123"/>
            <a:ext cx="3505200" cy="584775"/>
          </a:xfrm>
          <a:prstGeom prst="rect">
            <a:avLst/>
          </a:prstGeom>
          <a:noFill/>
        </p:spPr>
        <p:txBody>
          <a:bodyPr wrap="square" rtlCol="0">
            <a:spAutoFit/>
          </a:bodyPr>
          <a:lstStyle/>
          <a:p>
            <a:pPr algn="ctr"/>
            <a:r>
              <a:rPr lang="en-US" sz="1600" i="1" dirty="0" err="1" smtClean="0">
                <a:solidFill>
                  <a:schemeClr val="accent3"/>
                </a:solidFill>
              </a:rPr>
              <a:t>Reg</a:t>
            </a:r>
            <a:r>
              <a:rPr lang="en-US" sz="1600" i="1" dirty="0" smtClean="0">
                <a:solidFill>
                  <a:schemeClr val="accent3"/>
                </a:solidFill>
              </a:rPr>
              <a:t>-Up is set exactly equal to the inverse of the PBPC </a:t>
            </a:r>
            <a:endParaRPr lang="en-US" sz="1600" i="1" dirty="0">
              <a:solidFill>
                <a:schemeClr val="accent3"/>
              </a:solidFill>
            </a:endParaRPr>
          </a:p>
        </p:txBody>
      </p:sp>
      <p:sp>
        <p:nvSpPr>
          <p:cNvPr id="11" name="TextBox 10"/>
          <p:cNvSpPr txBox="1"/>
          <p:nvPr/>
        </p:nvSpPr>
        <p:spPr>
          <a:xfrm>
            <a:off x="4879110" y="3124200"/>
            <a:ext cx="3505200" cy="830997"/>
          </a:xfrm>
          <a:prstGeom prst="rect">
            <a:avLst/>
          </a:prstGeom>
          <a:noFill/>
        </p:spPr>
        <p:txBody>
          <a:bodyPr wrap="square" rtlCol="0">
            <a:spAutoFit/>
          </a:bodyPr>
          <a:lstStyle/>
          <a:p>
            <a:pPr algn="ctr"/>
            <a:r>
              <a:rPr lang="en-US" sz="1600" i="1" dirty="0" smtClean="0">
                <a:solidFill>
                  <a:schemeClr val="accent3"/>
                </a:solidFill>
              </a:rPr>
              <a:t>All </a:t>
            </a:r>
            <a:r>
              <a:rPr lang="en-US" sz="1600" i="1" dirty="0" err="1" smtClean="0">
                <a:solidFill>
                  <a:schemeClr val="accent3"/>
                </a:solidFill>
              </a:rPr>
              <a:t>Reg</a:t>
            </a:r>
            <a:r>
              <a:rPr lang="en-US" sz="1600" i="1" dirty="0" smtClean="0">
                <a:solidFill>
                  <a:schemeClr val="accent3"/>
                </a:solidFill>
              </a:rPr>
              <a:t>-Up is placed at price points  on the aggregate ORDC ahead of ECRS</a:t>
            </a:r>
            <a:endParaRPr lang="en-US" sz="1600" i="1" dirty="0">
              <a:solidFill>
                <a:schemeClr val="accent3"/>
              </a:solidFill>
            </a:endParaRPr>
          </a:p>
        </p:txBody>
      </p:sp>
    </p:spTree>
    <p:extLst>
      <p:ext uri="{BB962C8B-B14F-4D97-AF65-F5344CB8AC3E}">
        <p14:creationId xmlns:p14="http://schemas.microsoft.com/office/powerpoint/2010/main" val="190811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A</a:t>
            </a:r>
            <a:endParaRPr lang="en-US" dirty="0"/>
          </a:p>
        </p:txBody>
      </p:sp>
      <p:sp>
        <p:nvSpPr>
          <p:cNvPr id="3" name="Content Placeholder 2"/>
          <p:cNvSpPr>
            <a:spLocks noGrp="1"/>
          </p:cNvSpPr>
          <p:nvPr>
            <p:ph idx="1"/>
          </p:nvPr>
        </p:nvSpPr>
        <p:spPr>
          <a:xfrm>
            <a:off x="109682" y="762000"/>
            <a:ext cx="4585854" cy="2956680"/>
          </a:xfrm>
        </p:spPr>
        <p:txBody>
          <a:bodyPr/>
          <a:lstStyle/>
          <a:p>
            <a:r>
              <a:rPr lang="en-US" sz="1600" dirty="0" smtClean="0"/>
              <a:t>Key points:</a:t>
            </a:r>
          </a:p>
          <a:p>
            <a:pPr lvl="1"/>
            <a:r>
              <a:rPr lang="en-US" sz="1600" dirty="0" smtClean="0"/>
              <a:t>In interval 2, start seeing scarcity pricing driven by ASDCs</a:t>
            </a:r>
          </a:p>
          <a:p>
            <a:pPr lvl="2"/>
            <a:r>
              <a:rPr lang="en-US" sz="1400" dirty="0" smtClean="0"/>
              <a:t>Initially only “short” on ECRS</a:t>
            </a:r>
          </a:p>
          <a:p>
            <a:pPr lvl="1"/>
            <a:r>
              <a:rPr lang="en-US" sz="1600" dirty="0" smtClean="0"/>
              <a:t>For interval 3, we now see shortages in both </a:t>
            </a:r>
            <a:r>
              <a:rPr lang="en-US" sz="1600" dirty="0" err="1" smtClean="0"/>
              <a:t>Reg</a:t>
            </a:r>
            <a:r>
              <a:rPr lang="en-US" sz="1600" dirty="0" smtClean="0"/>
              <a:t>-Up and ECRS, but neither are fully exhausted</a:t>
            </a:r>
          </a:p>
          <a:p>
            <a:pPr lvl="1"/>
            <a:r>
              <a:rPr lang="en-US" sz="1600" dirty="0" smtClean="0"/>
              <a:t>For </a:t>
            </a:r>
            <a:r>
              <a:rPr lang="en-US" sz="1600" dirty="0"/>
              <a:t>interval 3, </a:t>
            </a:r>
            <a:r>
              <a:rPr lang="en-US" sz="1600" dirty="0" smtClean="0"/>
              <a:t>the ASDCs set the AS prices at $9,000/MWh</a:t>
            </a:r>
          </a:p>
          <a:p>
            <a:pPr lvl="2"/>
            <a:r>
              <a:rPr lang="en-US" sz="1400" dirty="0" smtClean="0"/>
              <a:t>Note: ERCOT’s KP 1.1 proposal does not price any ECRS or Non-Spin at $9,000/MWh</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467408428"/>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94</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3</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3</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96.5</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94</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1</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99</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sng" strike="noStrike">
                          <a:solidFill>
                            <a:srgbClr val="890C58"/>
                          </a:solidFill>
                          <a:effectLst/>
                          <a:latin typeface="Arial" panose="020B0604020202020204" pitchFamily="34" charset="0"/>
                        </a:rPr>
                        <a:t>98</a:t>
                      </a:r>
                    </a:p>
                  </a:txBody>
                  <a:tcPr marL="9525" marR="9525" marT="9525" marB="0" anchor="ctr"/>
                </a:tc>
                <a:tc>
                  <a:txBody>
                    <a:bodyPr/>
                    <a:lstStyle/>
                    <a:p>
                      <a:pPr algn="ctr" rtl="0" fontAlgn="b"/>
                      <a:r>
                        <a:rPr lang="en-US" sz="1100" b="1" i="0" u="sng" strike="noStrike">
                          <a:solidFill>
                            <a:srgbClr val="00AEC7"/>
                          </a:solidFill>
                          <a:effectLst/>
                          <a:latin typeface="Arial" panose="020B0604020202020204" pitchFamily="34" charset="0"/>
                        </a:rPr>
                        <a:t>1.2</a:t>
                      </a:r>
                    </a:p>
                  </a:txBody>
                  <a:tcPr marL="9525" marR="9525" marT="9525" marB="0" anchor="ctr"/>
                </a:tc>
                <a:tc>
                  <a:txBody>
                    <a:bodyPr/>
                    <a:lstStyle/>
                    <a:p>
                      <a:pPr algn="ctr" rtl="0" fontAlgn="b"/>
                      <a:r>
                        <a:rPr lang="en-US" sz="1100" b="1" i="0" u="sng" strike="noStrike">
                          <a:solidFill>
                            <a:srgbClr val="00AEC7"/>
                          </a:solidFill>
                          <a:effectLst/>
                          <a:latin typeface="Arial" panose="020B0604020202020204" pitchFamily="34" charset="0"/>
                        </a:rPr>
                        <a:t>0.8</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a:t>
                      </a:r>
                    </a:p>
                  </a:txBody>
                  <a:tcPr marL="9525" marR="9525" marT="9525" marB="0" anchor="ctr"/>
                </a:tc>
                <a:tc>
                  <a:txBody>
                    <a:bodyPr/>
                    <a:lstStyle/>
                    <a:p>
                      <a:pPr algn="ctr" rtl="0" fontAlgn="b"/>
                      <a:r>
                        <a:rPr lang="en-US" sz="1100" b="1" i="0" u="sng" strike="noStrike">
                          <a:solidFill>
                            <a:srgbClr val="890C58"/>
                          </a:solidFill>
                          <a:effectLst/>
                          <a:latin typeface="Arial" panose="020B0604020202020204" pitchFamily="34" charset="0"/>
                        </a:rPr>
                        <a:t>98</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96</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1</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96</a:t>
                      </a:r>
                    </a:p>
                  </a:txBody>
                  <a:tcPr marL="9525" marR="9525" marT="9525" marB="0" anchor="ctr"/>
                </a:tc>
              </a:tr>
            </a:tbl>
          </a:graphicData>
        </a:graphic>
      </p:graphicFrame>
      <p:graphicFrame>
        <p:nvGraphicFramePr>
          <p:cNvPr id="8" name="Chart 7"/>
          <p:cNvGraphicFramePr>
            <a:graphicFrameLocks/>
          </p:cNvGraphicFramePr>
          <p:nvPr>
            <p:extLst/>
          </p:nvPr>
        </p:nvGraphicFramePr>
        <p:xfrm>
          <a:off x="4695536" y="939798"/>
          <a:ext cx="4365337" cy="26193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759613" y="3550027"/>
            <a:ext cx="4038600" cy="646331"/>
          </a:xfrm>
          <a:prstGeom prst="rect">
            <a:avLst/>
          </a:prstGeom>
          <a:noFill/>
        </p:spPr>
        <p:txBody>
          <a:bodyPr wrap="square" rtlCol="0">
            <a:spAutoFit/>
          </a:bodyPr>
          <a:lstStyle/>
          <a:p>
            <a:r>
              <a:rPr lang="en-US" sz="1200" dirty="0" smtClean="0">
                <a:solidFill>
                  <a:schemeClr val="tx2"/>
                </a:solidFill>
              </a:rPr>
              <a:t>Ramp constraint: </a:t>
            </a:r>
          </a:p>
          <a:p>
            <a:pPr marL="285750" indent="-285750">
              <a:buFont typeface="Arial" panose="020B0604020202020204" pitchFamily="34" charset="0"/>
              <a:buChar char="•"/>
            </a:pPr>
            <a:r>
              <a:rPr lang="en-US" sz="1200" dirty="0" smtClean="0">
                <a:solidFill>
                  <a:schemeClr val="tx2"/>
                </a:solidFill>
              </a:rPr>
              <a:t>HDL =  Output + (1MW/min * 5min) = Output + 5MW</a:t>
            </a:r>
          </a:p>
          <a:p>
            <a:pPr marL="285750" indent="-285750">
              <a:buFont typeface="Arial" panose="020B0604020202020204" pitchFamily="34" charset="0"/>
              <a:buChar char="•"/>
            </a:pPr>
            <a:r>
              <a:rPr lang="en-US" sz="1200" dirty="0" smtClean="0">
                <a:solidFill>
                  <a:schemeClr val="tx2"/>
                </a:solidFill>
              </a:rPr>
              <a:t>Base Point + (50% * </a:t>
            </a:r>
            <a:r>
              <a:rPr lang="en-US" sz="1200" dirty="0" err="1" smtClean="0">
                <a:solidFill>
                  <a:schemeClr val="tx2"/>
                </a:solidFill>
              </a:rPr>
              <a:t>Reg</a:t>
            </a:r>
            <a:r>
              <a:rPr lang="en-US" sz="1200" dirty="0" smtClean="0">
                <a:solidFill>
                  <a:schemeClr val="tx2"/>
                </a:solidFill>
              </a:rPr>
              <a:t>-Up Award) &lt;= HDL</a:t>
            </a:r>
            <a:endParaRPr lang="en-US" sz="1200" dirty="0">
              <a:solidFill>
                <a:schemeClr val="tx2"/>
              </a:solidFill>
            </a:endParaRPr>
          </a:p>
        </p:txBody>
      </p:sp>
    </p:spTree>
    <p:extLst>
      <p:ext uri="{BB962C8B-B14F-4D97-AF65-F5344CB8AC3E}">
        <p14:creationId xmlns:p14="http://schemas.microsoft.com/office/powerpoint/2010/main" val="592816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a:t>
            </a:r>
            <a:r>
              <a:rPr lang="en-US" dirty="0"/>
              <a:t>B</a:t>
            </a:r>
          </a:p>
        </p:txBody>
      </p:sp>
      <p:sp>
        <p:nvSpPr>
          <p:cNvPr id="3" name="Content Placeholder 2"/>
          <p:cNvSpPr>
            <a:spLocks noGrp="1"/>
          </p:cNvSpPr>
          <p:nvPr>
            <p:ph idx="1"/>
          </p:nvPr>
        </p:nvSpPr>
        <p:spPr>
          <a:xfrm>
            <a:off x="109682" y="762000"/>
            <a:ext cx="4345708" cy="3352800"/>
          </a:xfrm>
        </p:spPr>
        <p:txBody>
          <a:bodyPr/>
          <a:lstStyle/>
          <a:p>
            <a:r>
              <a:rPr lang="en-US" sz="1600" dirty="0" smtClean="0"/>
              <a:t>Key points:</a:t>
            </a:r>
          </a:p>
          <a:p>
            <a:pPr lvl="1"/>
            <a:r>
              <a:rPr lang="en-US" sz="1600" dirty="0" smtClean="0"/>
              <a:t>In interval 2, start seeing scarcity pricing driven by ASDCs</a:t>
            </a:r>
          </a:p>
          <a:p>
            <a:pPr lvl="2"/>
            <a:r>
              <a:rPr lang="en-US" sz="1400" dirty="0" smtClean="0"/>
              <a:t>Initially only “short” on ECRS</a:t>
            </a:r>
          </a:p>
          <a:p>
            <a:pPr lvl="1"/>
            <a:r>
              <a:rPr lang="en-US" sz="1600" dirty="0" smtClean="0"/>
              <a:t>For interval 3, we now see shortages in both </a:t>
            </a:r>
            <a:r>
              <a:rPr lang="en-US" sz="1600" dirty="0" err="1" smtClean="0"/>
              <a:t>Reg</a:t>
            </a:r>
            <a:r>
              <a:rPr lang="en-US" sz="1600" dirty="0" smtClean="0"/>
              <a:t>-Up and ECRS, but more </a:t>
            </a:r>
            <a:r>
              <a:rPr lang="en-US" sz="1600" dirty="0" err="1" smtClean="0"/>
              <a:t>Reg</a:t>
            </a:r>
            <a:r>
              <a:rPr lang="en-US" sz="1600" dirty="0" smtClean="0"/>
              <a:t>-Up awarded </a:t>
            </a:r>
            <a:r>
              <a:rPr lang="en-US" sz="1600" dirty="0" smtClean="0"/>
              <a:t>compared to example A since </a:t>
            </a:r>
            <a:r>
              <a:rPr lang="en-US" sz="1600" dirty="0" smtClean="0"/>
              <a:t>ECRS is now fully exhausted</a:t>
            </a:r>
          </a:p>
          <a:p>
            <a:pPr lvl="1"/>
            <a:r>
              <a:rPr lang="en-US" sz="1600" dirty="0" smtClean="0"/>
              <a:t>For </a:t>
            </a:r>
            <a:r>
              <a:rPr lang="en-US" sz="1600" dirty="0"/>
              <a:t>interval 3, </a:t>
            </a:r>
            <a:r>
              <a:rPr lang="en-US" sz="1600" dirty="0" smtClean="0"/>
              <a:t>the </a:t>
            </a:r>
            <a:r>
              <a:rPr lang="en-US" sz="1600" dirty="0" err="1" smtClean="0"/>
              <a:t>Reg</a:t>
            </a:r>
            <a:r>
              <a:rPr lang="en-US" sz="1600" dirty="0" smtClean="0"/>
              <a:t>-Up price is at $9,000/MWh and the ECRS price is at $</a:t>
            </a:r>
            <a:r>
              <a:rPr lang="en-US" sz="1600" dirty="0" smtClean="0"/>
              <a:t>2,000/MWh</a:t>
            </a: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62923103"/>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94</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3</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3</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96.5</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94</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1</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99</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sng" strike="noStrike">
                          <a:solidFill>
                            <a:srgbClr val="890C58"/>
                          </a:solidFill>
                          <a:effectLst/>
                          <a:latin typeface="Arial" panose="020B0604020202020204" pitchFamily="34" charset="0"/>
                        </a:rPr>
                        <a:t>98</a:t>
                      </a:r>
                    </a:p>
                  </a:txBody>
                  <a:tcPr marL="9525" marR="9525" marT="9525" marB="0" anchor="ctr"/>
                </a:tc>
                <a:tc>
                  <a:txBody>
                    <a:bodyPr/>
                    <a:lstStyle/>
                    <a:p>
                      <a:pPr algn="ctr" rtl="0" fontAlgn="b"/>
                      <a:r>
                        <a:rPr lang="en-US" sz="1100" b="1" i="0" u="sng" strike="noStrike" dirty="0" smtClean="0">
                          <a:solidFill>
                            <a:srgbClr val="00AEC7"/>
                          </a:solidFill>
                          <a:effectLst/>
                          <a:latin typeface="Arial" panose="020B0604020202020204" pitchFamily="34" charset="0"/>
                        </a:rPr>
                        <a:t>2</a:t>
                      </a:r>
                      <a:endParaRPr lang="en-US" sz="1100" b="1" i="0" u="sng" strike="noStrike" dirty="0">
                        <a:solidFill>
                          <a:srgbClr val="00AEC7"/>
                        </a:solidFill>
                        <a:effectLst/>
                        <a:latin typeface="Arial" panose="020B0604020202020204" pitchFamily="34" charset="0"/>
                      </a:endParaRPr>
                    </a:p>
                  </a:txBody>
                  <a:tcPr marL="9525" marR="9525" marT="9525" marB="0" anchor="ctr"/>
                </a:tc>
                <a:tc>
                  <a:txBody>
                    <a:bodyPr/>
                    <a:lstStyle/>
                    <a:p>
                      <a:pPr algn="ctr" rtl="0" fontAlgn="b"/>
                      <a:r>
                        <a:rPr lang="en-US" sz="1100" b="1" i="0" u="sng" strike="noStrike" dirty="0" smtClean="0">
                          <a:solidFill>
                            <a:srgbClr val="00AEC7"/>
                          </a:solidFill>
                          <a:effectLst/>
                          <a:latin typeface="Arial" panose="020B0604020202020204" pitchFamily="34" charset="0"/>
                        </a:rPr>
                        <a:t>0</a:t>
                      </a:r>
                      <a:endParaRPr lang="en-US" sz="1100" b="1" i="0" u="sng" strike="noStrike" dirty="0">
                        <a:solidFill>
                          <a:srgbClr val="00AEC7"/>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a:t>
                      </a:r>
                    </a:p>
                  </a:txBody>
                  <a:tcPr marL="9525" marR="9525" marT="9525" marB="0" anchor="ctr"/>
                </a:tc>
                <a:tc>
                  <a:txBody>
                    <a:bodyPr/>
                    <a:lstStyle/>
                    <a:p>
                      <a:pPr algn="ctr" rtl="0" fontAlgn="b"/>
                      <a:r>
                        <a:rPr lang="en-US" sz="1100" b="1" i="0" u="sng" strike="noStrike">
                          <a:solidFill>
                            <a:srgbClr val="890C58"/>
                          </a:solidFill>
                          <a:effectLst/>
                          <a:latin typeface="Arial" panose="020B0604020202020204" pitchFamily="34" charset="0"/>
                        </a:rPr>
                        <a:t>98</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96</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3</a:t>
                      </a:r>
                    </a:p>
                  </a:txBody>
                  <a:tcPr marL="9525" marR="9525" marT="9525" marB="0" anchor="ctr"/>
                </a:tc>
                <a:tc>
                  <a:txBody>
                    <a:bodyPr/>
                    <a:lstStyle/>
                    <a:p>
                      <a:pPr marL="0" algn="ctr" defTabSz="914400" rtl="0" eaLnBrk="1" fontAlgn="b" latinLnBrk="0" hangingPunct="1"/>
                      <a:r>
                        <a:rPr lang="en-US" sz="1100" b="1" i="0" u="none" strike="noStrike" kern="1200" dirty="0">
                          <a:solidFill>
                            <a:srgbClr val="5B6770"/>
                          </a:solidFill>
                          <a:effectLst/>
                          <a:latin typeface="Arial" panose="020B0604020202020204" pitchFamily="34" charset="0"/>
                          <a:ea typeface="+mn-ea"/>
                          <a:cs typeface="+mn-cs"/>
                        </a:rPr>
                        <a:t>1</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100/na</a:t>
                      </a:r>
                    </a:p>
                  </a:txBody>
                  <a:tcPr marL="9525" marR="9525" marT="9525" marB="0" anchor="ctr"/>
                </a:tc>
                <a:tc>
                  <a:txBody>
                    <a:bodyPr/>
                    <a:lstStyle/>
                    <a:p>
                      <a:pPr algn="ctr" rtl="0" fontAlgn="b"/>
                      <a:r>
                        <a:rPr lang="en-US" sz="1100" b="1" i="0" u="none" strike="noStrike">
                          <a:solidFill>
                            <a:srgbClr val="5B6770"/>
                          </a:solidFill>
                          <a:effectLst/>
                          <a:latin typeface="Arial" panose="020B0604020202020204" pitchFamily="34" charset="0"/>
                        </a:rPr>
                        <a:t>100</a:t>
                      </a:r>
                    </a:p>
                  </a:txBody>
                  <a:tcPr marL="9525" marR="9525" marT="9525" marB="0" anchor="ctr"/>
                </a:tc>
                <a:tc>
                  <a:txBody>
                    <a:bodyPr/>
                    <a:lstStyle/>
                    <a:p>
                      <a:pPr algn="ctr" rtl="0" fontAlgn="b"/>
                      <a:r>
                        <a:rPr lang="en-US" sz="1100" b="1" i="0" u="none" strike="noStrike" dirty="0">
                          <a:solidFill>
                            <a:srgbClr val="5B6770"/>
                          </a:solidFill>
                          <a:effectLst/>
                          <a:latin typeface="Arial" panose="020B0604020202020204" pitchFamily="34" charset="0"/>
                        </a:rPr>
                        <a:t>96</a:t>
                      </a:r>
                    </a:p>
                  </a:txBody>
                  <a:tcPr marL="9525" marR="9525" marT="9525" marB="0" anchor="ctr"/>
                </a:tc>
              </a:tr>
            </a:tbl>
          </a:graphicData>
        </a:graphic>
      </p:graphicFrame>
      <p:sp>
        <p:nvSpPr>
          <p:cNvPr id="9" name="TextBox 8"/>
          <p:cNvSpPr txBox="1"/>
          <p:nvPr/>
        </p:nvSpPr>
        <p:spPr>
          <a:xfrm>
            <a:off x="4759613" y="3550027"/>
            <a:ext cx="4038600" cy="646331"/>
          </a:xfrm>
          <a:prstGeom prst="rect">
            <a:avLst/>
          </a:prstGeom>
          <a:noFill/>
        </p:spPr>
        <p:txBody>
          <a:bodyPr wrap="square" rtlCol="0">
            <a:spAutoFit/>
          </a:bodyPr>
          <a:lstStyle/>
          <a:p>
            <a:r>
              <a:rPr lang="en-US" sz="1200" dirty="0" smtClean="0">
                <a:solidFill>
                  <a:schemeClr val="tx2"/>
                </a:solidFill>
              </a:rPr>
              <a:t>Ramp constraint: </a:t>
            </a:r>
          </a:p>
          <a:p>
            <a:pPr marL="285750" indent="-285750">
              <a:buFont typeface="Arial" panose="020B0604020202020204" pitchFamily="34" charset="0"/>
              <a:buChar char="•"/>
            </a:pPr>
            <a:r>
              <a:rPr lang="en-US" sz="1200" dirty="0" smtClean="0">
                <a:solidFill>
                  <a:schemeClr val="tx2"/>
                </a:solidFill>
              </a:rPr>
              <a:t>HDL =  Output + (1MW/min * 5min) = Output + 5MW</a:t>
            </a:r>
          </a:p>
          <a:p>
            <a:pPr marL="285750" indent="-285750">
              <a:buFont typeface="Arial" panose="020B0604020202020204" pitchFamily="34" charset="0"/>
              <a:buChar char="•"/>
            </a:pPr>
            <a:r>
              <a:rPr lang="en-US" sz="1200" dirty="0" smtClean="0">
                <a:solidFill>
                  <a:schemeClr val="tx2"/>
                </a:solidFill>
              </a:rPr>
              <a:t>Base Point + (50% * </a:t>
            </a:r>
            <a:r>
              <a:rPr lang="en-US" sz="1200" dirty="0" err="1" smtClean="0">
                <a:solidFill>
                  <a:schemeClr val="tx2"/>
                </a:solidFill>
              </a:rPr>
              <a:t>Reg</a:t>
            </a:r>
            <a:r>
              <a:rPr lang="en-US" sz="1200" dirty="0" smtClean="0">
                <a:solidFill>
                  <a:schemeClr val="tx2"/>
                </a:solidFill>
              </a:rPr>
              <a:t>-Up Award) &lt;= HDL</a:t>
            </a:r>
            <a:endParaRPr lang="en-US" sz="1200" dirty="0">
              <a:solidFill>
                <a:schemeClr val="tx2"/>
              </a:solidFill>
            </a:endParaRPr>
          </a:p>
        </p:txBody>
      </p:sp>
      <p:graphicFrame>
        <p:nvGraphicFramePr>
          <p:cNvPr id="10" name="Chart 9"/>
          <p:cNvGraphicFramePr>
            <a:graphicFrameLocks/>
          </p:cNvGraphicFramePr>
          <p:nvPr>
            <p:extLst>
              <p:ext uri="{D42A27DB-BD31-4B8C-83A1-F6EECF244321}">
                <p14:modId xmlns:p14="http://schemas.microsoft.com/office/powerpoint/2010/main" val="3516722964"/>
              </p:ext>
            </p:extLst>
          </p:nvPr>
        </p:nvGraphicFramePr>
        <p:xfrm>
          <a:off x="4572000" y="930652"/>
          <a:ext cx="4530436" cy="2619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127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High-Level Pros/Cons of the Approaches </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000" dirty="0"/>
              <a:t>RTC where the ASDC for </a:t>
            </a:r>
            <a:r>
              <a:rPr lang="en-US" sz="2000" dirty="0" err="1"/>
              <a:t>Reg</a:t>
            </a:r>
            <a:r>
              <a:rPr lang="en-US" sz="2000" dirty="0"/>
              <a:t>-Up is placed within an aggregate ORDC based on a </a:t>
            </a:r>
            <a:r>
              <a:rPr lang="en-US" sz="2000" dirty="0" smtClean="0"/>
              <a:t>PBPC</a:t>
            </a:r>
          </a:p>
          <a:p>
            <a:pPr lvl="1"/>
            <a:r>
              <a:rPr lang="en-US" sz="1800" dirty="0"/>
              <a:t>In a ramp-constrained system condition, you </a:t>
            </a:r>
            <a:r>
              <a:rPr lang="en-US" sz="1800" dirty="0" smtClean="0"/>
              <a:t>will avoid </a:t>
            </a:r>
            <a:r>
              <a:rPr lang="en-US" sz="1800" dirty="0"/>
              <a:t>system-wide capacity scarcity pricing for </a:t>
            </a:r>
            <a:r>
              <a:rPr lang="en-US" sz="1800" dirty="0" smtClean="0"/>
              <a:t>minor </a:t>
            </a:r>
            <a:r>
              <a:rPr lang="en-US" sz="1800" dirty="0"/>
              <a:t>ramp scarcity conditions</a:t>
            </a:r>
            <a:r>
              <a:rPr lang="en-US" sz="1800" dirty="0" smtClean="0"/>
              <a:t>.</a:t>
            </a:r>
          </a:p>
          <a:p>
            <a:pPr lvl="1"/>
            <a:r>
              <a:rPr lang="en-US" sz="1800" dirty="0"/>
              <a:t>However, in a system-wide capacity scarcity condition, </a:t>
            </a:r>
            <a:r>
              <a:rPr lang="en-US" sz="1800" dirty="0" err="1"/>
              <a:t>Reg</a:t>
            </a:r>
            <a:r>
              <a:rPr lang="en-US" sz="1800" dirty="0"/>
              <a:t>-Up would </a:t>
            </a:r>
            <a:r>
              <a:rPr lang="en-US" sz="1800" dirty="0" smtClean="0"/>
              <a:t>only be </a:t>
            </a:r>
            <a:r>
              <a:rPr lang="en-US" sz="1800" dirty="0"/>
              <a:t>given </a:t>
            </a:r>
            <a:r>
              <a:rPr lang="en-US" sz="1800" dirty="0" smtClean="0"/>
              <a:t>partial </a:t>
            </a:r>
            <a:r>
              <a:rPr lang="en-US" sz="1800" dirty="0"/>
              <a:t>priority over the other AS products.</a:t>
            </a:r>
          </a:p>
          <a:p>
            <a:pPr lvl="1"/>
            <a:endParaRPr lang="en-US" sz="1800" dirty="0"/>
          </a:p>
          <a:p>
            <a:pPr lvl="1"/>
            <a:endParaRPr lang="en-US" sz="1800" dirty="0" smtClean="0"/>
          </a:p>
          <a:p>
            <a:r>
              <a:rPr lang="en-US" sz="2000" dirty="0"/>
              <a:t>RTC where the ASDC for </a:t>
            </a:r>
            <a:r>
              <a:rPr lang="en-US" sz="2000" dirty="0" err="1"/>
              <a:t>Reg</a:t>
            </a:r>
            <a:r>
              <a:rPr lang="en-US" sz="2000" dirty="0"/>
              <a:t>-Up is placed at the highest price points of the aggregate ORDC without consideration of the </a:t>
            </a:r>
            <a:r>
              <a:rPr lang="en-US" sz="2000" dirty="0" smtClean="0"/>
              <a:t>PBPC</a:t>
            </a:r>
          </a:p>
          <a:p>
            <a:pPr lvl="1"/>
            <a:r>
              <a:rPr lang="en-US" sz="1800" dirty="0"/>
              <a:t>In a ramp-constrained system condition, you may see system-wide capacity scarcity pricing for even </a:t>
            </a:r>
            <a:r>
              <a:rPr lang="en-US" sz="1800" dirty="0" smtClean="0"/>
              <a:t>minor </a:t>
            </a:r>
            <a:r>
              <a:rPr lang="en-US" sz="1800" dirty="0"/>
              <a:t>ramp scarcity </a:t>
            </a:r>
            <a:r>
              <a:rPr lang="en-US" sz="1800" dirty="0" smtClean="0"/>
              <a:t>conditions.</a:t>
            </a:r>
            <a:endParaRPr lang="en-US" sz="1800" dirty="0"/>
          </a:p>
          <a:p>
            <a:pPr lvl="1"/>
            <a:r>
              <a:rPr lang="en-US" sz="1800" dirty="0"/>
              <a:t>However, in a system-wide capacity scarcity condition, </a:t>
            </a:r>
            <a:r>
              <a:rPr lang="en-US" sz="1800" dirty="0" err="1"/>
              <a:t>Reg</a:t>
            </a:r>
            <a:r>
              <a:rPr lang="en-US" sz="1800" dirty="0"/>
              <a:t>-Up would be given </a:t>
            </a:r>
            <a:r>
              <a:rPr lang="en-US" sz="1800" dirty="0" smtClean="0"/>
              <a:t>complete priority </a:t>
            </a:r>
            <a:r>
              <a:rPr lang="en-US" sz="1800" dirty="0"/>
              <a:t>over the </a:t>
            </a:r>
            <a:r>
              <a:rPr lang="en-US" sz="1800" dirty="0" smtClean="0"/>
              <a:t>other AS </a:t>
            </a:r>
            <a:r>
              <a:rPr lang="en-US" sz="1800" dirty="0"/>
              <a:t>products.</a:t>
            </a:r>
          </a:p>
          <a:p>
            <a:pPr lvl="1"/>
            <a:endParaRPr lang="en-US" sz="1800"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75954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Subtitle 2"/>
          <p:cNvSpPr>
            <a:spLocks noGrp="1"/>
          </p:cNvSpPr>
          <p:nvPr>
            <p:ph type="subTitle" idx="1"/>
          </p:nvPr>
        </p:nvSpPr>
        <p:spPr/>
        <p:txBody>
          <a:bodyPr/>
          <a:lstStyle/>
          <a:p>
            <a:r>
              <a:rPr lang="en-US" dirty="0" smtClean="0"/>
              <a:t>Material presented at the August 27, 2019 RTCTF Meeting</a:t>
            </a:r>
            <a:endParaRPr lang="en-US" dirty="0"/>
          </a:p>
        </p:txBody>
      </p:sp>
    </p:spTree>
    <p:extLst>
      <p:ext uri="{BB962C8B-B14F-4D97-AF65-F5344CB8AC3E}">
        <p14:creationId xmlns:p14="http://schemas.microsoft.com/office/powerpoint/2010/main" val="20855700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4149</TotalTime>
  <Words>1727</Words>
  <Application>Microsoft Office PowerPoint</Application>
  <PresentationFormat>On-screen Show (4:3)</PresentationFormat>
  <Paragraphs>385</Paragraphs>
  <Slides>18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1_Custom Design</vt:lpstr>
      <vt:lpstr>Office Theme</vt:lpstr>
      <vt:lpstr>PowerPoint Presentation</vt:lpstr>
      <vt:lpstr>Acronyms</vt:lpstr>
      <vt:lpstr>Introduction</vt:lpstr>
      <vt:lpstr>Example Setup</vt:lpstr>
      <vt:lpstr>RTC Examples</vt:lpstr>
      <vt:lpstr>RTC – Example A</vt:lpstr>
      <vt:lpstr>RTC – Example B</vt:lpstr>
      <vt:lpstr>High-Level Pros/Cons of the Approaches </vt:lpstr>
      <vt:lpstr>Appendix</vt:lpstr>
      <vt:lpstr>Introduction</vt:lpstr>
      <vt:lpstr>Example Setup</vt:lpstr>
      <vt:lpstr>Example Setup</vt:lpstr>
      <vt:lpstr>Today’s Market</vt:lpstr>
      <vt:lpstr>RTC Examples</vt:lpstr>
      <vt:lpstr>RTC – Example A</vt:lpstr>
      <vt:lpstr>RTC – Example B</vt:lpstr>
      <vt:lpstr>Conclusions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262</cp:revision>
  <cp:lastPrinted>2016-01-21T20:53:15Z</cp:lastPrinted>
  <dcterms:created xsi:type="dcterms:W3CDTF">2016-01-21T15:20:31Z</dcterms:created>
  <dcterms:modified xsi:type="dcterms:W3CDTF">2019-09-11T13:35:36Z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