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9171" autoAdjust="0"/>
  </p:normalViewPr>
  <p:slideViewPr>
    <p:cSldViewPr showGuides="1">
      <p:cViewPr varScale="1">
        <p:scale>
          <a:sx n="105" d="100"/>
          <a:sy n="105" d="100"/>
        </p:scale>
        <p:origin x="1116" y="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39,226,761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6,150,047</a:t>
            </a:r>
            <a:r>
              <a:rPr lang="en-US" dirty="0" smtClean="0"/>
              <a:t> 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15.68%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464,456 MWh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1.18%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128,759 MW*s on 11/3/2018.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130,014 MW*s on 10/27/2017. This was also our record wind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Mean: </a:t>
            </a:r>
            <a:r>
              <a:rPr lang="en-US" baseline="0" dirty="0" smtClean="0"/>
              <a:t>313,681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Max:</a:t>
            </a:r>
            <a:r>
              <a:rPr lang="en-US" baseline="0" dirty="0" smtClean="0"/>
              <a:t> </a:t>
            </a:r>
            <a:r>
              <a:rPr lang="en-US" baseline="0" dirty="0" smtClean="0"/>
              <a:t>332,920 </a:t>
            </a:r>
            <a:r>
              <a:rPr lang="en-US" baseline="0" dirty="0" smtClean="0"/>
              <a:t>on </a:t>
            </a:r>
            <a:r>
              <a:rPr lang="en-US" baseline="0" dirty="0" smtClean="0"/>
              <a:t>Aug 14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Min:</a:t>
            </a:r>
            <a:r>
              <a:rPr lang="en-US" baseline="0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283,771</a:t>
            </a:r>
            <a:r>
              <a:rPr lang="en-US" baseline="0" dirty="0" smtClean="0"/>
              <a:t> </a:t>
            </a:r>
            <a:r>
              <a:rPr lang="en-US" baseline="0" dirty="0" smtClean="0"/>
              <a:t>on </a:t>
            </a:r>
            <a:r>
              <a:rPr lang="en-US" baseline="0" dirty="0" smtClean="0"/>
              <a:t>Aug 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8/2/2019</a:t>
            </a:r>
            <a:r>
              <a:rPr lang="en-US" baseline="0" dirty="0" smtClean="0">
                <a:solidFill>
                  <a:srgbClr val="FF0000"/>
                </a:solidFill>
              </a:rPr>
              <a:t> 14:00 94.4%</a:t>
            </a: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668 MW of unit trip.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Mean is </a:t>
            </a:r>
            <a:r>
              <a:rPr lang="en-US" baseline="0" dirty="0" smtClean="0"/>
              <a:t>15.19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Mean: </a:t>
            </a:r>
            <a:r>
              <a:rPr lang="en-US" dirty="0" smtClean="0"/>
              <a:t>14.68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Min: </a:t>
            </a:r>
            <a:r>
              <a:rPr lang="en-US" baseline="0" dirty="0" smtClean="0"/>
              <a:t>12.38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Max: </a:t>
            </a:r>
            <a:r>
              <a:rPr lang="en-US" baseline="0" dirty="0" smtClean="0"/>
              <a:t>16.16 </a:t>
            </a:r>
            <a:r>
              <a:rPr lang="en-US" baseline="0" dirty="0" err="1" smtClean="0"/>
              <a:t>mHz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August </a:t>
            </a:r>
            <a:r>
              <a:rPr lang="en-US" b="1" dirty="0" smtClean="0"/>
              <a:t>2019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</a:t>
            </a:r>
            <a:r>
              <a:rPr lang="en-US" dirty="0" smtClean="0"/>
              <a:t>September 11</a:t>
            </a:r>
            <a:r>
              <a:rPr lang="en-US" baseline="30000" dirty="0" smtClean="0"/>
              <a:t>th</a:t>
            </a:r>
            <a:r>
              <a:rPr lang="en-US" dirty="0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3398" y="914400"/>
            <a:ext cx="713720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14400"/>
            <a:ext cx="7146408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14400"/>
            <a:ext cx="7146408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14400"/>
            <a:ext cx="7133876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596103"/>
            <a:ext cx="8991600" cy="166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August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176.00%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</a:t>
            </a:r>
            <a:r>
              <a:rPr lang="en-US" sz="1800" dirty="0" smtClean="0">
                <a:solidFill>
                  <a:schemeClr val="accent2"/>
                </a:solidFill>
              </a:rPr>
              <a:t>CPS1 12-Month </a:t>
            </a:r>
            <a:r>
              <a:rPr lang="en-US" sz="1800" dirty="0">
                <a:solidFill>
                  <a:schemeClr val="accent2"/>
                </a:solidFill>
              </a:rPr>
              <a:t>Rolling Average: </a:t>
            </a:r>
            <a:r>
              <a:rPr lang="en-US" sz="1800" b="1" dirty="0" smtClean="0">
                <a:solidFill>
                  <a:schemeClr val="accent2"/>
                </a:solidFill>
              </a:rPr>
              <a:t>174.42%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1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BAAL </a:t>
            </a:r>
            <a:r>
              <a:rPr lang="en-US" sz="1800" dirty="0" smtClean="0">
                <a:solidFill>
                  <a:schemeClr val="accent2"/>
                </a:solidFill>
              </a:rPr>
              <a:t>Exceedance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1 </a:t>
            </a:r>
            <a:r>
              <a:rPr lang="en-US" sz="1800" dirty="0" smtClean="0">
                <a:solidFill>
                  <a:schemeClr val="accent2"/>
                </a:solidFill>
              </a:rPr>
              <a:t>hourly CPS1 </a:t>
            </a:r>
            <a:r>
              <a:rPr lang="en-US" sz="1800" dirty="0" smtClean="0">
                <a:solidFill>
                  <a:schemeClr val="accent2"/>
                </a:solidFill>
              </a:rPr>
              <a:t>score </a:t>
            </a:r>
            <a:r>
              <a:rPr lang="en-US" sz="1800" dirty="0" smtClean="0">
                <a:solidFill>
                  <a:schemeClr val="accent2"/>
                </a:solidFill>
              </a:rPr>
              <a:t>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2018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2018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-843.17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583158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2019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dirty="0" smtClean="0">
                <a:solidFill>
                  <a:schemeClr val="accent2"/>
                </a:solidFill>
              </a:rPr>
              <a:t>14.68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dirty="0" smtClean="0">
                <a:solidFill>
                  <a:schemeClr val="accent2"/>
                </a:solidFill>
              </a:rPr>
              <a:t>12.38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dirty="0" smtClean="0">
                <a:solidFill>
                  <a:schemeClr val="accent2"/>
                </a:solidFill>
              </a:rPr>
              <a:t>16.16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41</a:t>
            </a:r>
            <a:r>
              <a:rPr lang="en-US" sz="1600" b="1" dirty="0" smtClean="0">
                <a:solidFill>
                  <a:schemeClr val="accent2"/>
                </a:solidFill>
              </a:rPr>
              <a:t>,859,688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6,026,604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 smtClean="0">
                <a:solidFill>
                  <a:schemeClr val="accent2"/>
                </a:solidFill>
              </a:rPr>
              <a:t>14.40%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Solar Energy: </a:t>
            </a:r>
            <a:r>
              <a:rPr lang="en-US" sz="1600" b="1" dirty="0" smtClean="0">
                <a:solidFill>
                  <a:schemeClr val="accent2"/>
                </a:solidFill>
              </a:rPr>
              <a:t>461,142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 smtClean="0">
                <a:solidFill>
                  <a:schemeClr val="accent2"/>
                </a:solidFill>
              </a:rPr>
              <a:t>1.10%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313</a:t>
            </a:r>
            <a:r>
              <a:rPr lang="en-US" sz="1600" b="1" dirty="0" smtClean="0">
                <a:solidFill>
                  <a:schemeClr val="accent2"/>
                </a:solidFill>
              </a:rPr>
              <a:t>,681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332,920 </a:t>
            </a:r>
            <a:r>
              <a:rPr lang="en-US" sz="1600" dirty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Aug</a:t>
            </a:r>
            <a:r>
              <a:rPr lang="en-US" sz="1600" dirty="0" smtClean="0">
                <a:solidFill>
                  <a:schemeClr val="accent2"/>
                </a:solidFill>
              </a:rPr>
              <a:t> 14th 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283,771 </a:t>
            </a:r>
            <a:r>
              <a:rPr lang="en-US" sz="1600" dirty="0" smtClean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Aug</a:t>
            </a:r>
            <a:r>
              <a:rPr lang="en-US" sz="1600" dirty="0" smtClean="0">
                <a:solidFill>
                  <a:schemeClr val="accent2"/>
                </a:solidFill>
              </a:rPr>
              <a:t> 3rd</a:t>
            </a: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897" y="914400"/>
            <a:ext cx="714220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897" y="914400"/>
            <a:ext cx="714220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14400"/>
            <a:ext cx="7146408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14400"/>
            <a:ext cx="7146408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14400"/>
            <a:ext cx="7146408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14400"/>
            <a:ext cx="7146408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90600"/>
            <a:ext cx="7146408" cy="5184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0" y="5788152"/>
            <a:ext cx="285206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Aug</a:t>
            </a:r>
            <a:r>
              <a:rPr lang="en-US" dirty="0" smtClean="0"/>
              <a:t>-19 </a:t>
            </a:r>
            <a:r>
              <a:rPr lang="en-US" dirty="0" smtClean="0"/>
              <a:t>CPS1 (%): </a:t>
            </a:r>
            <a:r>
              <a:rPr lang="en-US" dirty="0" smtClean="0"/>
              <a:t>176.00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</a:t>
            </a:r>
            <a:r>
              <a:rPr lang="en-US" sz="2400" dirty="0" smtClean="0"/>
              <a:t>was </a:t>
            </a:r>
            <a:r>
              <a:rPr lang="en-US" sz="2400" dirty="0" smtClean="0"/>
              <a:t>1 BAAL </a:t>
            </a:r>
            <a:r>
              <a:rPr lang="en-US" sz="2400" dirty="0" smtClean="0"/>
              <a:t>exceedances in </a:t>
            </a:r>
            <a:r>
              <a:rPr lang="en-US" sz="2400" dirty="0" smtClean="0"/>
              <a:t>Aug</a:t>
            </a:r>
            <a:endParaRPr lang="en-US" sz="2400" dirty="0" smtClean="0"/>
          </a:p>
          <a:p>
            <a:pPr lvl="1"/>
            <a:r>
              <a:rPr lang="en-US" sz="2000" dirty="0" smtClean="0"/>
              <a:t>Aug</a:t>
            </a:r>
            <a:r>
              <a:rPr lang="en-US" sz="2000" dirty="0" smtClean="0"/>
              <a:t> 2, </a:t>
            </a:r>
            <a:r>
              <a:rPr lang="en-US" sz="2000" dirty="0" smtClean="0"/>
              <a:t>2019</a:t>
            </a:r>
          </a:p>
          <a:p>
            <a:pPr lvl="2"/>
            <a:r>
              <a:rPr lang="en-US" sz="1600" dirty="0" smtClean="0"/>
              <a:t>Unit Trip at </a:t>
            </a:r>
            <a:r>
              <a:rPr lang="en-US" sz="1600" dirty="0" smtClean="0"/>
              <a:t>14:07:35</a:t>
            </a:r>
            <a:endParaRPr lang="en-US" sz="1600" dirty="0" smtClean="0"/>
          </a:p>
          <a:p>
            <a:pPr lvl="2"/>
            <a:r>
              <a:rPr lang="en-US" sz="1600" dirty="0" smtClean="0"/>
              <a:t>Loss of </a:t>
            </a:r>
            <a:r>
              <a:rPr lang="en-US" sz="1600" dirty="0" smtClean="0"/>
              <a:t>668 </a:t>
            </a:r>
            <a:r>
              <a:rPr lang="en-US" sz="1600" dirty="0" smtClean="0"/>
              <a:t>MW</a:t>
            </a:r>
          </a:p>
          <a:p>
            <a:pPr lvl="2"/>
            <a:r>
              <a:rPr lang="en-US" sz="1600" dirty="0" smtClean="0"/>
              <a:t>Less than 59.91 Hz for </a:t>
            </a:r>
            <a:r>
              <a:rPr lang="en-US" sz="1600" dirty="0" smtClean="0"/>
              <a:t>1 minute</a:t>
            </a:r>
            <a:endParaRPr lang="en-US" sz="1600" dirty="0" smtClean="0"/>
          </a:p>
          <a:p>
            <a:pPr lvl="2"/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310259" cy="5303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43144" y="902208"/>
            <a:ext cx="285206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Aug</a:t>
            </a:r>
            <a:r>
              <a:rPr lang="en-US" dirty="0" smtClean="0"/>
              <a:t>-19 </a:t>
            </a:r>
            <a:r>
              <a:rPr lang="en-US" dirty="0" smtClean="0"/>
              <a:t>CPS1 (%): </a:t>
            </a:r>
            <a:r>
              <a:rPr lang="en-US" dirty="0" smtClean="0"/>
              <a:t>176.00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38200"/>
            <a:ext cx="7312196" cy="5303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04944" y="847344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</a:t>
            </a:r>
            <a:r>
              <a:rPr lang="en-US" sz="1400" dirty="0" smtClean="0"/>
              <a:t>174.42%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38200"/>
            <a:ext cx="7310258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14400"/>
            <a:ext cx="7141403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c34af464-7aa1-4edd-9be4-83dffc1cb926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40004</TotalTime>
  <Words>409</Words>
  <Application>Microsoft Office PowerPoint</Application>
  <PresentationFormat>On-screen Show (4:3)</PresentationFormat>
  <Paragraphs>140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August 2019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 – Update</vt:lpstr>
      <vt:lpstr>Op. Year 2018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591</cp:revision>
  <cp:lastPrinted>2016-01-21T20:53:15Z</cp:lastPrinted>
  <dcterms:created xsi:type="dcterms:W3CDTF">2016-01-21T15:20:31Z</dcterms:created>
  <dcterms:modified xsi:type="dcterms:W3CDTF">2019-09-10T18:16:39Z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