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693" r:id="rId2"/>
    <p:sldMasterId id="2147483696" r:id="rId3"/>
  </p:sldMasterIdLst>
  <p:notesMasterIdLst>
    <p:notesMasterId r:id="rId13"/>
  </p:notesMasterIdLst>
  <p:sldIdLst>
    <p:sldId id="268" r:id="rId4"/>
    <p:sldId id="258" r:id="rId5"/>
    <p:sldId id="272" r:id="rId6"/>
    <p:sldId id="262" r:id="rId7"/>
    <p:sldId id="264" r:id="rId8"/>
    <p:sldId id="263" r:id="rId9"/>
    <p:sldId id="273" r:id="rId10"/>
    <p:sldId id="271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to, Jose" initials="CJ" lastIdx="1" clrIdx="0">
    <p:extLst>
      <p:ext uri="{19B8F6BF-5375-455C-9EA6-DF929625EA0E}">
        <p15:presenceInfo xmlns:p15="http://schemas.microsoft.com/office/powerpoint/2012/main" userId="S-1-5-21-639947351-343809578-3807592339-4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443FD-873D-44DC-91EB-AD1FF695A1CA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E028F-B62A-4704-8AEA-DF606C73AF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063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3232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16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020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914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438400" y="685800"/>
            <a:ext cx="84328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93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62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1219201" y="2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12192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01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mailto:Jose.Conto@ercot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5" y="2413339"/>
            <a:ext cx="673208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Governor Model Performance Evaluation Using Actual SCADA Measurement </a:t>
            </a:r>
            <a:endParaRPr lang="en-US" sz="3600" b="1" dirty="0" smtClean="0"/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José Conto</a:t>
            </a:r>
          </a:p>
          <a:p>
            <a:r>
              <a:rPr lang="en-US" dirty="0" smtClean="0"/>
              <a:t>Principal, Dynamic Studies Dept.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ERCOT System Planning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Sept. 11, 2019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04665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Frequency Measurable Event (FME)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29527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ERCOT, an </a:t>
            </a:r>
            <a:r>
              <a:rPr lang="en-US" sz="2400" dirty="0"/>
              <a:t>event </a:t>
            </a:r>
            <a:r>
              <a:rPr lang="en-US" sz="2400" dirty="0" smtClean="0"/>
              <a:t>is classified as a FME when the system experience a </a:t>
            </a:r>
            <a:r>
              <a:rPr lang="en-US" sz="2400" dirty="0"/>
              <a:t>frequency </a:t>
            </a:r>
            <a:r>
              <a:rPr lang="en-US" sz="2400" dirty="0" smtClean="0"/>
              <a:t>deviation</a:t>
            </a:r>
            <a:r>
              <a:rPr lang="en-US" sz="2400" dirty="0"/>
              <a:t> </a:t>
            </a:r>
            <a:r>
              <a:rPr lang="en-US" sz="2400" dirty="0" smtClean="0"/>
              <a:t>subject to either of the following conditions: </a:t>
            </a:r>
            <a:endParaRPr lang="en-US" sz="2400" dirty="0"/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/>
              <a:t>The </a:t>
            </a:r>
            <a:r>
              <a:rPr lang="en-US" sz="2000" dirty="0"/>
              <a:t>frequency deviation </a:t>
            </a:r>
            <a:r>
              <a:rPr lang="en-US" sz="2000" dirty="0" smtClean="0"/>
              <a:t>is greater </a:t>
            </a:r>
            <a:r>
              <a:rPr lang="en-US" sz="2000" dirty="0"/>
              <a:t>than 100 </a:t>
            </a:r>
            <a:r>
              <a:rPr lang="en-US" sz="2000" dirty="0" smtClean="0"/>
              <a:t>mHz; </a:t>
            </a:r>
            <a:r>
              <a:rPr lang="en-US" sz="2000" dirty="0"/>
              <a:t>or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/>
              <a:t>A sudden change </a:t>
            </a:r>
            <a:r>
              <a:rPr lang="en-US" sz="2000" dirty="0"/>
              <a:t>in generating unit/generating </a:t>
            </a:r>
            <a:r>
              <a:rPr lang="en-US" sz="2000" dirty="0" smtClean="0"/>
              <a:t>facility output greater </a:t>
            </a:r>
            <a:r>
              <a:rPr lang="en-US" sz="2000" dirty="0"/>
              <a:t>than 550 </a:t>
            </a:r>
            <a:r>
              <a:rPr lang="en-US" sz="2000" dirty="0" smtClean="0"/>
              <a:t>MW</a:t>
            </a:r>
          </a:p>
          <a:p>
            <a:r>
              <a:rPr lang="en-US" sz="2400" dirty="0" smtClean="0"/>
              <a:t>A FME report is created to evaluate the primary frequency response of each unit or plant using the recorded generation output (2~4 seconds per sample) against expected performance.</a:t>
            </a:r>
          </a:p>
          <a:p>
            <a:pPr lvl="0"/>
            <a:endParaRPr lang="en-US" sz="2400" dirty="0" smtClean="0"/>
          </a:p>
          <a:p>
            <a:pPr lvl="0"/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98219" y="4857005"/>
            <a:ext cx="1187533" cy="914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Frequency Event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3075014" y="4857006"/>
            <a:ext cx="118753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EMS Data Retrieval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951809" y="4857006"/>
            <a:ext cx="125849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FME PFR Evaluation</a:t>
            </a:r>
            <a:endParaRPr lang="en-US" sz="1600" dirty="0"/>
          </a:p>
        </p:txBody>
      </p:sp>
      <p:sp>
        <p:nvSpPr>
          <p:cNvPr id="7" name="Rectangle 6" title="Grading"/>
          <p:cNvSpPr/>
          <p:nvPr/>
        </p:nvSpPr>
        <p:spPr>
          <a:xfrm>
            <a:off x="6803966" y="4857005"/>
            <a:ext cx="1632112" cy="914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G1: Acceptable</a:t>
            </a:r>
          </a:p>
          <a:p>
            <a:r>
              <a:rPr lang="en-US" sz="1600" dirty="0" smtClean="0"/>
              <a:t>G2: No/Limited 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..</a:t>
            </a:r>
          </a:p>
        </p:txBody>
      </p: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>
          <a:xfrm>
            <a:off x="2385752" y="5314206"/>
            <a:ext cx="689262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6" idx="1"/>
          </p:cNvCxnSpPr>
          <p:nvPr/>
        </p:nvCxnSpPr>
        <p:spPr>
          <a:xfrm>
            <a:off x="4262547" y="5314206"/>
            <a:ext cx="689262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7" idx="1"/>
          </p:cNvCxnSpPr>
          <p:nvPr/>
        </p:nvCxnSpPr>
        <p:spPr>
          <a:xfrm>
            <a:off x="6210300" y="5314206"/>
            <a:ext cx="593666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 title="Grading"/>
          <p:cNvSpPr/>
          <p:nvPr/>
        </p:nvSpPr>
        <p:spPr>
          <a:xfrm>
            <a:off x="9100703" y="4857005"/>
            <a:ext cx="1456854" cy="914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/>
                </a:solidFill>
              </a:rPr>
              <a:t>Review and Improvement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28" name="Straight Arrow Connector 27"/>
          <p:cNvCxnSpPr>
            <a:stCxn id="7" idx="3"/>
          </p:cNvCxnSpPr>
          <p:nvPr/>
        </p:nvCxnSpPr>
        <p:spPr>
          <a:xfrm>
            <a:off x="8436078" y="5314206"/>
            <a:ext cx="664625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19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New Option: Governor Model Performance Evaluation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1365619"/>
          </a:xfrm>
        </p:spPr>
        <p:txBody>
          <a:bodyPr/>
          <a:lstStyle/>
          <a:p>
            <a:r>
              <a:rPr lang="en-US" sz="2800" dirty="0" smtClean="0"/>
              <a:t>Current PFR evaluation process provides the framework to develop the governor model performance evaluation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109730" y="5003192"/>
            <a:ext cx="1185452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Gen Dynamic Models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4958041" y="5003192"/>
            <a:ext cx="1432131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Model-Based PFR Evaluation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1109729" y="3423022"/>
            <a:ext cx="118753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Frequency Event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57949" y="3423021"/>
            <a:ext cx="118753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EMS Data Retrieval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4834744" y="3423021"/>
            <a:ext cx="118753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Actual PFR Evaluation</a:t>
            </a:r>
            <a:endParaRPr lang="en-US" sz="1600" dirty="0"/>
          </a:p>
        </p:txBody>
      </p:sp>
      <p:sp>
        <p:nvSpPr>
          <p:cNvPr id="22" name="Rectangle 21" title="Grading"/>
          <p:cNvSpPr/>
          <p:nvPr/>
        </p:nvSpPr>
        <p:spPr>
          <a:xfrm>
            <a:off x="6686901" y="3423020"/>
            <a:ext cx="1632112" cy="914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G1: Acceptable</a:t>
            </a:r>
          </a:p>
          <a:p>
            <a:r>
              <a:rPr lang="en-US" sz="1600" dirty="0" smtClean="0"/>
              <a:t>G2: No/Limited 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..</a:t>
            </a:r>
          </a:p>
        </p:txBody>
      </p:sp>
      <p:cxnSp>
        <p:nvCxnSpPr>
          <p:cNvPr id="23" name="Straight Arrow Connector 22"/>
          <p:cNvCxnSpPr>
            <a:stCxn id="18" idx="3"/>
            <a:endCxn id="19" idx="1"/>
          </p:cNvCxnSpPr>
          <p:nvPr/>
        </p:nvCxnSpPr>
        <p:spPr>
          <a:xfrm flipV="1">
            <a:off x="2297262" y="3880221"/>
            <a:ext cx="660687" cy="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3"/>
            <a:endCxn id="20" idx="1"/>
          </p:cNvCxnSpPr>
          <p:nvPr/>
        </p:nvCxnSpPr>
        <p:spPr>
          <a:xfrm>
            <a:off x="4145482" y="3880221"/>
            <a:ext cx="689262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0" idx="3"/>
            <a:endCxn id="22" idx="1"/>
          </p:cNvCxnSpPr>
          <p:nvPr/>
        </p:nvCxnSpPr>
        <p:spPr>
          <a:xfrm>
            <a:off x="6022277" y="3880221"/>
            <a:ext cx="664624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 title="Grading"/>
          <p:cNvSpPr/>
          <p:nvPr/>
        </p:nvSpPr>
        <p:spPr>
          <a:xfrm>
            <a:off x="8983638" y="3423020"/>
            <a:ext cx="1456854" cy="914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/>
                </a:solidFill>
              </a:rPr>
              <a:t>Review and Improvement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28" name="Straight Arrow Connector 27"/>
          <p:cNvCxnSpPr>
            <a:stCxn id="22" idx="3"/>
          </p:cNvCxnSpPr>
          <p:nvPr/>
        </p:nvCxnSpPr>
        <p:spPr>
          <a:xfrm>
            <a:off x="8319013" y="3880221"/>
            <a:ext cx="664625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9" idx="2"/>
            <a:endCxn id="51" idx="0"/>
          </p:cNvCxnSpPr>
          <p:nvPr/>
        </p:nvCxnSpPr>
        <p:spPr>
          <a:xfrm>
            <a:off x="3551716" y="4337421"/>
            <a:ext cx="35030" cy="66577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 title="Grading"/>
          <p:cNvSpPr/>
          <p:nvPr/>
        </p:nvSpPr>
        <p:spPr>
          <a:xfrm>
            <a:off x="7118599" y="5003192"/>
            <a:ext cx="1632112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G1: Acceptable</a:t>
            </a:r>
          </a:p>
          <a:p>
            <a:pPr algn="ctr"/>
            <a:r>
              <a:rPr lang="en-US" sz="1600" dirty="0"/>
              <a:t>G2: No/Limited </a:t>
            </a:r>
          </a:p>
          <a:p>
            <a:pPr algn="ctr"/>
            <a:r>
              <a:rPr lang="en-US" sz="1600" dirty="0"/>
              <a:t>..</a:t>
            </a:r>
          </a:p>
        </p:txBody>
      </p:sp>
      <p:cxnSp>
        <p:nvCxnSpPr>
          <p:cNvPr id="33" name="Straight Arrow Connector 32"/>
          <p:cNvCxnSpPr>
            <a:stCxn id="13" idx="3"/>
            <a:endCxn id="51" idx="1"/>
          </p:cNvCxnSpPr>
          <p:nvPr/>
        </p:nvCxnSpPr>
        <p:spPr>
          <a:xfrm>
            <a:off x="2295182" y="5460392"/>
            <a:ext cx="40869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3"/>
            <a:endCxn id="32" idx="1"/>
          </p:cNvCxnSpPr>
          <p:nvPr/>
        </p:nvCxnSpPr>
        <p:spPr>
          <a:xfrm>
            <a:off x="6390172" y="5460392"/>
            <a:ext cx="728427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32" idx="3"/>
            <a:endCxn id="27" idx="2"/>
          </p:cNvCxnSpPr>
          <p:nvPr/>
        </p:nvCxnSpPr>
        <p:spPr>
          <a:xfrm flipV="1">
            <a:off x="8750711" y="4337421"/>
            <a:ext cx="961354" cy="1122971"/>
          </a:xfrm>
          <a:prstGeom prst="bentConnector2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703872" y="5003192"/>
            <a:ext cx="1765748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Governor Model Evaluation Tool</a:t>
            </a:r>
            <a:endParaRPr lang="en-US" sz="1600" dirty="0"/>
          </a:p>
        </p:txBody>
      </p:sp>
      <p:cxnSp>
        <p:nvCxnSpPr>
          <p:cNvPr id="53" name="Straight Arrow Connector 52"/>
          <p:cNvCxnSpPr>
            <a:stCxn id="51" idx="3"/>
            <a:endCxn id="14" idx="1"/>
          </p:cNvCxnSpPr>
          <p:nvPr/>
        </p:nvCxnSpPr>
        <p:spPr>
          <a:xfrm>
            <a:off x="4469620" y="5460392"/>
            <a:ext cx="488421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62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Playback Application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5815828" cy="4524374"/>
          </a:xfrm>
        </p:spPr>
        <p:txBody>
          <a:bodyPr/>
          <a:lstStyle/>
          <a:p>
            <a:r>
              <a:rPr lang="en-US" sz="2800" dirty="0" smtClean="0"/>
              <a:t>Playback feature available in the commercial software is used to examine the model responses using the actual frequency and voltage measurements.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r>
              <a:rPr lang="en-US" sz="2800" dirty="0" smtClean="0"/>
              <a:t>For frequency events, it can be also used with a group of generators (a Combined Cycle plant, etc.)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5837" y="1417638"/>
            <a:ext cx="5510883" cy="205192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298337" y="3850119"/>
            <a:ext cx="5343465" cy="1771103"/>
            <a:chOff x="6039986" y="3850119"/>
            <a:chExt cx="5343465" cy="177110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59783" y="4445918"/>
              <a:ext cx="939926" cy="579503"/>
            </a:xfrm>
            <a:prstGeom prst="rect">
              <a:avLst/>
            </a:prstGeom>
          </p:spPr>
        </p:pic>
        <p:sp>
          <p:nvSpPr>
            <p:cNvPr id="7" name="Freeform 6"/>
            <p:cNvSpPr/>
            <p:nvPr/>
          </p:nvSpPr>
          <p:spPr>
            <a:xfrm>
              <a:off x="6039986" y="3850119"/>
              <a:ext cx="1534240" cy="1771103"/>
            </a:xfrm>
            <a:custGeom>
              <a:avLst/>
              <a:gdLst>
                <a:gd name="connsiteX0" fmla="*/ 1491801 w 1534240"/>
                <a:gd name="connsiteY0" fmla="*/ 688432 h 1771103"/>
                <a:gd name="connsiteX1" fmla="*/ 892712 w 1534240"/>
                <a:gd name="connsiteY1" fmla="*/ 36791 h 1771103"/>
                <a:gd name="connsiteX2" fmla="*/ 650974 w 1534240"/>
                <a:gd name="connsiteY2" fmla="*/ 110363 h 1771103"/>
                <a:gd name="connsiteX3" fmla="*/ 125457 w 1534240"/>
                <a:gd name="connsiteY3" fmla="*/ 352101 h 1771103"/>
                <a:gd name="connsiteX4" fmla="*/ 62394 w 1534240"/>
                <a:gd name="connsiteY4" fmla="*/ 1350584 h 1771103"/>
                <a:gd name="connsiteX5" fmla="*/ 892712 w 1534240"/>
                <a:gd name="connsiteY5" fmla="*/ 1770997 h 1771103"/>
                <a:gd name="connsiteX6" fmla="*/ 1418229 w 1534240"/>
                <a:gd name="connsiteY6" fmla="*/ 1319053 h 1771103"/>
                <a:gd name="connsiteX7" fmla="*/ 1491801 w 1534240"/>
                <a:gd name="connsiteY7" fmla="*/ 688432 h 1771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34240" h="1771103">
                  <a:moveTo>
                    <a:pt x="1491801" y="688432"/>
                  </a:moveTo>
                  <a:cubicBezTo>
                    <a:pt x="1404215" y="474722"/>
                    <a:pt x="1032850" y="133136"/>
                    <a:pt x="892712" y="36791"/>
                  </a:cubicBezTo>
                  <a:cubicBezTo>
                    <a:pt x="752574" y="-59554"/>
                    <a:pt x="778850" y="57811"/>
                    <a:pt x="650974" y="110363"/>
                  </a:cubicBezTo>
                  <a:cubicBezTo>
                    <a:pt x="523098" y="162915"/>
                    <a:pt x="223554" y="145398"/>
                    <a:pt x="125457" y="352101"/>
                  </a:cubicBezTo>
                  <a:cubicBezTo>
                    <a:pt x="27360" y="558804"/>
                    <a:pt x="-65482" y="1114101"/>
                    <a:pt x="62394" y="1350584"/>
                  </a:cubicBezTo>
                  <a:cubicBezTo>
                    <a:pt x="190270" y="1587067"/>
                    <a:pt x="666740" y="1776252"/>
                    <a:pt x="892712" y="1770997"/>
                  </a:cubicBezTo>
                  <a:cubicBezTo>
                    <a:pt x="1118684" y="1765742"/>
                    <a:pt x="1316629" y="1502984"/>
                    <a:pt x="1418229" y="1319053"/>
                  </a:cubicBezTo>
                  <a:cubicBezTo>
                    <a:pt x="1519829" y="1135122"/>
                    <a:pt x="1579387" y="902142"/>
                    <a:pt x="1491801" y="688432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7574226" y="4735670"/>
              <a:ext cx="49862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059783" y="4127863"/>
              <a:ext cx="13063" cy="113646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8963055" y="4082560"/>
              <a:ext cx="25376" cy="1240971"/>
            </a:xfrm>
            <a:prstGeom prst="line">
              <a:avLst/>
            </a:prstGeom>
            <a:ln w="635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12022" y="4048219"/>
              <a:ext cx="2371429" cy="1504762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6545849" y="4048219"/>
              <a:ext cx="5225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G1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85779" y="4643846"/>
              <a:ext cx="5225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54086" y="4999502"/>
              <a:ext cx="5225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370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Tool Development and Functions </a:t>
            </a:r>
            <a:endParaRPr lang="en-US" b="1" dirty="0"/>
          </a:p>
        </p:txBody>
      </p:sp>
      <p:sp>
        <p:nvSpPr>
          <p:cNvPr id="3" name="Content Placeholder 2" descr="Python code (to drive playback model, plots)&#10;"/>
          <p:cNvSpPr>
            <a:spLocks noGrp="1"/>
          </p:cNvSpPr>
          <p:nvPr>
            <p:ph idx="1"/>
          </p:nvPr>
        </p:nvSpPr>
        <p:spPr>
          <a:xfrm>
            <a:off x="406400" y="3964521"/>
            <a:ext cx="11379200" cy="195551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-&gt; </a:t>
            </a:r>
            <a:r>
              <a:rPr lang="en-US" sz="2800" dirty="0"/>
              <a:t>A single run to produce </a:t>
            </a:r>
            <a:r>
              <a:rPr lang="en-US" sz="2800" dirty="0" smtClean="0"/>
              <a:t>power output (Pout) plots (measured </a:t>
            </a:r>
            <a:r>
              <a:rPr lang="en-US" sz="2800" dirty="0"/>
              <a:t>v. simulated) of </a:t>
            </a:r>
            <a:r>
              <a:rPr lang="en-US" sz="2800" dirty="0" smtClean="0"/>
              <a:t>all online units recorded in the FME report. </a:t>
            </a:r>
          </a:p>
          <a:p>
            <a:pPr marL="0" indent="0">
              <a:buNone/>
            </a:pPr>
            <a:r>
              <a:rPr lang="en-US" sz="2800" dirty="0" smtClean="0"/>
              <a:t>-&gt; </a:t>
            </a:r>
            <a:r>
              <a:rPr lang="en-US" sz="2800" dirty="0"/>
              <a:t>A single run to produce </a:t>
            </a:r>
            <a:r>
              <a:rPr lang="en-US" sz="2800" dirty="0" smtClean="0"/>
              <a:t>Pout plots (measured </a:t>
            </a:r>
            <a:r>
              <a:rPr lang="en-US" sz="2800" dirty="0"/>
              <a:t>v. simulated) of </a:t>
            </a:r>
            <a:r>
              <a:rPr lang="en-US" sz="2800" dirty="0" smtClean="0"/>
              <a:t>same </a:t>
            </a:r>
            <a:r>
              <a:rPr lang="en-US" sz="2800" dirty="0"/>
              <a:t>unit for all </a:t>
            </a:r>
            <a:r>
              <a:rPr lang="en-US" sz="2800" dirty="0" smtClean="0"/>
              <a:t>FMEs.</a:t>
            </a:r>
            <a:endParaRPr lang="en-US" sz="28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834455" y="1417639"/>
            <a:ext cx="8107218" cy="2109135"/>
            <a:chOff x="1698263" y="1417639"/>
            <a:chExt cx="8107218" cy="2109135"/>
          </a:xfrm>
        </p:grpSpPr>
        <p:sp>
          <p:nvSpPr>
            <p:cNvPr id="5" name="Plus 4"/>
            <p:cNvSpPr/>
            <p:nvPr/>
          </p:nvSpPr>
          <p:spPr>
            <a:xfrm>
              <a:off x="3859136" y="2460087"/>
              <a:ext cx="420414" cy="451945"/>
            </a:xfrm>
            <a:prstGeom prst="mathPlus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1698263" y="1417639"/>
              <a:ext cx="1714235" cy="19924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FME data</a:t>
              </a:r>
              <a:endParaRPr lang="en-US" dirty="0"/>
            </a:p>
          </p:txBody>
        </p:sp>
        <p:sp>
          <p:nvSpPr>
            <p:cNvPr id="7" name="Parallelogram 6"/>
            <p:cNvSpPr/>
            <p:nvPr/>
          </p:nvSpPr>
          <p:spPr>
            <a:xfrm>
              <a:off x="4348264" y="1534374"/>
              <a:ext cx="2171452" cy="1992400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Python code</a:t>
              </a:r>
              <a:endParaRPr lang="en-US" dirty="0"/>
            </a:p>
          </p:txBody>
        </p:sp>
        <p:sp>
          <p:nvSpPr>
            <p:cNvPr id="10" name="Plus 9"/>
            <p:cNvSpPr/>
            <p:nvPr/>
          </p:nvSpPr>
          <p:spPr>
            <a:xfrm>
              <a:off x="6656887" y="2461771"/>
              <a:ext cx="420414" cy="451945"/>
            </a:xfrm>
            <a:prstGeom prst="mathPlus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Snip Single Corner Rectangle 3"/>
            <p:cNvSpPr/>
            <p:nvPr/>
          </p:nvSpPr>
          <p:spPr>
            <a:xfrm>
              <a:off x="7470846" y="1824429"/>
              <a:ext cx="2334635" cy="1585610"/>
            </a:xfrm>
            <a:prstGeom prst="snip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Dynamic Stability Assessment </a:t>
              </a:r>
              <a:r>
                <a:rPr lang="en-US" dirty="0" smtClean="0"/>
                <a:t>Criteria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7556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pPr algn="ctr"/>
            <a:r>
              <a:rPr lang="en-US" dirty="0" smtClean="0"/>
              <a:t>Tool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6932" y="1600201"/>
            <a:ext cx="7152999" cy="4319832"/>
          </a:xfrm>
          <a:ln>
            <a:noFill/>
          </a:ln>
        </p:spPr>
        <p:txBody>
          <a:bodyPr/>
          <a:lstStyle/>
          <a:p>
            <a:r>
              <a:rPr lang="en-US" dirty="0" smtClean="0"/>
              <a:t>For a FME file,</a:t>
            </a:r>
          </a:p>
          <a:p>
            <a:pPr lvl="1"/>
            <a:r>
              <a:rPr lang="en-US" dirty="0" smtClean="0"/>
              <a:t>Select a generator to test its governor response.</a:t>
            </a:r>
          </a:p>
          <a:p>
            <a:pPr lvl="1"/>
            <a:r>
              <a:rPr lang="en-US" dirty="0" smtClean="0"/>
              <a:t>Using playback model, simulate machine governor response.</a:t>
            </a:r>
          </a:p>
          <a:p>
            <a:pPr lvl="1"/>
            <a:r>
              <a:rPr lang="en-US" dirty="0" smtClean="0"/>
              <a:t>Plot measured v. simulated Pout of machine.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04414" y="609649"/>
            <a:ext cx="1763586" cy="5456000"/>
            <a:chOff x="9798772" y="91740"/>
            <a:chExt cx="1635014" cy="6326235"/>
          </a:xfrm>
          <a:solidFill>
            <a:schemeClr val="accent1"/>
          </a:solidFill>
        </p:grpSpPr>
        <p:sp>
          <p:nvSpPr>
            <p:cNvPr id="4" name="Flowchart: Magnetic Disk 3"/>
            <p:cNvSpPr/>
            <p:nvPr/>
          </p:nvSpPr>
          <p:spPr>
            <a:xfrm>
              <a:off x="9999841" y="1180832"/>
              <a:ext cx="1371600" cy="592281"/>
            </a:xfrm>
            <a:prstGeom prst="flowChartMagneticDisk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FME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lowchart: Data 4"/>
            <p:cNvSpPr/>
            <p:nvPr/>
          </p:nvSpPr>
          <p:spPr>
            <a:xfrm>
              <a:off x="10103749" y="2111541"/>
              <a:ext cx="1330037" cy="742228"/>
            </a:xfrm>
            <a:prstGeom prst="flowChartInputOutpu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Geni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Pmeas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Down Arrow 5"/>
            <p:cNvSpPr/>
            <p:nvPr/>
          </p:nvSpPr>
          <p:spPr>
            <a:xfrm>
              <a:off x="10685641" y="1773113"/>
              <a:ext cx="135082" cy="338427"/>
            </a:xfrm>
            <a:prstGeom prst="downArrow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Flowchart: Predefined Process 6"/>
            <p:cNvSpPr/>
            <p:nvPr/>
          </p:nvSpPr>
          <p:spPr>
            <a:xfrm>
              <a:off x="10124530" y="3207057"/>
              <a:ext cx="1309253" cy="623456"/>
            </a:xfrm>
            <a:prstGeom prst="flowChartPredefinedProcess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Playback Simulation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10685641" y="2853770"/>
              <a:ext cx="135082" cy="338427"/>
            </a:xfrm>
            <a:prstGeom prst="downArrow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lowchart: Document 9"/>
            <p:cNvSpPr/>
            <p:nvPr/>
          </p:nvSpPr>
          <p:spPr>
            <a:xfrm>
              <a:off x="10134922" y="4194194"/>
              <a:ext cx="1278082" cy="613064"/>
            </a:xfrm>
            <a:prstGeom prst="flowChartDocumen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Plots</a:t>
              </a:r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10685641" y="3844944"/>
              <a:ext cx="135082" cy="338427"/>
            </a:xfrm>
            <a:prstGeom prst="downArrow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10685640" y="4762230"/>
              <a:ext cx="135082" cy="338427"/>
            </a:xfrm>
            <a:prstGeom prst="downArrow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Flowchart: Decision 13"/>
            <p:cNvSpPr/>
            <p:nvPr/>
          </p:nvSpPr>
          <p:spPr>
            <a:xfrm>
              <a:off x="10051793" y="5100657"/>
              <a:ext cx="1361211" cy="665018"/>
            </a:xfrm>
            <a:prstGeom prst="flowChartDecision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m</a:t>
              </a:r>
              <a:r>
                <a:rPr lang="en-US" sz="1600" dirty="0" smtClean="0">
                  <a:solidFill>
                    <a:schemeClr val="tx1"/>
                  </a:solidFill>
                </a:rPr>
                <a:t>ore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Gens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Flowchart: Terminator 16"/>
            <p:cNvSpPr/>
            <p:nvPr/>
          </p:nvSpPr>
          <p:spPr>
            <a:xfrm>
              <a:off x="10275199" y="6116223"/>
              <a:ext cx="914400" cy="301752"/>
            </a:xfrm>
            <a:prstGeom prst="flowChartTerminator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Stop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Down Arrow 17"/>
            <p:cNvSpPr/>
            <p:nvPr/>
          </p:nvSpPr>
          <p:spPr>
            <a:xfrm>
              <a:off x="10664857" y="5765675"/>
              <a:ext cx="135082" cy="338427"/>
            </a:xfrm>
            <a:prstGeom prst="downArrow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Elbow Connector 29"/>
            <p:cNvCxnSpPr>
              <a:stCxn id="14" idx="1"/>
              <a:endCxn id="5" idx="2"/>
            </p:cNvCxnSpPr>
            <p:nvPr/>
          </p:nvCxnSpPr>
          <p:spPr>
            <a:xfrm rot="10800000" flipH="1">
              <a:off x="10051793" y="2482657"/>
              <a:ext cx="184959" cy="2950510"/>
            </a:xfrm>
            <a:prstGeom prst="bentConnector3">
              <a:avLst>
                <a:gd name="adj1" fmla="val -114584"/>
              </a:avLst>
            </a:prstGeom>
            <a:grpFill/>
            <a:ln w="254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0716811" y="5632590"/>
              <a:ext cx="3065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798772" y="5126180"/>
              <a:ext cx="3065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27" name="Flowchart: Data 26"/>
            <p:cNvSpPr/>
            <p:nvPr/>
          </p:nvSpPr>
          <p:spPr>
            <a:xfrm>
              <a:off x="10082967" y="91740"/>
              <a:ext cx="1330037" cy="742228"/>
            </a:xfrm>
            <a:prstGeom prst="flowChartInputOutpu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Study Data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10685640" y="833968"/>
              <a:ext cx="135082" cy="338427"/>
            </a:xfrm>
            <a:prstGeom prst="downArrow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814982" y="707781"/>
            <a:ext cx="1749106" cy="5589300"/>
            <a:chOff x="9798772" y="91740"/>
            <a:chExt cx="1647355" cy="6326235"/>
          </a:xfrm>
          <a:solidFill>
            <a:schemeClr val="accent1"/>
          </a:solidFill>
        </p:grpSpPr>
        <p:sp>
          <p:nvSpPr>
            <p:cNvPr id="22" name="Flowchart: Magnetic Disk 21"/>
            <p:cNvSpPr/>
            <p:nvPr/>
          </p:nvSpPr>
          <p:spPr>
            <a:xfrm>
              <a:off x="9999841" y="1180832"/>
              <a:ext cx="1371600" cy="592281"/>
            </a:xfrm>
            <a:prstGeom prst="flowChartMagneticDisk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FMEi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Flowchart: Data 22"/>
            <p:cNvSpPr/>
            <p:nvPr/>
          </p:nvSpPr>
          <p:spPr>
            <a:xfrm>
              <a:off x="10103749" y="2111541"/>
              <a:ext cx="1330037" cy="742228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Geni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Pmeas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10685641" y="1773113"/>
              <a:ext cx="135082" cy="338427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lowchart: Predefined Process 24"/>
            <p:cNvSpPr/>
            <p:nvPr/>
          </p:nvSpPr>
          <p:spPr>
            <a:xfrm>
              <a:off x="10135716" y="3207057"/>
              <a:ext cx="1309254" cy="623456"/>
            </a:xfrm>
            <a:prstGeom prst="flowChartPredefined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Playback Simulation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10685641" y="2853770"/>
              <a:ext cx="135082" cy="338427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lowchart: Document 28"/>
            <p:cNvSpPr/>
            <p:nvPr/>
          </p:nvSpPr>
          <p:spPr>
            <a:xfrm>
              <a:off x="10134922" y="4194194"/>
              <a:ext cx="1278082" cy="613064"/>
            </a:xfrm>
            <a:prstGeom prst="flowChartDocumen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Plots</a:t>
              </a:r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10685641" y="3844944"/>
              <a:ext cx="135082" cy="338427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Down Arrow 31"/>
            <p:cNvSpPr/>
            <p:nvPr/>
          </p:nvSpPr>
          <p:spPr>
            <a:xfrm>
              <a:off x="10685640" y="4762230"/>
              <a:ext cx="135082" cy="338427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lowchart: Decision 33"/>
            <p:cNvSpPr/>
            <p:nvPr/>
          </p:nvSpPr>
          <p:spPr>
            <a:xfrm>
              <a:off x="10084916" y="5100657"/>
              <a:ext cx="1361211" cy="665018"/>
            </a:xfrm>
            <a:prstGeom prst="flowChartDecisi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m</a:t>
              </a:r>
              <a:r>
                <a:rPr lang="en-US" sz="1600" dirty="0" smtClean="0">
                  <a:solidFill>
                    <a:schemeClr val="tx1"/>
                  </a:solidFill>
                </a:rPr>
                <a:t>ore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FMEs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Flowchart: Terminator 35"/>
            <p:cNvSpPr/>
            <p:nvPr/>
          </p:nvSpPr>
          <p:spPr>
            <a:xfrm>
              <a:off x="10275199" y="6116223"/>
              <a:ext cx="914400" cy="30175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Stop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Down Arrow 36"/>
            <p:cNvSpPr/>
            <p:nvPr/>
          </p:nvSpPr>
          <p:spPr>
            <a:xfrm>
              <a:off x="10685640" y="5749899"/>
              <a:ext cx="135082" cy="366325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8" name="Elbow Connector 37"/>
            <p:cNvCxnSpPr>
              <a:stCxn id="34" idx="1"/>
              <a:endCxn id="22" idx="2"/>
            </p:cNvCxnSpPr>
            <p:nvPr/>
          </p:nvCxnSpPr>
          <p:spPr>
            <a:xfrm rot="10800000">
              <a:off x="9999841" y="1476973"/>
              <a:ext cx="85075" cy="3956194"/>
            </a:xfrm>
            <a:prstGeom prst="bentConnector3">
              <a:avLst>
                <a:gd name="adj1" fmla="val 353072"/>
              </a:avLst>
            </a:prstGeom>
            <a:grpFill/>
            <a:ln w="25400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0716811" y="5632590"/>
              <a:ext cx="3065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798772" y="5126180"/>
              <a:ext cx="3065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41" name="Flowchart: Data 40"/>
            <p:cNvSpPr/>
            <p:nvPr/>
          </p:nvSpPr>
          <p:spPr>
            <a:xfrm>
              <a:off x="10082967" y="91740"/>
              <a:ext cx="1330037" cy="742228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Study Data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2" name="Down Arrow 41"/>
            <p:cNvSpPr/>
            <p:nvPr/>
          </p:nvSpPr>
          <p:spPr>
            <a:xfrm>
              <a:off x="10685640" y="833968"/>
              <a:ext cx="135082" cy="338427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5" name="Elbow Connector 14"/>
          <p:cNvCxnSpPr>
            <a:stCxn id="34" idx="1"/>
            <a:endCxn id="22" idx="2"/>
          </p:cNvCxnSpPr>
          <p:nvPr/>
        </p:nvCxnSpPr>
        <p:spPr>
          <a:xfrm rot="10800000">
            <a:off x="10028470" y="1931650"/>
            <a:ext cx="90330" cy="3495342"/>
          </a:xfrm>
          <a:prstGeom prst="bentConnector3">
            <a:avLst>
              <a:gd name="adj1" fmla="val 353072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77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Single Unit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799" y="938917"/>
            <a:ext cx="3424299" cy="24996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800" y="3740806"/>
            <a:ext cx="3424298" cy="24981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8077" y="852288"/>
            <a:ext cx="3367470" cy="24540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8077" y="3698411"/>
            <a:ext cx="3488720" cy="2492879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4352925" y="3486150"/>
            <a:ext cx="2800349" cy="254656"/>
          </a:xfrm>
          <a:prstGeom prst="flowChartTerminator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&lt;- OK      v.   not OK -&gt;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21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Combined Cycle Plants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032" y="895350"/>
            <a:ext cx="5070104" cy="37528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8230" y="4947644"/>
            <a:ext cx="2828789" cy="5060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9959" y="895350"/>
            <a:ext cx="5181816" cy="380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0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5574" y="1600201"/>
            <a:ext cx="5280025" cy="3038474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2400" dirty="0"/>
              <a:t>José Conto</a:t>
            </a: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2400" dirty="0"/>
              <a:t>Principal, Dynamic </a:t>
            </a:r>
            <a:r>
              <a:rPr lang="en-US" sz="2400" dirty="0" smtClean="0"/>
              <a:t>Studies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ERCOT System Planning</a:t>
            </a: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2400" dirty="0"/>
              <a:t>Phone: +1 (512) 248-3141</a:t>
            </a:r>
            <a:br>
              <a:rPr lang="en-US" sz="2400" dirty="0"/>
            </a:br>
            <a:r>
              <a:rPr lang="en-US" sz="2400" dirty="0"/>
              <a:t>E-mail: </a:t>
            </a:r>
            <a:r>
              <a:rPr lang="en-US" sz="2400" dirty="0">
                <a:hlinkClick r:id="rId2"/>
              </a:rPr>
              <a:t>Jose.Conto@ercot.com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Picture 9" descr="Computer_Programmers_Caveman_PC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303" y="1313234"/>
            <a:ext cx="3505200" cy="27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2221" y="5126476"/>
            <a:ext cx="9828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Acknowledgement – Many thanks to Fred Huang, Ehsan Rehman (ERCOT Dynamic Studies Dept.) and members of </a:t>
            </a:r>
            <a:r>
              <a:rPr lang="en-US" dirty="0"/>
              <a:t>ERCOT </a:t>
            </a:r>
            <a:r>
              <a:rPr lang="en-US" dirty="0" smtClean="0"/>
              <a:t>Operations for providing advice and data critical to this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7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413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1_Office Theme</vt:lpstr>
      <vt:lpstr>Custom Design</vt:lpstr>
      <vt:lpstr>PowerPoint Presentation</vt:lpstr>
      <vt:lpstr>Frequency Measurable Event (FME) </vt:lpstr>
      <vt:lpstr>New Option: Governor Model Performance Evaluation</vt:lpstr>
      <vt:lpstr>Playback Application </vt:lpstr>
      <vt:lpstr>Tool Development and Functions </vt:lpstr>
      <vt:lpstr>Tool Implementation</vt:lpstr>
      <vt:lpstr>Examples: Single Unit</vt:lpstr>
      <vt:lpstr>Examples: Combined Cycle Plants</vt:lpstr>
      <vt:lpstr>Thanks!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NERC Power Plant Modeling &amp; Verification Task Force (PPMVTF)    SCADA-Based Verification Tool Experience</dc:title>
  <dc:creator>Conto, Jose</dc:creator>
  <cp:lastModifiedBy>Conto, Jose</cp:lastModifiedBy>
  <cp:revision>93</cp:revision>
  <dcterms:created xsi:type="dcterms:W3CDTF">2018-11-05T23:26:23Z</dcterms:created>
  <dcterms:modified xsi:type="dcterms:W3CDTF">2019-08-29T19:05:11Z</dcterms:modified>
</cp:coreProperties>
</file>