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700" r:id="rId2"/>
    <p:sldMasterId id="2147483702" r:id="rId3"/>
  </p:sldMasterIdLst>
  <p:notesMasterIdLst>
    <p:notesMasterId r:id="rId35"/>
  </p:notesMasterIdLst>
  <p:handoutMasterIdLst>
    <p:handoutMasterId r:id="rId36"/>
  </p:handoutMasterIdLst>
  <p:sldIdLst>
    <p:sldId id="270" r:id="rId4"/>
    <p:sldId id="679" r:id="rId5"/>
    <p:sldId id="689" r:id="rId6"/>
    <p:sldId id="616" r:id="rId7"/>
    <p:sldId id="692" r:id="rId8"/>
    <p:sldId id="713" r:id="rId9"/>
    <p:sldId id="693" r:id="rId10"/>
    <p:sldId id="694" r:id="rId11"/>
    <p:sldId id="695" r:id="rId12"/>
    <p:sldId id="696" r:id="rId13"/>
    <p:sldId id="697" r:id="rId14"/>
    <p:sldId id="698" r:id="rId15"/>
    <p:sldId id="700" r:id="rId16"/>
    <p:sldId id="690" r:id="rId17"/>
    <p:sldId id="699" r:id="rId18"/>
    <p:sldId id="701" r:id="rId19"/>
    <p:sldId id="702" r:id="rId20"/>
    <p:sldId id="703" r:id="rId21"/>
    <p:sldId id="707" r:id="rId22"/>
    <p:sldId id="704" r:id="rId23"/>
    <p:sldId id="688" r:id="rId24"/>
    <p:sldId id="617" r:id="rId25"/>
    <p:sldId id="705" r:id="rId26"/>
    <p:sldId id="706" r:id="rId27"/>
    <p:sldId id="708" r:id="rId28"/>
    <p:sldId id="709" r:id="rId29"/>
    <p:sldId id="710" r:id="rId30"/>
    <p:sldId id="711" r:id="rId31"/>
    <p:sldId id="712" r:id="rId32"/>
    <p:sldId id="672" r:id="rId33"/>
    <p:sldId id="665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05" autoAdjust="0"/>
    <p:restoredTop sz="71907" autoAdjust="0"/>
  </p:normalViewPr>
  <p:slideViewPr>
    <p:cSldViewPr snapToGrid="0">
      <p:cViewPr varScale="1">
        <p:scale>
          <a:sx n="129" d="100"/>
          <a:sy n="129" d="100"/>
        </p:scale>
        <p:origin x="648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9/10/2019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19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17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94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Average Hourly increase in 2018 = 45 MW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172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4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21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5" y="1325880"/>
            <a:ext cx="5667376" cy="2304288"/>
          </a:xfrm>
        </p:spPr>
        <p:txBody>
          <a:bodyPr/>
          <a:lstStyle/>
          <a:p>
            <a:r>
              <a:rPr lang="en-US" sz="2800" dirty="0" smtClean="0"/>
              <a:t>Ancillary Service Methodology</a:t>
            </a:r>
          </a:p>
          <a:p>
            <a:r>
              <a:rPr lang="en-US" sz="2800" dirty="0" smtClean="0"/>
              <a:t>Preliminary Quantities for 2020 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3626453" y="4770882"/>
            <a:ext cx="4465283" cy="649224"/>
          </a:xfrm>
        </p:spPr>
        <p:txBody>
          <a:bodyPr/>
          <a:lstStyle/>
          <a:p>
            <a:r>
              <a:rPr lang="en-US" dirty="0"/>
              <a:t>Sep 11, 2019</a:t>
            </a:r>
          </a:p>
          <a:p>
            <a:r>
              <a:rPr lang="en-US" dirty="0" smtClean="0"/>
              <a:t>PDCWG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ERCOT Staff</a:t>
            </a: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Down January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280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Down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678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Down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251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Average Regulation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786250"/>
            <a:ext cx="8608298" cy="27678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851" y="3554074"/>
            <a:ext cx="8608298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11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Responsive Reserve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7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Responsive Service Methodology (RRS) - 2020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RRS quantities 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August 2020 in </a:t>
            </a:r>
            <a:r>
              <a:rPr lang="en-US" dirty="0"/>
              <a:t>subsequent slides have been computed using </a:t>
            </a:r>
            <a:r>
              <a:rPr lang="en-US" u="sng" dirty="0" smtClean="0"/>
              <a:t>2018 and 2019 system inertia conditions</a:t>
            </a:r>
            <a:r>
              <a:rPr lang="en-US" dirty="0" smtClean="0"/>
              <a:t> and </a:t>
            </a:r>
            <a:r>
              <a:rPr lang="en-US" u="sng" dirty="0"/>
              <a:t>RRS table updated </a:t>
            </a:r>
            <a:r>
              <a:rPr lang="en-US" u="sng" dirty="0" smtClean="0"/>
              <a:t>in 2017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5612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January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246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February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8984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0345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April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594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Stakeholder Discussion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Sep 11, </a:t>
            </a:r>
            <a:r>
              <a:rPr lang="en-US" dirty="0">
                <a:solidFill>
                  <a:schemeClr val="accent2"/>
                </a:solidFill>
              </a:rPr>
              <a:t>2019 </a:t>
            </a:r>
            <a:r>
              <a:rPr lang="en-US" dirty="0" smtClean="0">
                <a:solidFill>
                  <a:schemeClr val="accent2"/>
                </a:solidFill>
              </a:rPr>
              <a:t>– PDCWG </a:t>
            </a:r>
            <a:r>
              <a:rPr lang="en-US" i="1" dirty="0" smtClean="0">
                <a:solidFill>
                  <a:schemeClr val="accent2"/>
                </a:solidFill>
              </a:rPr>
              <a:t>(Visit 1)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Sep 16, </a:t>
            </a:r>
            <a:r>
              <a:rPr lang="en-US" dirty="0">
                <a:solidFill>
                  <a:schemeClr val="accent2"/>
                </a:solidFill>
              </a:rPr>
              <a:t>2019 – </a:t>
            </a:r>
            <a:r>
              <a:rPr lang="en-US" dirty="0" smtClean="0">
                <a:solidFill>
                  <a:schemeClr val="accent2"/>
                </a:solidFill>
              </a:rPr>
              <a:t>WMWG </a:t>
            </a:r>
            <a:r>
              <a:rPr lang="en-US" i="1" dirty="0" smtClean="0">
                <a:solidFill>
                  <a:schemeClr val="accent2"/>
                </a:solidFill>
              </a:rPr>
              <a:t>(Visit 1)</a:t>
            </a:r>
            <a:endParaRPr lang="en-US" i="1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Sep 19, 2019 – OWG</a:t>
            </a:r>
          </a:p>
          <a:p>
            <a:endParaRPr lang="en-US" sz="1200" i="1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Oct 09, 2019 </a:t>
            </a:r>
            <a:r>
              <a:rPr lang="en-US" dirty="0" smtClean="0">
                <a:solidFill>
                  <a:schemeClr val="accent2"/>
                </a:solidFill>
              </a:rPr>
              <a:t>– PDCWG </a:t>
            </a:r>
            <a:r>
              <a:rPr lang="en-US" i="1" dirty="0" smtClean="0">
                <a:solidFill>
                  <a:schemeClr val="accent2"/>
                </a:solidFill>
              </a:rPr>
              <a:t>(Visit 2)</a:t>
            </a:r>
            <a:endParaRPr lang="en-US" i="1" dirty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Oct 21, </a:t>
            </a:r>
            <a:r>
              <a:rPr lang="en-US" dirty="0">
                <a:solidFill>
                  <a:schemeClr val="accent2"/>
                </a:solidFill>
              </a:rPr>
              <a:t>2019 – </a:t>
            </a:r>
            <a:r>
              <a:rPr lang="en-US" dirty="0" smtClean="0">
                <a:solidFill>
                  <a:schemeClr val="accent2"/>
                </a:solidFill>
              </a:rPr>
              <a:t>WMWG </a:t>
            </a:r>
            <a:r>
              <a:rPr lang="en-US" i="1" dirty="0" smtClean="0">
                <a:solidFill>
                  <a:schemeClr val="accent2"/>
                </a:solidFill>
              </a:rPr>
              <a:t>(Visit 2)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Nov 06, </a:t>
            </a:r>
            <a:r>
              <a:rPr lang="en-US" dirty="0">
                <a:solidFill>
                  <a:schemeClr val="accent2"/>
                </a:solidFill>
              </a:rPr>
              <a:t>2019 – WMS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Nov </a:t>
            </a:r>
            <a:r>
              <a:rPr lang="en-US" dirty="0">
                <a:solidFill>
                  <a:schemeClr val="accent2"/>
                </a:solidFill>
              </a:rPr>
              <a:t>07, 2019 – ROS</a:t>
            </a:r>
          </a:p>
          <a:p>
            <a:pPr lvl="0"/>
            <a:r>
              <a:rPr lang="en-US" sz="1800" dirty="0" smtClean="0">
                <a:solidFill>
                  <a:schemeClr val="accent2"/>
                </a:solidFill>
              </a:rPr>
              <a:t>Nov </a:t>
            </a:r>
            <a:r>
              <a:rPr lang="en-US" dirty="0">
                <a:solidFill>
                  <a:schemeClr val="accent2"/>
                </a:solidFill>
              </a:rPr>
              <a:t>2</a:t>
            </a:r>
            <a:r>
              <a:rPr lang="en-US" sz="1800" dirty="0" smtClean="0">
                <a:solidFill>
                  <a:schemeClr val="accent2"/>
                </a:solidFill>
              </a:rPr>
              <a:t>0, 2019 </a:t>
            </a:r>
            <a:r>
              <a:rPr lang="en-US" sz="1800" dirty="0">
                <a:solidFill>
                  <a:schemeClr val="accent2"/>
                </a:solidFill>
              </a:rPr>
              <a:t>– TAC</a:t>
            </a: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r>
              <a:rPr lang="en-US" sz="1800" dirty="0" smtClean="0">
                <a:solidFill>
                  <a:schemeClr val="accent2"/>
                </a:solidFill>
              </a:rPr>
              <a:t>Dec 10, 2019 </a:t>
            </a:r>
            <a:r>
              <a:rPr lang="en-US" sz="1800" dirty="0">
                <a:solidFill>
                  <a:schemeClr val="accent2"/>
                </a:solidFill>
              </a:rPr>
              <a:t>– </a:t>
            </a:r>
            <a:r>
              <a:rPr lang="en-US" sz="1800" dirty="0" smtClean="0">
                <a:solidFill>
                  <a:schemeClr val="accent2"/>
                </a:solidFill>
              </a:rPr>
              <a:t>BOD</a:t>
            </a:r>
          </a:p>
          <a:p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08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451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Average RRS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02696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11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Non Spin Reserve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843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Non Spinning Reserve </a:t>
            </a:r>
            <a:r>
              <a:rPr lang="en-US" sz="2400" dirty="0" smtClean="0"/>
              <a:t>Methodology (Non-Spin) - 2020</a:t>
            </a:r>
            <a:endParaRPr lang="en-US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</a:t>
            </a:r>
            <a:r>
              <a:rPr lang="en-US" dirty="0" smtClean="0"/>
              <a:t>Non-Spin quantities </a:t>
            </a:r>
            <a:r>
              <a:rPr lang="en-US" dirty="0"/>
              <a:t>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August 2020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(2017, 2018 and 2019 Net load and Net load Forecast) and </a:t>
            </a:r>
            <a:r>
              <a:rPr lang="en-US" u="sng" dirty="0" smtClean="0"/>
              <a:t>updated Wind </a:t>
            </a:r>
            <a:r>
              <a:rPr lang="en-US" u="sng" dirty="0"/>
              <a:t>Over-Forecast Error Adjustment tables</a:t>
            </a:r>
            <a:r>
              <a:rPr lang="en-US" dirty="0"/>
              <a:t>.</a:t>
            </a:r>
          </a:p>
          <a:p>
            <a:pPr marL="342900" lvl="1" indent="0" algn="just">
              <a:buNone/>
            </a:pPr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300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Wind Over-Forecast Error </a:t>
            </a:r>
            <a:r>
              <a:rPr lang="en-US" sz="2400" dirty="0" smtClean="0"/>
              <a:t>Adjustment Table - 2020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Over-Forecast </a:t>
            </a:r>
            <a:r>
              <a:rPr lang="en-US" dirty="0"/>
              <a:t>E</a:t>
            </a:r>
            <a:r>
              <a:rPr lang="en-US" dirty="0" smtClean="0"/>
              <a:t>rror Adjustment Table track estimated increase in wind over forecast error per </a:t>
            </a:r>
            <a:r>
              <a:rPr lang="en-US" dirty="0"/>
              <a:t>1000 MW increase in installed Wind capacity.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table has been updated for </a:t>
            </a:r>
            <a:r>
              <a:rPr lang="en-US" dirty="0" smtClean="0"/>
              <a:t>2020.</a:t>
            </a:r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158140" y="5606993"/>
            <a:ext cx="682772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tx2"/>
                </a:solidFill>
              </a:rPr>
              <a:t>Average hourly increase in Wind Forecast </a:t>
            </a:r>
            <a:r>
              <a:rPr lang="en-US" sz="1100" dirty="0">
                <a:solidFill>
                  <a:schemeClr val="tx2"/>
                </a:solidFill>
              </a:rPr>
              <a:t>error per 1000 MW increase in installed Wind </a:t>
            </a:r>
            <a:r>
              <a:rPr lang="en-US" sz="1100" dirty="0" smtClean="0">
                <a:solidFill>
                  <a:schemeClr val="tx2"/>
                </a:solidFill>
              </a:rPr>
              <a:t>capacity = 40 MW</a:t>
            </a:r>
            <a:endParaRPr lang="en-US" sz="11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340" y="2149423"/>
            <a:ext cx="4541520" cy="34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32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January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9321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February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2784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505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July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1814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736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Discussion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ERCOT </a:t>
            </a:r>
            <a:r>
              <a:rPr lang="en-US" dirty="0"/>
              <a:t>is not recommending any changes to the methodologies for determining Responsive Reserve Service (RRS) and Non Spin Service </a:t>
            </a:r>
            <a:r>
              <a:rPr lang="en-US" dirty="0" smtClean="0"/>
              <a:t>quantities for </a:t>
            </a:r>
            <a:r>
              <a:rPr lang="en-US" dirty="0" smtClean="0"/>
              <a:t>2020. ERCOT </a:t>
            </a:r>
            <a:r>
              <a:rPr lang="en-US" dirty="0"/>
              <a:t>is </a:t>
            </a:r>
            <a:r>
              <a:rPr lang="en-US" dirty="0" smtClean="0"/>
              <a:t>proposing one change in the methodology </a:t>
            </a:r>
            <a:r>
              <a:rPr lang="en-US" dirty="0"/>
              <a:t>for determining </a:t>
            </a:r>
            <a:r>
              <a:rPr lang="en-US" dirty="0" smtClean="0"/>
              <a:t>Regulation quantities for 2020. </a:t>
            </a:r>
          </a:p>
          <a:p>
            <a:pPr algn="just"/>
            <a:endParaRPr lang="en-US" sz="1400" dirty="0" smtClean="0"/>
          </a:p>
          <a:p>
            <a:pPr algn="just"/>
            <a:r>
              <a:rPr lang="en-US" dirty="0" smtClean="0"/>
              <a:t>The Ancillary Service (A/S) quantities </a:t>
            </a:r>
            <a:r>
              <a:rPr lang="en-US" dirty="0"/>
              <a:t>for </a:t>
            </a:r>
            <a:r>
              <a:rPr lang="en-US" dirty="0" smtClean="0"/>
              <a:t>2020 </a:t>
            </a:r>
            <a:r>
              <a:rPr lang="en-US" dirty="0"/>
              <a:t>contained in this presentation are based on the </a:t>
            </a:r>
            <a:r>
              <a:rPr lang="en-US" dirty="0" smtClean="0"/>
              <a:t>methodology </a:t>
            </a:r>
            <a:r>
              <a:rPr lang="en-US" dirty="0"/>
              <a:t>that was approved in December </a:t>
            </a:r>
            <a:r>
              <a:rPr lang="en-US" dirty="0" smtClean="0"/>
              <a:t>2018. </a:t>
            </a:r>
          </a:p>
          <a:p>
            <a:pPr lvl="1" algn="just"/>
            <a:r>
              <a:rPr lang="en-US" dirty="0" smtClean="0"/>
              <a:t>The </a:t>
            </a:r>
            <a:r>
              <a:rPr lang="en-US" dirty="0"/>
              <a:t>quantities for </a:t>
            </a:r>
            <a:r>
              <a:rPr lang="en-US" dirty="0" smtClean="0"/>
              <a:t>2019 reflect </a:t>
            </a:r>
            <a:r>
              <a:rPr lang="en-US" dirty="0"/>
              <a:t>moving forward the historic data on which </a:t>
            </a:r>
            <a:r>
              <a:rPr lang="en-US" dirty="0" smtClean="0"/>
              <a:t>these </a:t>
            </a:r>
            <a:r>
              <a:rPr lang="en-US" dirty="0"/>
              <a:t>are based, </a:t>
            </a:r>
            <a:r>
              <a:rPr lang="en-US" u="sng" dirty="0"/>
              <a:t>unless otherwise noted</a:t>
            </a:r>
            <a:r>
              <a:rPr lang="en-US" dirty="0" smtClean="0"/>
              <a:t>.</a:t>
            </a:r>
          </a:p>
          <a:p>
            <a:pPr lvl="1" algn="just"/>
            <a:endParaRPr lang="en-US" sz="1400" dirty="0" smtClean="0"/>
          </a:p>
          <a:p>
            <a:pPr lvl="1" algn="just"/>
            <a:r>
              <a:rPr lang="en-US" dirty="0" smtClean="0"/>
              <a:t>Spreadsheets that contain </a:t>
            </a:r>
            <a:r>
              <a:rPr lang="en-US" dirty="0"/>
              <a:t>the associated quantities for January through August of </a:t>
            </a:r>
            <a:r>
              <a:rPr lang="en-US" dirty="0" smtClean="0"/>
              <a:t>2019 have </a:t>
            </a:r>
            <a:r>
              <a:rPr lang="en-US" dirty="0"/>
              <a:t>been posted on the meeting page for </a:t>
            </a:r>
            <a:r>
              <a:rPr lang="en-US" dirty="0" smtClean="0"/>
              <a:t>this PDCWG </a:t>
            </a:r>
            <a:r>
              <a:rPr lang="en-US" dirty="0"/>
              <a:t>meeting.</a:t>
            </a:r>
          </a:p>
          <a:p>
            <a:pPr algn="just"/>
            <a:endParaRPr lang="en-US" sz="1400" dirty="0" smtClean="0"/>
          </a:p>
          <a:p>
            <a:pPr algn="just"/>
            <a:r>
              <a:rPr lang="en-US" dirty="0" smtClean="0"/>
              <a:t>ERCOT is </a:t>
            </a:r>
            <a:r>
              <a:rPr lang="en-US" dirty="0"/>
              <a:t>seeking </a:t>
            </a:r>
            <a:r>
              <a:rPr lang="en-US" dirty="0" smtClean="0"/>
              <a:t>stakeholder </a:t>
            </a:r>
            <a:r>
              <a:rPr lang="en-US" dirty="0" smtClean="0"/>
              <a:t>feedback </a:t>
            </a:r>
            <a:r>
              <a:rPr lang="en-US" dirty="0" smtClean="0"/>
              <a:t>for changes to </a:t>
            </a:r>
            <a:r>
              <a:rPr lang="en-US" dirty="0"/>
              <a:t>the </a:t>
            </a:r>
            <a:r>
              <a:rPr lang="en-US" dirty="0" smtClean="0"/>
              <a:t>2020 A/S </a:t>
            </a:r>
            <a:r>
              <a:rPr lang="en-US" dirty="0"/>
              <a:t>Methodology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86800" y="6561138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10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Hourly Average Non-Spin Comparison</a:t>
            </a:r>
            <a: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785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Suggestions?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74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Regulation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116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Methodology – 2020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ERCOT is proposing </a:t>
            </a:r>
            <a:r>
              <a:rPr lang="en-US" dirty="0" smtClean="0"/>
              <a:t>to compute and publish Regulation quantities by month in six separate blocks covering four hour intervals for 2020</a:t>
            </a:r>
          </a:p>
          <a:p>
            <a:pPr lvl="1" algn="just"/>
            <a:r>
              <a:rPr lang="en-US" dirty="0" smtClean="0"/>
              <a:t>The four hours interval grouping is similar to RRS and Non Spin A/S.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preliminary Regulation quantities 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August 2020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(2018 and 2019 five-minute net load variability) </a:t>
            </a:r>
            <a:r>
              <a:rPr lang="en-US" dirty="0"/>
              <a:t>and </a:t>
            </a:r>
            <a:r>
              <a:rPr lang="en-US" u="sng" dirty="0"/>
              <a:t>updated </a:t>
            </a:r>
            <a:r>
              <a:rPr lang="en-US" u="sng" dirty="0" smtClean="0"/>
              <a:t>Wind Adjustment tables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789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</a:t>
            </a:r>
            <a:r>
              <a:rPr lang="en-US" dirty="0" smtClean="0"/>
              <a:t> </a:t>
            </a:r>
            <a:r>
              <a:rPr lang="en-US" dirty="0" smtClean="0"/>
              <a:t>Adjustment </a:t>
            </a:r>
            <a:r>
              <a:rPr lang="en-US" dirty="0" smtClean="0"/>
              <a:t>Tables - 2020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" y="867032"/>
            <a:ext cx="8392552" cy="27117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34" y="3578748"/>
            <a:ext cx="8547333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88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Up January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327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464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Up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596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Up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327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4301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26196</TotalTime>
  <Words>534</Words>
  <Application>Microsoft Office PowerPoint</Application>
  <PresentationFormat>On-screen Show (4:3)</PresentationFormat>
  <Paragraphs>111</Paragraphs>
  <Slides>31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Courier New</vt:lpstr>
      <vt:lpstr>Wingdings</vt:lpstr>
      <vt:lpstr>1_Office Theme</vt:lpstr>
      <vt:lpstr>2_Custom Design</vt:lpstr>
      <vt:lpstr>3_Custom Design</vt:lpstr>
      <vt:lpstr>PowerPoint Presentation</vt:lpstr>
      <vt:lpstr>Schedule for Stakeholder Discussion</vt:lpstr>
      <vt:lpstr>Scope of Discussion</vt:lpstr>
      <vt:lpstr>PowerPoint Presentation</vt:lpstr>
      <vt:lpstr>Regulation Service Methodology – 2020</vt:lpstr>
      <vt:lpstr>Wind Adjustment Tables - 2020</vt:lpstr>
      <vt:lpstr>Regulation Up January</vt:lpstr>
      <vt:lpstr>Regulation Up March</vt:lpstr>
      <vt:lpstr>Regulation Up August</vt:lpstr>
      <vt:lpstr>Regulation Down January</vt:lpstr>
      <vt:lpstr>Regulation Down March</vt:lpstr>
      <vt:lpstr>Regulation Down August</vt:lpstr>
      <vt:lpstr>Hourly Average Regulation Comparison</vt:lpstr>
      <vt:lpstr>PowerPoint Presentation</vt:lpstr>
      <vt:lpstr>Responsive Service Methodology (RRS) - 2020</vt:lpstr>
      <vt:lpstr>RRS January</vt:lpstr>
      <vt:lpstr>RRS February</vt:lpstr>
      <vt:lpstr>RRS March</vt:lpstr>
      <vt:lpstr>RRS April</vt:lpstr>
      <vt:lpstr>RRS August</vt:lpstr>
      <vt:lpstr>Hourly Average RRS Comparison</vt:lpstr>
      <vt:lpstr>PowerPoint Presentation</vt:lpstr>
      <vt:lpstr>Non Spinning Reserve Methodology (Non-Spin) - 2020</vt:lpstr>
      <vt:lpstr>Wind Over-Forecast Error Adjustment Table - 2020</vt:lpstr>
      <vt:lpstr>Non-Spin January</vt:lpstr>
      <vt:lpstr>Non-Spin February</vt:lpstr>
      <vt:lpstr>Non-Spin March</vt:lpstr>
      <vt:lpstr>Non-Spin July</vt:lpstr>
      <vt:lpstr>Non-Spin August</vt:lpstr>
      <vt:lpstr>Hourly Average Non-Spin Comparison 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Mago, Nitika</cp:lastModifiedBy>
  <cp:revision>638</cp:revision>
  <dcterms:created xsi:type="dcterms:W3CDTF">2016-04-16T13:25:21Z</dcterms:created>
  <dcterms:modified xsi:type="dcterms:W3CDTF">2019-09-10T18:06:05Z</dcterms:modified>
</cp:coreProperties>
</file>