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411" r:id="rId2"/>
    <p:sldId id="2410" r:id="rId3"/>
    <p:sldId id="2409" r:id="rId4"/>
    <p:sldId id="2385" r:id="rId5"/>
    <p:sldId id="237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93" autoAdjust="0"/>
    <p:restoredTop sz="95407" autoAdjust="0"/>
  </p:normalViewPr>
  <p:slideViewPr>
    <p:cSldViewPr snapToGrid="0" snapToObjects="1">
      <p:cViewPr>
        <p:scale>
          <a:sx n="100" d="100"/>
          <a:sy n="100" d="100"/>
        </p:scale>
        <p:origin x="67" y="-1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5910E-0ECF-854B-8EE4-06358B7E1C84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2C823-7073-5B4C-BE02-4BC0A237C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50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01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upport@smartmetertexas.com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47801"/>
            <a:ext cx="12192000" cy="1874520"/>
          </a:xfrm>
        </p:spPr>
        <p:txBody>
          <a:bodyPr/>
          <a:lstStyle/>
          <a:p>
            <a:pPr algn="ctr"/>
            <a:r>
              <a:rPr lang="en-US" sz="4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SMT 2.0 Update to RMS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2800" dirty="0" smtClean="0"/>
              <a:t>September 9, 2019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154955" y="5227320"/>
            <a:ext cx="62593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 Behalf of the SMT Management Committee:</a:t>
            </a:r>
          </a:p>
          <a:p>
            <a:endParaRPr lang="en-US" sz="800" dirty="0" smtClean="0"/>
          </a:p>
          <a:p>
            <a:r>
              <a:rPr lang="en-US" sz="1500" b="1" dirty="0" smtClean="0"/>
              <a:t>Bobby Roberts</a:t>
            </a:r>
            <a:r>
              <a:rPr lang="en-US" sz="1500" dirty="0" smtClean="0"/>
              <a:t>, Texas-New Mexico Power</a:t>
            </a:r>
          </a:p>
          <a:p>
            <a:r>
              <a:rPr lang="en-US" sz="1500" b="1" dirty="0" smtClean="0"/>
              <a:t>Esther Kent</a:t>
            </a:r>
            <a:r>
              <a:rPr lang="en-US" sz="1500" dirty="0" smtClean="0"/>
              <a:t>, CenterPoint Energy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84175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>
            <a:extLst>
              <a:ext uri="{FF2B5EF4-FFF2-40B4-BE49-F238E27FC236}">
                <a16:creationId xmlns="" xmlns:a16="http://schemas.microsoft.com/office/drawing/2014/main" id="{C7D3F6CD-526D-42F2-8C94-B425C2D59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311327"/>
            <a:ext cx="12191999" cy="388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29430" bIns="0" anchor="ctr"/>
          <a:lstStyle>
            <a:lvl1pPr marL="381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438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 smtClean="0">
                <a:solidFill>
                  <a:schemeClr val="tx1"/>
                </a:solidFill>
                <a:latin typeface="Arial Bold" panose="020B0704020202020204" pitchFamily="34" charset="0"/>
              </a:rPr>
              <a:t>Timeline</a:t>
            </a:r>
            <a:endParaRPr lang="en-US" sz="2200" dirty="0">
              <a:solidFill>
                <a:schemeClr val="tx1"/>
              </a:solidFill>
              <a:latin typeface="Arial Bold" panose="020B07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CCF72A9A-9CB3-4A86-BF9F-BDCB02DF86BD}"/>
              </a:ext>
            </a:extLst>
          </p:cNvPr>
          <p:cNvCxnSpPr>
            <a:cxnSpLocks/>
          </p:cNvCxnSpPr>
          <p:nvPr/>
        </p:nvCxnSpPr>
        <p:spPr>
          <a:xfrm>
            <a:off x="178904" y="3647661"/>
            <a:ext cx="117480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60495130-EC0D-4DA3-8497-DC99B9E6A647}"/>
              </a:ext>
            </a:extLst>
          </p:cNvPr>
          <p:cNvCxnSpPr/>
          <p:nvPr/>
        </p:nvCxnSpPr>
        <p:spPr>
          <a:xfrm>
            <a:off x="9760226" y="3339548"/>
            <a:ext cx="0" cy="7255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ED6D4A3C-F6ED-48E6-A790-C526FF417298}"/>
              </a:ext>
            </a:extLst>
          </p:cNvPr>
          <p:cNvCxnSpPr/>
          <p:nvPr/>
        </p:nvCxnSpPr>
        <p:spPr>
          <a:xfrm>
            <a:off x="7179365" y="3339548"/>
            <a:ext cx="0" cy="7255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5B695BE8-DE57-4194-B36F-3840695B3CDE}"/>
              </a:ext>
            </a:extLst>
          </p:cNvPr>
          <p:cNvCxnSpPr/>
          <p:nvPr/>
        </p:nvCxnSpPr>
        <p:spPr>
          <a:xfrm>
            <a:off x="4598504" y="3339548"/>
            <a:ext cx="0" cy="7255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CD193F36-8AD9-48B4-B368-3E4B3D8BC00D}"/>
              </a:ext>
            </a:extLst>
          </p:cNvPr>
          <p:cNvCxnSpPr/>
          <p:nvPr/>
        </p:nvCxnSpPr>
        <p:spPr>
          <a:xfrm>
            <a:off x="2017643" y="3284883"/>
            <a:ext cx="0" cy="7255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F594FC4E-40FC-4660-A215-38C78653DF6A}"/>
              </a:ext>
            </a:extLst>
          </p:cNvPr>
          <p:cNvSpPr txBox="1"/>
          <p:nvPr/>
        </p:nvSpPr>
        <p:spPr>
          <a:xfrm>
            <a:off x="178904" y="3211203"/>
            <a:ext cx="1838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Aug</a:t>
            </a:r>
            <a:endParaRPr lang="en-US" b="1" dirty="0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5857FF01-4C9F-4D6C-8DFF-14D90A682552}"/>
              </a:ext>
            </a:extLst>
          </p:cNvPr>
          <p:cNvSpPr txBox="1"/>
          <p:nvPr/>
        </p:nvSpPr>
        <p:spPr>
          <a:xfrm>
            <a:off x="2017644" y="3211203"/>
            <a:ext cx="2580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Sep</a:t>
            </a:r>
            <a:endParaRPr lang="en-US" b="1" dirty="0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3A9462A0-AA14-42A2-ABD9-A0BAD8E7302A}"/>
              </a:ext>
            </a:extLst>
          </p:cNvPr>
          <p:cNvSpPr txBox="1"/>
          <p:nvPr/>
        </p:nvSpPr>
        <p:spPr>
          <a:xfrm>
            <a:off x="4598504" y="3211203"/>
            <a:ext cx="2580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Oct</a:t>
            </a:r>
            <a:endParaRPr lang="en-US" b="1" dirty="0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FABF7D37-8F12-4B1D-B1D7-A2012DB16664}"/>
              </a:ext>
            </a:extLst>
          </p:cNvPr>
          <p:cNvSpPr txBox="1"/>
          <p:nvPr/>
        </p:nvSpPr>
        <p:spPr>
          <a:xfrm>
            <a:off x="7179365" y="3211203"/>
            <a:ext cx="2580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Nov</a:t>
            </a:r>
            <a:endParaRPr lang="en-US" b="1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D54521B0-FA08-4933-9088-8030EB41652E}"/>
              </a:ext>
            </a:extLst>
          </p:cNvPr>
          <p:cNvSpPr txBox="1"/>
          <p:nvPr/>
        </p:nvSpPr>
        <p:spPr>
          <a:xfrm>
            <a:off x="10086637" y="3211203"/>
            <a:ext cx="1840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Dec</a:t>
            </a:r>
            <a:endParaRPr lang="en-US" b="1" dirty="0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6438B701-BDFE-4AF6-80CB-2E6D3AE0D94B}"/>
              </a:ext>
            </a:extLst>
          </p:cNvPr>
          <p:cNvSpPr txBox="1"/>
          <p:nvPr/>
        </p:nvSpPr>
        <p:spPr>
          <a:xfrm>
            <a:off x="66455" y="3656335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7DA8F3C0-1A87-49BC-86D2-3778C944F558}"/>
              </a:ext>
            </a:extLst>
          </p:cNvPr>
          <p:cNvSpPr txBox="1"/>
          <p:nvPr/>
        </p:nvSpPr>
        <p:spPr>
          <a:xfrm>
            <a:off x="608613" y="4429871"/>
            <a:ext cx="4927410" cy="76944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sz="600"/>
            </a:lvl1pPr>
          </a:lstStyle>
          <a:p>
            <a:r>
              <a:rPr lang="en-US" sz="1100" b="1" dirty="0"/>
              <a:t>Market Integration </a:t>
            </a:r>
            <a:r>
              <a:rPr lang="en-US" sz="1100" b="1" dirty="0" smtClean="0"/>
              <a:t>to </a:t>
            </a:r>
            <a:r>
              <a:rPr lang="en-US" sz="1100" b="1" dirty="0"/>
              <a:t>SMT 2.0 Test Environment</a:t>
            </a:r>
          </a:p>
          <a:p>
            <a:r>
              <a:rPr lang="en-US" sz="1100" b="1" dirty="0" smtClean="0"/>
              <a:t>Support </a:t>
            </a:r>
            <a:r>
              <a:rPr lang="en-US" sz="1100" b="1" dirty="0"/>
              <a:t>Sessions, Interface Guide Distribution,</a:t>
            </a:r>
          </a:p>
          <a:p>
            <a:r>
              <a:rPr lang="en-US" sz="1100" b="1" dirty="0"/>
              <a:t>Integration Testing </a:t>
            </a:r>
          </a:p>
          <a:p>
            <a:r>
              <a:rPr lang="en-US" sz="1100" b="1" dirty="0"/>
              <a:t>Aug 15– Oct 15 </a:t>
            </a:r>
          </a:p>
        </p:txBody>
      </p:sp>
      <p:sp>
        <p:nvSpPr>
          <p:cNvPr id="20" name="Left Brace 19">
            <a:extLst>
              <a:ext uri="{FF2B5EF4-FFF2-40B4-BE49-F238E27FC236}">
                <a16:creationId xmlns="" xmlns:a16="http://schemas.microsoft.com/office/drawing/2014/main" id="{E10A9F43-3C7D-49CD-8A2B-7B828F0716FD}"/>
              </a:ext>
            </a:extLst>
          </p:cNvPr>
          <p:cNvSpPr/>
          <p:nvPr/>
        </p:nvSpPr>
        <p:spPr>
          <a:xfrm rot="16200000" flipV="1">
            <a:off x="2871448" y="1386242"/>
            <a:ext cx="334177" cy="5719267"/>
          </a:xfrm>
          <a:prstGeom prst="leftBrac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1D23FC53-F522-4728-9DF2-EB052017A2ED}"/>
              </a:ext>
            </a:extLst>
          </p:cNvPr>
          <p:cNvSpPr txBox="1"/>
          <p:nvPr/>
        </p:nvSpPr>
        <p:spPr>
          <a:xfrm>
            <a:off x="5769289" y="3656335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4C16A107-8121-4B02-BAF5-55462FDDA66C}"/>
              </a:ext>
            </a:extLst>
          </p:cNvPr>
          <p:cNvSpPr txBox="1"/>
          <p:nvPr/>
        </p:nvSpPr>
        <p:spPr>
          <a:xfrm>
            <a:off x="6452715" y="4429871"/>
            <a:ext cx="3536105" cy="93871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sz="600"/>
            </a:lvl1pPr>
          </a:lstStyle>
          <a:p>
            <a:r>
              <a:rPr lang="en-US" sz="1100" b="1" dirty="0"/>
              <a:t>Market Integration </a:t>
            </a:r>
            <a:r>
              <a:rPr lang="en-US" sz="1100" b="1" dirty="0" smtClean="0"/>
              <a:t>to </a:t>
            </a:r>
            <a:r>
              <a:rPr lang="en-US" sz="1100" b="1" dirty="0"/>
              <a:t>SMT 2.0 </a:t>
            </a:r>
            <a:r>
              <a:rPr lang="en-US" sz="1100" b="1" dirty="0" smtClean="0"/>
              <a:t>Production Environment (pre go-live)</a:t>
            </a:r>
            <a:endParaRPr lang="en-US" sz="1100" b="1" dirty="0"/>
          </a:p>
          <a:p>
            <a:r>
              <a:rPr lang="en-US" sz="1100" b="1" dirty="0" smtClean="0"/>
              <a:t>Support </a:t>
            </a:r>
            <a:r>
              <a:rPr lang="en-US" sz="1100" b="1" dirty="0"/>
              <a:t>Sessions as Required</a:t>
            </a:r>
          </a:p>
          <a:p>
            <a:r>
              <a:rPr lang="en-US" sz="1100" b="1" dirty="0"/>
              <a:t>Production Testing </a:t>
            </a:r>
          </a:p>
          <a:p>
            <a:r>
              <a:rPr lang="en-US" sz="1100" b="1" dirty="0"/>
              <a:t>Oct 25 – Nov 28 </a:t>
            </a:r>
          </a:p>
        </p:txBody>
      </p:sp>
      <p:sp>
        <p:nvSpPr>
          <p:cNvPr id="23" name="Left Brace 22">
            <a:extLst>
              <a:ext uri="{FF2B5EF4-FFF2-40B4-BE49-F238E27FC236}">
                <a16:creationId xmlns="" xmlns:a16="http://schemas.microsoft.com/office/drawing/2014/main" id="{CFFEBF1C-7DC7-414D-8548-5669CD860A0E}"/>
              </a:ext>
            </a:extLst>
          </p:cNvPr>
          <p:cNvSpPr/>
          <p:nvPr/>
        </p:nvSpPr>
        <p:spPr>
          <a:xfrm rot="16200000" flipV="1">
            <a:off x="7965267" y="2767383"/>
            <a:ext cx="326636" cy="2945215"/>
          </a:xfrm>
          <a:prstGeom prst="leftBrac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E4267C7E-5A3B-40BA-B81F-8DD1B8B9C516}"/>
              </a:ext>
            </a:extLst>
          </p:cNvPr>
          <p:cNvSpPr txBox="1"/>
          <p:nvPr/>
        </p:nvSpPr>
        <p:spPr>
          <a:xfrm>
            <a:off x="6461291" y="3656335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A97CA76D-2F9D-436E-9EAB-F0C30CCECF15}"/>
              </a:ext>
            </a:extLst>
          </p:cNvPr>
          <p:cNvSpPr txBox="1"/>
          <p:nvPr/>
        </p:nvSpPr>
        <p:spPr>
          <a:xfrm>
            <a:off x="2952253" y="2053127"/>
            <a:ext cx="1094096" cy="76944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sz="500"/>
            </a:lvl1pPr>
          </a:lstStyle>
          <a:p>
            <a:r>
              <a:rPr lang="en-US" sz="1100" b="1" dirty="0"/>
              <a:t>Market Information Session </a:t>
            </a:r>
          </a:p>
          <a:p>
            <a:r>
              <a:rPr lang="en-US" sz="1100" b="1" dirty="0"/>
              <a:t> Sep 26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00A389DB-4E7B-4A22-B113-38745A549692}"/>
              </a:ext>
            </a:extLst>
          </p:cNvPr>
          <p:cNvSpPr txBox="1"/>
          <p:nvPr/>
        </p:nvSpPr>
        <p:spPr>
          <a:xfrm>
            <a:off x="3661265" y="3656335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26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="" xmlns:a16="http://schemas.microsoft.com/office/drawing/2014/main" id="{121767DD-FB00-457B-AAB6-E5017BC0DDF5}"/>
              </a:ext>
            </a:extLst>
          </p:cNvPr>
          <p:cNvCxnSpPr/>
          <p:nvPr/>
        </p:nvCxnSpPr>
        <p:spPr>
          <a:xfrm>
            <a:off x="3826961" y="2834971"/>
            <a:ext cx="0" cy="3686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1C7F99C0-A664-4E5D-B65E-A47E057BB239}"/>
              </a:ext>
            </a:extLst>
          </p:cNvPr>
          <p:cNvSpPr txBox="1"/>
          <p:nvPr/>
        </p:nvSpPr>
        <p:spPr>
          <a:xfrm>
            <a:off x="4156877" y="1254503"/>
            <a:ext cx="1378904" cy="76944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500"/>
            </a:lvl1pPr>
          </a:lstStyle>
          <a:p>
            <a:r>
              <a:rPr lang="en-US" sz="1100" b="1" dirty="0"/>
              <a:t>Residential and Business Email Notification </a:t>
            </a:r>
          </a:p>
          <a:p>
            <a:r>
              <a:rPr lang="en-US" sz="1100" b="1" dirty="0"/>
              <a:t>Oct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D1E42C0B-BF7A-4C6B-9F73-807D7B816FA5}"/>
              </a:ext>
            </a:extLst>
          </p:cNvPr>
          <p:cNvSpPr txBox="1"/>
          <p:nvPr/>
        </p:nvSpPr>
        <p:spPr>
          <a:xfrm>
            <a:off x="4156877" y="2060747"/>
            <a:ext cx="1378904" cy="76944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500"/>
            </a:lvl1pPr>
          </a:lstStyle>
          <a:p>
            <a:r>
              <a:rPr lang="en-US" sz="1100" b="1" dirty="0"/>
              <a:t>SMT 1.0 Banner Notification of SMT 2.0 </a:t>
            </a:r>
          </a:p>
          <a:p>
            <a:r>
              <a:rPr lang="en-US" sz="1100" b="1" dirty="0"/>
              <a:t>Oct 1 – Dec 10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="" xmlns:a16="http://schemas.microsoft.com/office/drawing/2014/main" id="{E106AD45-AD3E-4309-9474-BDCE87A6AA60}"/>
              </a:ext>
            </a:extLst>
          </p:cNvPr>
          <p:cNvCxnSpPr/>
          <p:nvPr/>
        </p:nvCxnSpPr>
        <p:spPr>
          <a:xfrm>
            <a:off x="4701366" y="2842591"/>
            <a:ext cx="0" cy="3686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FDF6C63D-B03E-470C-8D63-E38EFF707104}"/>
              </a:ext>
            </a:extLst>
          </p:cNvPr>
          <p:cNvSpPr txBox="1"/>
          <p:nvPr/>
        </p:nvSpPr>
        <p:spPr>
          <a:xfrm>
            <a:off x="4547571" y="3656335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2A4A3D7F-0F88-4A77-BDED-8082FE121DDB}"/>
              </a:ext>
            </a:extLst>
          </p:cNvPr>
          <p:cNvSpPr txBox="1"/>
          <p:nvPr/>
        </p:nvSpPr>
        <p:spPr>
          <a:xfrm>
            <a:off x="5786451" y="2060747"/>
            <a:ext cx="995956" cy="76944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sz="500"/>
            </a:lvl1pPr>
          </a:lstStyle>
          <a:p>
            <a:r>
              <a:rPr lang="en-US" sz="1100" b="1" dirty="0"/>
              <a:t>Market Information Session </a:t>
            </a:r>
          </a:p>
          <a:p>
            <a:r>
              <a:rPr lang="en-US" sz="1100" b="1" dirty="0"/>
              <a:t>Oct 24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5ABDD0DE-10F1-42FD-A563-5D3C3D1992A4}"/>
              </a:ext>
            </a:extLst>
          </p:cNvPr>
          <p:cNvSpPr txBox="1"/>
          <p:nvPr/>
        </p:nvSpPr>
        <p:spPr>
          <a:xfrm>
            <a:off x="6850612" y="1729812"/>
            <a:ext cx="980627" cy="110799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500"/>
            </a:lvl1pPr>
          </a:lstStyle>
          <a:p>
            <a:r>
              <a:rPr lang="en-US" sz="1100" b="1" dirty="0"/>
              <a:t>Residential and Business Email Notification Nov 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6828A2A1-8BEC-4672-A705-07E8C001FC25}"/>
              </a:ext>
            </a:extLst>
          </p:cNvPr>
          <p:cNvSpPr txBox="1"/>
          <p:nvPr/>
        </p:nvSpPr>
        <p:spPr>
          <a:xfrm>
            <a:off x="9145208" y="1722192"/>
            <a:ext cx="980629" cy="110799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500"/>
            </a:lvl1pPr>
          </a:lstStyle>
          <a:p>
            <a:r>
              <a:rPr lang="en-US" sz="1100" b="1" dirty="0"/>
              <a:t>Residential and Business Email Notification Dec 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F9AFE9C2-3A46-4047-BD22-00625EFC51BA}"/>
              </a:ext>
            </a:extLst>
          </p:cNvPr>
          <p:cNvSpPr txBox="1"/>
          <p:nvPr/>
        </p:nvSpPr>
        <p:spPr>
          <a:xfrm>
            <a:off x="8181747" y="5948069"/>
            <a:ext cx="2246243" cy="60016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500"/>
            </a:lvl1pPr>
          </a:lstStyle>
          <a:p>
            <a:r>
              <a:rPr lang="en-US" sz="1100" b="1" dirty="0"/>
              <a:t>Market WebEx Presentations </a:t>
            </a:r>
          </a:p>
          <a:p>
            <a:r>
              <a:rPr lang="en-US" sz="1100" b="1" dirty="0"/>
              <a:t>SMT 2.0 Portal UI / Web Site</a:t>
            </a:r>
          </a:p>
          <a:p>
            <a:r>
              <a:rPr lang="en-US" sz="1100" b="1" dirty="0"/>
              <a:t>Nov 15 – Dec 6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FDBB7541-ECE3-45BE-A667-127A691D5463}"/>
              </a:ext>
            </a:extLst>
          </p:cNvPr>
          <p:cNvSpPr txBox="1"/>
          <p:nvPr/>
        </p:nvSpPr>
        <p:spPr>
          <a:xfrm>
            <a:off x="9202045" y="3656335"/>
            <a:ext cx="6607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28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EA084C43-13EB-4106-A120-A49280AB1958}"/>
              </a:ext>
            </a:extLst>
          </p:cNvPr>
          <p:cNvSpPr txBox="1"/>
          <p:nvPr/>
        </p:nvSpPr>
        <p:spPr>
          <a:xfrm>
            <a:off x="7146149" y="3656335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16EE6959-CBF0-430A-9989-832CCABC0ED8}"/>
              </a:ext>
            </a:extLst>
          </p:cNvPr>
          <p:cNvSpPr txBox="1"/>
          <p:nvPr/>
        </p:nvSpPr>
        <p:spPr>
          <a:xfrm>
            <a:off x="9962651" y="3656335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6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F20ECEED-2A3B-4137-AA56-407909DBE002}"/>
              </a:ext>
            </a:extLst>
          </p:cNvPr>
          <p:cNvSpPr txBox="1"/>
          <p:nvPr/>
        </p:nvSpPr>
        <p:spPr>
          <a:xfrm>
            <a:off x="10576970" y="3656335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10</a:t>
            </a:r>
          </a:p>
        </p:txBody>
      </p:sp>
      <p:sp>
        <p:nvSpPr>
          <p:cNvPr id="42" name="Left Brace 41">
            <a:extLst>
              <a:ext uri="{FF2B5EF4-FFF2-40B4-BE49-F238E27FC236}">
                <a16:creationId xmlns="" xmlns:a16="http://schemas.microsoft.com/office/drawing/2014/main" id="{65CA0531-343D-4EE1-8708-4A9449808DE6}"/>
              </a:ext>
            </a:extLst>
          </p:cNvPr>
          <p:cNvSpPr/>
          <p:nvPr/>
        </p:nvSpPr>
        <p:spPr>
          <a:xfrm rot="16200000" flipV="1">
            <a:off x="9082093" y="4814463"/>
            <a:ext cx="390942" cy="1705510"/>
          </a:xfrm>
          <a:prstGeom prst="leftBrac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8DDE405E-0E76-4F6D-B36A-833EA94634E7}"/>
              </a:ext>
            </a:extLst>
          </p:cNvPr>
          <p:cNvSpPr txBox="1"/>
          <p:nvPr/>
        </p:nvSpPr>
        <p:spPr>
          <a:xfrm>
            <a:off x="8207322" y="3656335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15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="" xmlns:a16="http://schemas.microsoft.com/office/drawing/2014/main" id="{9F6FA8F1-4C32-4252-BDD0-62BDE8F3E2B0}"/>
              </a:ext>
            </a:extLst>
          </p:cNvPr>
          <p:cNvCxnSpPr/>
          <p:nvPr/>
        </p:nvCxnSpPr>
        <p:spPr>
          <a:xfrm>
            <a:off x="6359716" y="2842591"/>
            <a:ext cx="0" cy="3686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BAA86A49-70F3-457D-9B40-97850A81A789}"/>
              </a:ext>
            </a:extLst>
          </p:cNvPr>
          <p:cNvSpPr txBox="1"/>
          <p:nvPr/>
        </p:nvSpPr>
        <p:spPr>
          <a:xfrm>
            <a:off x="6199597" y="3656335"/>
            <a:ext cx="341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24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C85060D0-80BA-4C99-9F5B-D2B429F134B8}"/>
              </a:ext>
            </a:extLst>
          </p:cNvPr>
          <p:cNvSpPr txBox="1"/>
          <p:nvPr/>
        </p:nvSpPr>
        <p:spPr>
          <a:xfrm>
            <a:off x="10280223" y="4429871"/>
            <a:ext cx="1006417" cy="60016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500"/>
            </a:lvl1pPr>
          </a:lstStyle>
          <a:p>
            <a:r>
              <a:rPr lang="en-US" sz="1100" b="1" dirty="0"/>
              <a:t>SMT 2.0 </a:t>
            </a:r>
          </a:p>
          <a:p>
            <a:r>
              <a:rPr lang="en-US" sz="1100" b="1" dirty="0" smtClean="0"/>
              <a:t>Go-Live</a:t>
            </a:r>
            <a:endParaRPr lang="en-US" sz="1100" b="1" dirty="0"/>
          </a:p>
          <a:p>
            <a:r>
              <a:rPr lang="en-US" sz="1100" b="1" dirty="0"/>
              <a:t>Dec 10 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="" xmlns:a16="http://schemas.microsoft.com/office/drawing/2014/main" id="{2222A506-9EF8-4363-B8B4-58C1E4A5B009}"/>
              </a:ext>
            </a:extLst>
          </p:cNvPr>
          <p:cNvCxnSpPr>
            <a:cxnSpLocks/>
          </p:cNvCxnSpPr>
          <p:nvPr/>
        </p:nvCxnSpPr>
        <p:spPr>
          <a:xfrm flipV="1">
            <a:off x="10758547" y="4029527"/>
            <a:ext cx="0" cy="3686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="" xmlns:a16="http://schemas.microsoft.com/office/drawing/2014/main" id="{194CC3B6-3702-4B6B-AF6C-FC4380CB3BD6}"/>
              </a:ext>
            </a:extLst>
          </p:cNvPr>
          <p:cNvCxnSpPr/>
          <p:nvPr/>
        </p:nvCxnSpPr>
        <p:spPr>
          <a:xfrm>
            <a:off x="7275397" y="2842591"/>
            <a:ext cx="0" cy="3686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="" xmlns:a16="http://schemas.microsoft.com/office/drawing/2014/main" id="{2C9B216A-A8BE-4636-84F5-AAEDD7DD47E9}"/>
              </a:ext>
            </a:extLst>
          </p:cNvPr>
          <p:cNvCxnSpPr/>
          <p:nvPr/>
        </p:nvCxnSpPr>
        <p:spPr>
          <a:xfrm>
            <a:off x="9839943" y="2842591"/>
            <a:ext cx="0" cy="3686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2A24AD07-05EF-4C9E-BB6A-A3725676DE48}"/>
              </a:ext>
            </a:extLst>
          </p:cNvPr>
          <p:cNvSpPr txBox="1"/>
          <p:nvPr/>
        </p:nvSpPr>
        <p:spPr>
          <a:xfrm>
            <a:off x="9700537" y="3657382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C85060D0-80BA-4C99-9F5B-D2B429F134B8}"/>
              </a:ext>
            </a:extLst>
          </p:cNvPr>
          <p:cNvSpPr txBox="1"/>
          <p:nvPr/>
        </p:nvSpPr>
        <p:spPr>
          <a:xfrm>
            <a:off x="10280223" y="3579141"/>
            <a:ext cx="456357" cy="12318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500"/>
            </a:lvl1pPr>
          </a:lstStyle>
          <a:p>
            <a:endParaRPr lang="en-US" sz="600" b="1" dirty="0"/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6828A2A1-8BEC-4672-A705-07E8C001FC25}"/>
              </a:ext>
            </a:extLst>
          </p:cNvPr>
          <p:cNvSpPr txBox="1"/>
          <p:nvPr/>
        </p:nvSpPr>
        <p:spPr>
          <a:xfrm>
            <a:off x="10211643" y="1889832"/>
            <a:ext cx="1309797" cy="938719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500"/>
            </a:lvl1pPr>
          </a:lstStyle>
          <a:p>
            <a:r>
              <a:rPr lang="en-US" sz="1100" b="1" dirty="0" smtClean="0"/>
              <a:t>Migration begins Dec 7.  No access to SMT 1.0 or 2.0 Dec 7 - 10</a:t>
            </a:r>
            <a:endParaRPr lang="en-US" sz="1100" b="1" dirty="0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="" xmlns:a16="http://schemas.microsoft.com/office/drawing/2014/main" id="{2C9B216A-A8BE-4636-84F5-AAEDD7DD47E9}"/>
              </a:ext>
            </a:extLst>
          </p:cNvPr>
          <p:cNvCxnSpPr/>
          <p:nvPr/>
        </p:nvCxnSpPr>
        <p:spPr>
          <a:xfrm>
            <a:off x="10519430" y="2842591"/>
            <a:ext cx="0" cy="3686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16EE6959-CBF0-430A-9989-832CCABC0ED8}"/>
              </a:ext>
            </a:extLst>
          </p:cNvPr>
          <p:cNvSpPr txBox="1"/>
          <p:nvPr/>
        </p:nvSpPr>
        <p:spPr>
          <a:xfrm>
            <a:off x="10191251" y="3656335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844825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>
            <a:extLst>
              <a:ext uri="{FF2B5EF4-FFF2-40B4-BE49-F238E27FC236}">
                <a16:creationId xmlns="" xmlns:a16="http://schemas.microsoft.com/office/drawing/2014/main" id="{C7D3F6CD-526D-42F2-8C94-B425C2D59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311327"/>
            <a:ext cx="12191999" cy="388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29430" bIns="0" anchor="ctr"/>
          <a:lstStyle>
            <a:lvl1pPr marL="381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438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 smtClean="0">
                <a:solidFill>
                  <a:schemeClr val="tx1"/>
                </a:solidFill>
                <a:latin typeface="Arial Bold" panose="020B0704020202020204" pitchFamily="34" charset="0"/>
              </a:rPr>
              <a:t>How to Engage</a:t>
            </a:r>
            <a:endParaRPr lang="en-US" sz="2200" dirty="0">
              <a:solidFill>
                <a:schemeClr val="tx1"/>
              </a:solidFill>
              <a:latin typeface="Arial Bold" panose="020B07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396EF388-A226-4BF4-810F-36946F631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469" y="820132"/>
            <a:ext cx="11757991" cy="520728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Open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support tickets at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support@smartmetertexas.com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facilitate the process: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Ticket #1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Review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minimum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requirements, the integration process and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receive the SMT 2.0 Interface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Guide.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Ticket #2 – FTPS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integration/testing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SMT 2.0 Test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Environment.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Ticket #3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(if API is desired) – API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integration/testing in the SMT 2.0 Test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Environment.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Ticket #4 – FTPS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integration/testing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SMT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2.0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Production Environment (pre-go live).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Ticket #5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(if API is desired)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– API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integration/testing in the SMT 2.0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Production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Environment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(pre-go live).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842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2718"/>
            <a:ext cx="12191999" cy="579923"/>
          </a:xfrm>
        </p:spPr>
        <p:txBody>
          <a:bodyPr/>
          <a:lstStyle/>
          <a:p>
            <a:pPr algn="ctr"/>
            <a:r>
              <a:rPr lang="en-US" sz="3200" dirty="0">
                <a:latin typeface="Arial Bold" panose="020B0704020202020204" pitchFamily="34" charset="0"/>
                <a:cs typeface="Arial Bold" panose="020B0704020202020204" pitchFamily="34" charset="0"/>
              </a:rPr>
              <a:t>Minimum Integration Requirements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135539"/>
              </p:ext>
            </p:extLst>
          </p:nvPr>
        </p:nvGraphicFramePr>
        <p:xfrm>
          <a:off x="662154" y="1197650"/>
          <a:ext cx="10870323" cy="47690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65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3304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9069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96133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Requirement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baseline="0" dirty="0">
                          <a:solidFill>
                            <a:schemeClr val="bg1"/>
                          </a:solidFill>
                        </a:rPr>
                        <a:t>FTPS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API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6133">
                <a:tc>
                  <a:txBody>
                    <a:bodyPr/>
                    <a:lstStyle/>
                    <a:p>
                      <a:r>
                        <a:rPr lang="en-US" sz="1600" b="1" dirty="0"/>
                        <a:t>Static IP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One required for the Company.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6133">
                <a:tc>
                  <a:txBody>
                    <a:bodyPr/>
                    <a:lstStyle/>
                    <a:p>
                      <a:r>
                        <a:rPr lang="en-US" sz="1600" b="1" dirty="0"/>
                        <a:t>FTP SSL </a:t>
                      </a:r>
                      <a:r>
                        <a:rPr lang="en-US" sz="1600" b="1" dirty="0" smtClean="0"/>
                        <a:t>Certificate</a:t>
                      </a:r>
                      <a:r>
                        <a:rPr lang="en-US" sz="1600" b="1" baseline="30000" dirty="0" smtClean="0"/>
                        <a:t>*</a:t>
                      </a:r>
                      <a:endParaRPr lang="en-US" sz="1600" b="1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One</a:t>
                      </a:r>
                      <a:r>
                        <a:rPr lang="en-US" sz="1600" baseline="0" dirty="0"/>
                        <a:t> r</a:t>
                      </a:r>
                      <a:r>
                        <a:rPr lang="en-US" sz="1600" dirty="0"/>
                        <a:t>equired for each</a:t>
                      </a:r>
                      <a:r>
                        <a:rPr lang="en-US" sz="1600" baseline="0" dirty="0"/>
                        <a:t> Company</a:t>
                      </a:r>
                      <a:r>
                        <a:rPr lang="en-US" sz="1600" dirty="0"/>
                        <a:t>.  Must</a:t>
                      </a:r>
                      <a:r>
                        <a:rPr lang="en-US" sz="1600" baseline="0" dirty="0"/>
                        <a:t> be different than that used for API.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6133">
                <a:tc>
                  <a:txBody>
                    <a:bodyPr/>
                    <a:lstStyle/>
                    <a:p>
                      <a:r>
                        <a:rPr lang="en-US" sz="1600" b="1" dirty="0"/>
                        <a:t>API SSL </a:t>
                      </a:r>
                      <a:r>
                        <a:rPr lang="en-US" sz="1600" b="1" dirty="0" smtClean="0"/>
                        <a:t>Certificate</a:t>
                      </a:r>
                      <a:r>
                        <a:rPr lang="en-US" sz="1600" b="1" baseline="30000" dirty="0" smtClean="0"/>
                        <a:t>*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One</a:t>
                      </a:r>
                      <a:r>
                        <a:rPr lang="en-US" sz="1600" baseline="0" dirty="0"/>
                        <a:t> r</a:t>
                      </a:r>
                      <a:r>
                        <a:rPr lang="en-US" sz="1600" dirty="0"/>
                        <a:t>equired for each</a:t>
                      </a:r>
                      <a:r>
                        <a:rPr lang="en-US" sz="1600" baseline="0" dirty="0"/>
                        <a:t> Company</a:t>
                      </a:r>
                      <a:r>
                        <a:rPr lang="en-US" sz="1600" dirty="0"/>
                        <a:t>.  Must be different than that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used for FTPS.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96133">
                <a:tc>
                  <a:txBody>
                    <a:bodyPr/>
                    <a:lstStyle/>
                    <a:p>
                      <a:r>
                        <a:rPr lang="en-US" sz="1600" b="1" dirty="0"/>
                        <a:t>PGP Key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One Required for each</a:t>
                      </a:r>
                      <a:r>
                        <a:rPr lang="en-US" sz="1600" baseline="0" dirty="0"/>
                        <a:t> Company</a:t>
                      </a:r>
                      <a:r>
                        <a:rPr lang="en-US" sz="1600" dirty="0"/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96133">
                <a:tc>
                  <a:txBody>
                    <a:bodyPr/>
                    <a:lstStyle/>
                    <a:p>
                      <a:r>
                        <a:rPr lang="en-US" sz="1600" b="1" dirty="0"/>
                        <a:t>SMT UI Account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Required for the Company.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96133">
                <a:tc>
                  <a:txBody>
                    <a:bodyPr/>
                    <a:lstStyle/>
                    <a:p>
                      <a:r>
                        <a:rPr lang="en-US" sz="1600" b="1" dirty="0"/>
                        <a:t>FTP Credentials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One required for each</a:t>
                      </a:r>
                      <a:r>
                        <a:rPr lang="en-US" sz="1600" baseline="0" dirty="0"/>
                        <a:t> DUNS</a:t>
                      </a:r>
                      <a:r>
                        <a:rPr lang="en-US" sz="1600" dirty="0"/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96133">
                <a:tc>
                  <a:txBody>
                    <a:bodyPr/>
                    <a:lstStyle/>
                    <a:p>
                      <a:r>
                        <a:rPr lang="en-US" sz="1600" b="1" dirty="0"/>
                        <a:t>API Credentials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One required for each</a:t>
                      </a:r>
                      <a:r>
                        <a:rPr lang="en-US" sz="1600" baseline="0" dirty="0"/>
                        <a:t> DUNS</a:t>
                      </a:r>
                      <a:r>
                        <a:rPr lang="en-US" sz="1600" dirty="0"/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1979" y="6103620"/>
            <a:ext cx="10930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 Self-signed certificates are acceptable in Test, however a CA-signed certificate is required for Production.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82610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>
            <a:extLst>
              <a:ext uri="{FF2B5EF4-FFF2-40B4-BE49-F238E27FC236}">
                <a16:creationId xmlns="" xmlns:a16="http://schemas.microsoft.com/office/drawing/2014/main" id="{C7D3F6CD-526D-42F2-8C94-B425C2D59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311327"/>
            <a:ext cx="12191999" cy="388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16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29430" bIns="0" anchor="ctr"/>
          <a:lstStyle>
            <a:lvl1pPr marL="381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438"/>
              </a:spcBef>
              <a:spcAft>
                <a:spcPts val="26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8100" algn="l"/>
                <a:tab pos="495300" algn="l"/>
                <a:tab pos="952500" algn="l"/>
                <a:tab pos="1409700" algn="l"/>
                <a:tab pos="1866900" algn="l"/>
                <a:tab pos="2324100" algn="l"/>
                <a:tab pos="2781300" algn="l"/>
                <a:tab pos="3238500" algn="l"/>
                <a:tab pos="3695700" algn="l"/>
                <a:tab pos="4152900" algn="l"/>
                <a:tab pos="4610100" algn="l"/>
                <a:tab pos="5067300" algn="l"/>
                <a:tab pos="5524500" algn="l"/>
                <a:tab pos="5981700" algn="l"/>
                <a:tab pos="6438900" algn="l"/>
                <a:tab pos="6896100" algn="l"/>
                <a:tab pos="7353300" algn="l"/>
                <a:tab pos="7810500" algn="l"/>
                <a:tab pos="8267700" algn="l"/>
                <a:tab pos="8724900" algn="l"/>
                <a:tab pos="9182100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chemeClr val="tx1"/>
                </a:solidFill>
                <a:latin typeface="Arial Bold" panose="020B0704020202020204" pitchFamily="34" charset="0"/>
              </a:rPr>
              <a:t>Contact Info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396EF388-A226-4BF4-810F-36946F631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6913" y="1110772"/>
            <a:ext cx="9489782" cy="4598465"/>
          </a:xfrm>
        </p:spPr>
        <p:txBody>
          <a:bodyPr numCol="1" spcCol="640080"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Andrea O’Flaherty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SMT Operations Manager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andrea.oflaherty@solutionscubegroup.com</a:t>
            </a:r>
          </a:p>
        </p:txBody>
      </p:sp>
    </p:spTree>
    <p:extLst>
      <p:ext uri="{BB962C8B-B14F-4D97-AF65-F5344CB8AC3E}">
        <p14:creationId xmlns:p14="http://schemas.microsoft.com/office/powerpoint/2010/main" val="37303498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4586</TotalTime>
  <Words>383</Words>
  <Application>Microsoft Office PowerPoint</Application>
  <PresentationFormat>Custom</PresentationFormat>
  <Paragraphs>85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Ion</vt:lpstr>
      <vt:lpstr>SMT 2.0 Update to RMS September 9, 2019</vt:lpstr>
      <vt:lpstr>PowerPoint Presentation</vt:lpstr>
      <vt:lpstr>PowerPoint Presentation</vt:lpstr>
      <vt:lpstr>Minimum Integration Requirements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SANTOSH PATIL</dc:creator>
  <cp:lastModifiedBy>Roberts, Bobby</cp:lastModifiedBy>
  <cp:revision>204</cp:revision>
  <dcterms:created xsi:type="dcterms:W3CDTF">2017-08-13T05:11:45Z</dcterms:created>
  <dcterms:modified xsi:type="dcterms:W3CDTF">2019-09-10T11:50:21Z</dcterms:modified>
</cp:coreProperties>
</file>