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2"/>
  </p:notesMasterIdLst>
  <p:handoutMasterIdLst>
    <p:handoutMasterId r:id="rId13"/>
  </p:handoutMasterIdLst>
  <p:sldIdLst>
    <p:sldId id="260" r:id="rId7"/>
    <p:sldId id="257" r:id="rId8"/>
    <p:sldId id="286" r:id="rId9"/>
    <p:sldId id="353" r:id="rId10"/>
    <p:sldId id="350" r:id="rId1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39D5121-C02C-4CA8-82B4-5B2E8134B4C7}">
          <p14:sldIdLst>
            <p14:sldId id="260"/>
            <p14:sldId id="257"/>
            <p14:sldId id="286"/>
            <p14:sldId id="353"/>
            <p14:sldId id="35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30" d="100"/>
          <a:sy n="130" d="100"/>
        </p:scale>
        <p:origin x="1074" y="13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9/9/2019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9/9/2019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501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889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024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5369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 bwMode="auto">
          <a:xfrm>
            <a:off x="3505200" y="2286000"/>
            <a:ext cx="56388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 Black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 Black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 Black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 Black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 Black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 Black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 Black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 Black" pitchFamily="34" charset="0"/>
              </a:defRPr>
            </a:lvl9pPr>
          </a:lstStyle>
          <a:p>
            <a:r>
              <a:rPr lang="en-US" sz="1800" b="1" dirty="0" smtClean="0">
                <a:solidFill>
                  <a:schemeClr val="tx1"/>
                </a:solidFill>
              </a:rPr>
              <a:t>Generation </a:t>
            </a:r>
            <a:r>
              <a:rPr lang="en-US" sz="1800" b="1" dirty="0">
                <a:solidFill>
                  <a:schemeClr val="tx1"/>
                </a:solidFill>
              </a:rPr>
              <a:t>Resource Energy and Regulation Deployment </a:t>
            </a:r>
            <a:r>
              <a:rPr lang="en-US" sz="1800" b="1" dirty="0" smtClean="0">
                <a:solidFill>
                  <a:schemeClr val="tx1"/>
                </a:solidFill>
              </a:rPr>
              <a:t>Performance Report for August 2019</a:t>
            </a:r>
            <a:endParaRPr lang="en-US" sz="1800" b="1" dirty="0">
              <a:solidFill>
                <a:schemeClr val="tx1"/>
              </a:solidFill>
            </a:endParaRPr>
          </a:p>
          <a:p>
            <a:endParaRPr lang="en-US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715414"/>
          </a:xfrm>
        </p:spPr>
        <p:txBody>
          <a:bodyPr/>
          <a:lstStyle/>
          <a:p>
            <a:r>
              <a:rPr lang="en-US" altLang="en-US" dirty="0" smtClean="0"/>
              <a:t>Non-IRR </a:t>
            </a:r>
            <a:r>
              <a:rPr lang="en-US" altLang="en-US" dirty="0"/>
              <a:t>GREDP &lt; 85</a:t>
            </a:r>
            <a:r>
              <a:rPr lang="en-US" altLang="en-US" dirty="0" smtClean="0"/>
              <a:t>%</a:t>
            </a:r>
            <a:r>
              <a:rPr lang="en-US" dirty="0"/>
              <a:t> – </a:t>
            </a:r>
            <a:r>
              <a:rPr lang="en-US" altLang="en-US" dirty="0" smtClean="0"/>
              <a:t>August 2019</a:t>
            </a:r>
            <a:r>
              <a:rPr lang="en-US" altLang="en-US" dirty="0"/>
              <a:t/>
            </a:r>
            <a:br>
              <a:rPr lang="en-US" altLang="en-US" dirty="0"/>
            </a:br>
            <a:endParaRPr lang="en-US" dirty="0"/>
          </a:p>
        </p:txBody>
      </p:sp>
      <p:graphicFrame>
        <p:nvGraphicFramePr>
          <p:cNvPr id="11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9372896"/>
              </p:ext>
            </p:extLst>
          </p:nvPr>
        </p:nvGraphicFramePr>
        <p:xfrm>
          <a:off x="533400" y="1066800"/>
          <a:ext cx="8153399" cy="1057935"/>
        </p:xfrm>
        <a:graphic>
          <a:graphicData uri="http://schemas.openxmlformats.org/drawingml/2006/table">
            <a:tbl>
              <a:tblPr/>
              <a:tblGrid>
                <a:gridCol w="1295400"/>
                <a:gridCol w="1676400"/>
                <a:gridCol w="1828800"/>
                <a:gridCol w="1828800"/>
                <a:gridCol w="1523999"/>
              </a:tblGrid>
              <a:tr h="685800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Unit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Passed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Scored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Std. Dev.</a:t>
                      </a:r>
                    </a:p>
                    <a:p>
                      <a:pPr algn="ctr" fontAlgn="t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(ATG - </a:t>
                      </a:r>
                      <a:r>
                        <a:rPr lang="en-US" sz="1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Exp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MW)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GREDP Monthly Score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</a:tr>
              <a:tr h="3721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Unit 332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84.62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4058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715414"/>
          </a:xfrm>
        </p:spPr>
        <p:txBody>
          <a:bodyPr/>
          <a:lstStyle/>
          <a:p>
            <a:r>
              <a:rPr lang="en-US" altLang="en-US" dirty="0"/>
              <a:t>IRR </a:t>
            </a:r>
            <a:r>
              <a:rPr lang="en-US" altLang="en-US" dirty="0" smtClean="0"/>
              <a:t>Summary</a:t>
            </a:r>
            <a:r>
              <a:rPr lang="en-US" dirty="0"/>
              <a:t> </a:t>
            </a:r>
            <a:r>
              <a:rPr lang="en-US" dirty="0" smtClean="0"/>
              <a:t>–</a:t>
            </a:r>
            <a:r>
              <a:rPr lang="en-US" altLang="en-US" dirty="0" smtClean="0"/>
              <a:t> August 2019</a:t>
            </a:r>
            <a:endParaRPr lang="en-US" dirty="0"/>
          </a:p>
        </p:txBody>
      </p:sp>
      <p:graphicFrame>
        <p:nvGraphicFramePr>
          <p:cNvPr id="18" name="Content Placeholder 1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2077026"/>
              </p:ext>
            </p:extLst>
          </p:nvPr>
        </p:nvGraphicFramePr>
        <p:xfrm>
          <a:off x="304800" y="960755"/>
          <a:ext cx="8534400" cy="32550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2200"/>
                <a:gridCol w="1905000"/>
                <a:gridCol w="2133600"/>
                <a:gridCol w="2133600"/>
              </a:tblGrid>
              <a:tr h="370840"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8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IRR</a:t>
                      </a:r>
                      <a:endParaRPr lang="en-US" sz="18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531" marR="6531" marT="9526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Fleet</a:t>
                      </a:r>
                    </a:p>
                  </a:txBody>
                  <a:tcPr marL="6531" marR="6531" marT="9526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8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&lt; 95</a:t>
                      </a:r>
                      <a:r>
                        <a:rPr lang="en-US" sz="1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</a:p>
                  </a:txBody>
                  <a:tcPr marL="6531" marR="6531" marT="9526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8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&gt; 100 INT, &lt; 95%</a:t>
                      </a:r>
                      <a:endParaRPr lang="en-US" sz="18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531" marR="6531" marT="9526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GREDP</a:t>
                      </a:r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Average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(%)</a:t>
                      </a:r>
                    </a:p>
                  </a:txBody>
                  <a:tcPr marL="6531" marR="6531" marT="95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88.17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59.80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90.12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GREDP Median 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(%)</a:t>
                      </a:r>
                    </a:p>
                  </a:txBody>
                  <a:tcPr marL="6531" marR="6531" marT="95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100.00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75.00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92.57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Average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MW Error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531" marR="6531" marT="95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3.16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2.95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2.97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Median</a:t>
                      </a:r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MW Error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531" marR="6531" marT="95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2.85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2.78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2.70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Scored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531" marR="6531" marT="95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6,848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872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508</a:t>
                      </a:r>
                    </a:p>
                  </a:txBody>
                  <a:tcPr marL="9525" marR="9525" marT="9525" marB="0" anchor="ctr"/>
                </a:tc>
              </a:tr>
              <a:tr h="4718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Intervals Scored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531" marR="6531" marT="95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</a:tr>
              <a:tr h="45212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Scored Average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531" marR="6531" marT="95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33.24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32.30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169.33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0273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3810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715414"/>
          </a:xfrm>
        </p:spPr>
        <p:txBody>
          <a:bodyPr/>
          <a:lstStyle/>
          <a:p>
            <a:r>
              <a:rPr lang="en-US" dirty="0"/>
              <a:t>IRR ≥ 95%, </a:t>
            </a:r>
            <a:r>
              <a:rPr lang="en-US" dirty="0" smtClean="0"/>
              <a:t>≥ </a:t>
            </a:r>
            <a:r>
              <a:rPr lang="en-US" dirty="0"/>
              <a:t>100 Scored Intervals – </a:t>
            </a:r>
            <a:r>
              <a:rPr lang="en-US" dirty="0" smtClean="0"/>
              <a:t>August 2019</a:t>
            </a:r>
            <a:endParaRPr lang="en-US" dirty="0"/>
          </a:p>
        </p:txBody>
      </p:sp>
      <p:graphicFrame>
        <p:nvGraphicFramePr>
          <p:cNvPr id="7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6586428"/>
              </p:ext>
            </p:extLst>
          </p:nvPr>
        </p:nvGraphicFramePr>
        <p:xfrm>
          <a:off x="457201" y="762000"/>
          <a:ext cx="8153399" cy="5075220"/>
        </p:xfrm>
        <a:graphic>
          <a:graphicData uri="http://schemas.openxmlformats.org/drawingml/2006/table">
            <a:tbl>
              <a:tblPr/>
              <a:tblGrid>
                <a:gridCol w="1295400"/>
                <a:gridCol w="1676400"/>
                <a:gridCol w="1828800"/>
                <a:gridCol w="1828800"/>
                <a:gridCol w="1523999"/>
              </a:tblGrid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Unit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Intervals Passed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Intervals Scored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600" b="1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Std</a:t>
                      </a:r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</a:t>
                      </a:r>
                    </a:p>
                    <a:p>
                      <a:pPr marL="0" algn="ctr" defTabSz="914400" rtl="0" eaLnBrk="1" fontAlgn="t" latinLnBrk="0" hangingPunct="1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(ATG - </a:t>
                      </a:r>
                      <a:r>
                        <a:rPr lang="en-US" sz="1600" b="1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</a:t>
                      </a:r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MW)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GREDP Monthly Score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</a:tr>
              <a:tr h="3721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983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2.61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96.24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21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947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3.21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99.89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21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5.88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95.44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21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489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2.90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96.11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21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393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4.76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97.28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21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5.67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95.67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21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306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3.57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99.02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21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288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298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1.19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96.64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21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162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165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4.61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98.18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21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5.95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96.18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21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8.03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97.99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21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4.14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98.02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0510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3810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715414"/>
          </a:xfrm>
        </p:spPr>
        <p:txBody>
          <a:bodyPr/>
          <a:lstStyle/>
          <a:p>
            <a:r>
              <a:rPr lang="en-US" dirty="0"/>
              <a:t>IRR </a:t>
            </a:r>
            <a:r>
              <a:rPr lang="en-US" dirty="0" smtClean="0"/>
              <a:t>&lt; </a:t>
            </a:r>
            <a:r>
              <a:rPr lang="en-US" dirty="0"/>
              <a:t>95%, ≥ 100 Scored Intervals – </a:t>
            </a:r>
            <a:r>
              <a:rPr lang="en-US" dirty="0" smtClean="0"/>
              <a:t>August 2019</a:t>
            </a:r>
            <a:endParaRPr lang="en-US" dirty="0"/>
          </a:p>
        </p:txBody>
      </p:sp>
      <p:graphicFrame>
        <p:nvGraphicFramePr>
          <p:cNvPr id="11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2007927"/>
              </p:ext>
            </p:extLst>
          </p:nvPr>
        </p:nvGraphicFramePr>
        <p:xfrm>
          <a:off x="457201" y="762000"/>
          <a:ext cx="8153399" cy="1726005"/>
        </p:xfrm>
        <a:graphic>
          <a:graphicData uri="http://schemas.openxmlformats.org/drawingml/2006/table">
            <a:tbl>
              <a:tblPr/>
              <a:tblGrid>
                <a:gridCol w="1295400"/>
                <a:gridCol w="1676400"/>
                <a:gridCol w="1828800"/>
                <a:gridCol w="1828800"/>
                <a:gridCol w="1523999"/>
              </a:tblGrid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Unit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Intervals Passed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Intervals Scored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600" b="1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Std</a:t>
                      </a:r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</a:t>
                      </a:r>
                    </a:p>
                    <a:p>
                      <a:pPr marL="0" algn="ctr" defTabSz="914400" rtl="0" eaLnBrk="1" fontAlgn="t" latinLnBrk="0" hangingPunct="1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(ATG - </a:t>
                      </a:r>
                      <a:r>
                        <a:rPr lang="en-US" sz="1600" b="1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</a:t>
                      </a:r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MW)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GREDP Monthly Score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</a:tr>
              <a:tr h="3721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187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2.70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92.57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21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2.40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94.44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21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3.82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83.33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7434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D22C17BBED2EF4E802F4F21A1D28B33" ma:contentTypeVersion="0" ma:contentTypeDescription="Create a new document." ma:contentTypeScope="" ma:versionID="936f69d55887432f79aa97b01e37f6cf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7705C90-F609-4734-81D7-AC0A1DEA560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0E9AA12-8AF9-4AA6-90FE-24669859CDF3}">
  <ds:schemaRefs>
    <ds:schemaRef ds:uri="http://schemas.microsoft.com/office/2006/documentManagement/types"/>
    <ds:schemaRef ds:uri="http://www.w3.org/XML/1998/namespace"/>
    <ds:schemaRef ds:uri="http://purl.org/dc/dcmitype/"/>
    <ds:schemaRef ds:uri="http://schemas.openxmlformats.org/package/2006/metadata/core-properties"/>
    <ds:schemaRef ds:uri="http://purl.org/dc/terms/"/>
    <ds:schemaRef ds:uri="http://purl.org/dc/elements/1.1/"/>
    <ds:schemaRef ds:uri="http://schemas.microsoft.com/office/infopath/2007/PartnerControls"/>
    <ds:schemaRef ds:uri="c34af464-7aa1-4edd-9be4-83dffc1cb926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3884</TotalTime>
  <Words>262</Words>
  <Application>Microsoft Office PowerPoint</Application>
  <PresentationFormat>On-screen Show (4:3)</PresentationFormat>
  <Paragraphs>143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Andale WT</vt:lpstr>
      <vt:lpstr>Arial</vt:lpstr>
      <vt:lpstr>Calibri</vt:lpstr>
      <vt:lpstr>1_Custom Design</vt:lpstr>
      <vt:lpstr>Office Theme</vt:lpstr>
      <vt:lpstr>Custom Design</vt:lpstr>
      <vt:lpstr>PowerPoint Presentation</vt:lpstr>
      <vt:lpstr>Non-IRR GREDP &lt; 85% – August 2019 </vt:lpstr>
      <vt:lpstr>IRR Summary – August 2019</vt:lpstr>
      <vt:lpstr>IRR ≥ 95%, ≥ 100 Scored Intervals – August 2019</vt:lpstr>
      <vt:lpstr>IRR &lt; 95%, ≥ 100 Scored Intervals – August 2019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Gonzales, David</cp:lastModifiedBy>
  <cp:revision>245</cp:revision>
  <cp:lastPrinted>2016-01-21T20:53:15Z</cp:lastPrinted>
  <dcterms:created xsi:type="dcterms:W3CDTF">2016-01-21T15:20:31Z</dcterms:created>
  <dcterms:modified xsi:type="dcterms:W3CDTF">2019-09-09T16:30:33Z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0x0101001D22C17BBED2EF4E802F4F21A1D28B33</vt:lpwstr>
  </property>
</Properties>
</file>