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55" r:id="rId7"/>
    <p:sldId id="390" r:id="rId8"/>
    <p:sldId id="389" r:id="rId9"/>
    <p:sldId id="375" r:id="rId10"/>
    <p:sldId id="392" r:id="rId11"/>
    <p:sldId id="394" r:id="rId12"/>
    <p:sldId id="395" r:id="rId13"/>
    <p:sldId id="39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90"/>
            <p14:sldId id="389"/>
            <p14:sldId id="375"/>
            <p14:sldId id="392"/>
            <p14:sldId id="394"/>
            <p14:sldId id="395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12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Sep 10,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pPr lvl="1"/>
            <a:r>
              <a:rPr lang="en-US" sz="1600" dirty="0" smtClean="0"/>
              <a:t>Anticipated 2020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pt-BR" dirty="0"/>
              <a:t>Retail Portfolio Refresh (RPR) Program Control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PR288-00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RMS, periodically,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PR173-02 </a:t>
            </a:r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 smtClean="0"/>
              <a:t>(</a:t>
            </a:r>
            <a:r>
              <a:rPr lang="en-US" sz="1200" dirty="0" smtClean="0"/>
              <a:t>completed</a:t>
            </a:r>
            <a:r>
              <a:rPr lang="en-US" sz="1200" dirty="0" smtClean="0"/>
              <a:t>)</a:t>
            </a:r>
            <a:endParaRPr lang="en-US" sz="1200" dirty="0" smtClean="0"/>
          </a:p>
          <a:p>
            <a:r>
              <a:rPr lang="en-US" sz="1200" dirty="0" smtClean="0"/>
              <a:t>PR288-01 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PR288-02 NAESB (initiated in June)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</a:t>
            </a:r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</a:t>
            </a:r>
            <a:r>
              <a:rPr lang="en-US" sz="1200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</a:t>
            </a:r>
            <a:r>
              <a:rPr lang="en-US" sz="1200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PR288-01 EDI Translator Project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While this is an internal application, ERCOT will request some level of market participation</a:t>
            </a:r>
            <a:r>
              <a:rPr lang="en-US" sz="2000" dirty="0"/>
              <a:t> </a:t>
            </a:r>
            <a:r>
              <a:rPr lang="en-US" sz="2000" dirty="0" smtClean="0"/>
              <a:t>for testing transactions through RMTE. </a:t>
            </a:r>
            <a:r>
              <a:rPr lang="en-US" sz="2000" dirty="0"/>
              <a:t>Targeting Q3 (tentatively) for release into RMTE</a:t>
            </a:r>
          </a:p>
          <a:p>
            <a:r>
              <a:rPr lang="en-US" sz="2000" dirty="0" smtClean="0"/>
              <a:t>Standing item at TXSET for feedback on the EDI project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NAESB Application Tech Refresh</a:t>
            </a:r>
            <a:br>
              <a:rPr lang="en-US" dirty="0" smtClean="0"/>
            </a:br>
            <a:r>
              <a:rPr lang="en-US" dirty="0" smtClean="0"/>
              <a:t>PR288-02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PR288-02 NAESB Application Tech Refresh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Project initiated in June. </a:t>
            </a:r>
          </a:p>
          <a:p>
            <a:r>
              <a:rPr lang="en-US" sz="2000" dirty="0" smtClean="0"/>
              <a:t>Changes include NAESB application upgrade (for TLS1.2 support).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anticipate TLS 1.2 will be required for NAESB B2B before end of next </a:t>
            </a:r>
            <a:r>
              <a:rPr lang="en-US" sz="2000" dirty="0" smtClean="0"/>
              <a:t>year. Similar changes have been made in other areas such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 and MIS APIs. </a:t>
            </a:r>
          </a:p>
          <a:p>
            <a:r>
              <a:rPr lang="en-US" sz="2000" dirty="0" smtClean="0"/>
              <a:t>We anticipate NAESB Market Testing in RMTE to coincide with EDI testing.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Impacts to the Retail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8534400" cy="4087856"/>
          </a:xfrm>
        </p:spPr>
        <p:txBody>
          <a:bodyPr/>
          <a:lstStyle/>
          <a:p>
            <a:r>
              <a:rPr lang="en-US" sz="2400" dirty="0" smtClean="0"/>
              <a:t>ERCOT estimates that a joint testing cycle in the Retail Market Test Environment (RMTE) for the EDI translator and NAESB can be achieved during Q3, 2020.</a:t>
            </a:r>
          </a:p>
          <a:p>
            <a:r>
              <a:rPr lang="en-US" sz="2400" dirty="0" smtClean="0"/>
              <a:t>ERCOT will return to RMS during Q4, 2019 with more information centered on:</a:t>
            </a:r>
          </a:p>
          <a:p>
            <a:pPr lvl="1"/>
            <a:r>
              <a:rPr lang="en-US" sz="2000" dirty="0" smtClean="0"/>
              <a:t>Who we will request to participate in testing</a:t>
            </a:r>
          </a:p>
          <a:p>
            <a:pPr lvl="1"/>
            <a:r>
              <a:rPr lang="en-US" sz="2000" dirty="0" smtClean="0"/>
              <a:t>How testing will be conducted</a:t>
            </a:r>
          </a:p>
          <a:p>
            <a:pPr lvl="1"/>
            <a:r>
              <a:rPr lang="en-US" sz="2000" dirty="0" smtClean="0"/>
              <a:t>When testing should be scheduled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4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b64cb27-6b28-4b9c-8349-fb9d75ca019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41704</TotalTime>
  <Words>349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Retail Portfolio Refresh (RPR) Program Control PR288-00</vt:lpstr>
      <vt:lpstr>Retail Portfolio Refresh: Overview</vt:lpstr>
      <vt:lpstr>PR288-01 EDI Translator Project</vt:lpstr>
      <vt:lpstr>NAESB Application Tech Refresh PR288-02</vt:lpstr>
      <vt:lpstr>PR288-02 NAESB Application Tech Refresh</vt:lpstr>
      <vt:lpstr>2020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Jandhyala, Saritha</cp:lastModifiedBy>
  <cp:revision>545</cp:revision>
  <cp:lastPrinted>2018-08-13T20:38:35Z</cp:lastPrinted>
  <dcterms:created xsi:type="dcterms:W3CDTF">2016-01-21T15:20:31Z</dcterms:created>
  <dcterms:modified xsi:type="dcterms:W3CDTF">2019-09-06T14:40:43Z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