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5"/>
  </p:notesMasterIdLst>
  <p:handoutMasterIdLst>
    <p:handoutMasterId r:id="rId26"/>
  </p:handoutMasterIdLst>
  <p:sldIdLst>
    <p:sldId id="260" r:id="rId6"/>
    <p:sldId id="312" r:id="rId7"/>
    <p:sldId id="313" r:id="rId8"/>
    <p:sldId id="349" r:id="rId9"/>
    <p:sldId id="352" r:id="rId10"/>
    <p:sldId id="410" r:id="rId11"/>
    <p:sldId id="403" r:id="rId12"/>
    <p:sldId id="367" r:id="rId13"/>
    <p:sldId id="407" r:id="rId14"/>
    <p:sldId id="404" r:id="rId15"/>
    <p:sldId id="409" r:id="rId16"/>
    <p:sldId id="405" r:id="rId17"/>
    <p:sldId id="413" r:id="rId18"/>
    <p:sldId id="406" r:id="rId19"/>
    <p:sldId id="408" r:id="rId20"/>
    <p:sldId id="412" r:id="rId21"/>
    <p:sldId id="398" r:id="rId22"/>
    <p:sldId id="414" r:id="rId23"/>
    <p:sldId id="314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25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03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66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406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7351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090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73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26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86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83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20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04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24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8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32538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/>
          </a:p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 smtClean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9000" y="2286000"/>
            <a:ext cx="555374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Improving Load Distribution Factors Update</a:t>
            </a:r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i="1" dirty="0" smtClean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tx2"/>
                </a:solidFill>
              </a:rPr>
              <a:t>Calvin Opheim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 Meeting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September </a:t>
            </a:r>
            <a:r>
              <a:rPr lang="en-US" dirty="0">
                <a:solidFill>
                  <a:schemeClr val="tx2"/>
                </a:solidFill>
              </a:rPr>
              <a:t>9</a:t>
            </a:r>
            <a:r>
              <a:rPr lang="en-US" dirty="0" smtClean="0">
                <a:solidFill>
                  <a:schemeClr val="tx2"/>
                </a:solidFill>
              </a:rPr>
              <a:t>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Sensitive – Error Correction Questionable</a:t>
            </a:r>
            <a:endParaRPr lang="en-US" dirty="0"/>
          </a:p>
        </p:txBody>
      </p:sp>
      <p:pic>
        <p:nvPicPr>
          <p:cNvPr id="3" name="Picture 2"/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87552"/>
            <a:ext cx="9144000" cy="58521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7315200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lbanyAMT,Regular"/>
              </a:rPr>
              <a:t>Actuals (through 30AUG2019), pre-, and post-error-correction Forecast (through 01SEP2019) COAST BAR*TR3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29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Non-Weather Sensitive – Error Correction Questionable</a:t>
            </a:r>
            <a:endParaRPr lang="en-US" dirty="0"/>
          </a:p>
        </p:txBody>
      </p:sp>
      <p:pic>
        <p:nvPicPr>
          <p:cNvPr id="2" name="Picture 1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7552"/>
            <a:ext cx="9144000" cy="5852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7315200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lbanyAMT,Regular"/>
              </a:rPr>
              <a:t>Actuals (through 30AUG2019), pre-, and post-error-correction Forecast (through 01SEP2019) COAST CAM*TR1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789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Non-Weather Sensitive – Recent Load Change</a:t>
            </a:r>
            <a:endParaRPr lang="en-US" dirty="0"/>
          </a:p>
        </p:txBody>
      </p:sp>
      <p:pic>
        <p:nvPicPr>
          <p:cNvPr id="3" name="Picture 2"/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87552"/>
            <a:ext cx="9144000" cy="58521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7315200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lbanyAMT,Regular"/>
              </a:rPr>
              <a:t>Actuals (through 30AUG2019), pre-, and post-error-correction Forecast (through 01SEP2019) COAST CAM*TR2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5617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Non-Weather Sensitive – Recent Load Change</a:t>
            </a:r>
            <a:endParaRPr lang="en-US" dirty="0"/>
          </a:p>
        </p:txBody>
      </p:sp>
      <p:pic>
        <p:nvPicPr>
          <p:cNvPr id="2" name="Picture 1"/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87552"/>
            <a:ext cx="9144000" cy="58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01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Sensitive – Error Correction Worse</a:t>
            </a:r>
            <a:endParaRPr lang="en-US" dirty="0"/>
          </a:p>
        </p:txBody>
      </p:sp>
      <p:pic>
        <p:nvPicPr>
          <p:cNvPr id="3" name="Picture 2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7552"/>
            <a:ext cx="9144000" cy="58521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7315200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lbanyAMT,Regular"/>
              </a:rPr>
              <a:t>Actuals (through 30AUG2019), pre-, and post-error-correction Forecast (through 01SEP2019) COAST TWG*TR2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1570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Sensitive – Error Correction Worse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33600" y="411480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>
                <a:latin typeface="AlbanyAMT,Regular"/>
              </a:rPr>
              <a:t>Actuals (through 30AUG2019), pre-, and post-error-correction Forecast (through 01SEP2019) COAST TWG*TR2</a:t>
            </a:r>
            <a:endParaRPr lang="en-US" dirty="0"/>
          </a:p>
        </p:txBody>
      </p:sp>
      <p:pic>
        <p:nvPicPr>
          <p:cNvPr id="2" name="Picture 1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7552"/>
            <a:ext cx="9144000" cy="585216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7315200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lbanyAMT,Regular"/>
              </a:rPr>
              <a:t>Actuals (through 30AUG2019), pre-, and post-error-correction Forecast (through 01SEP2019) COAST TWG*TR2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611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For Discussion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r>
              <a:rPr lang="en-US" sz="2800" dirty="0" smtClean="0"/>
              <a:t>Prioritize locations with a history of high costs?</a:t>
            </a:r>
          </a:p>
          <a:p>
            <a:r>
              <a:rPr lang="en-US" sz="2800" dirty="0" smtClean="0"/>
              <a:t>Forecast must be available by 6 am?  What if it is late?</a:t>
            </a:r>
          </a:p>
          <a:p>
            <a:pPr lvl="1"/>
            <a:r>
              <a:rPr lang="en-US" sz="2400" dirty="0" smtClean="0"/>
              <a:t>Use prior days forecast?</a:t>
            </a:r>
          </a:p>
          <a:p>
            <a:pPr lvl="1"/>
            <a:r>
              <a:rPr lang="en-US" sz="2400" dirty="0" smtClean="0"/>
              <a:t>Load Forecasting is not staffed for consistent round the clock support.  Is this required?</a:t>
            </a:r>
          </a:p>
          <a:p>
            <a:r>
              <a:rPr lang="en-US" sz="2800" dirty="0" smtClean="0"/>
              <a:t>Models are currently developed using State Estimator values.  If SCADA is available should it be used?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Current Status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r>
              <a:rPr lang="en-US" sz="2400" dirty="0" smtClean="0"/>
              <a:t>Determining the optimum use of error correction for each location</a:t>
            </a:r>
          </a:p>
          <a:p>
            <a:r>
              <a:rPr lang="en-US" sz="2400" dirty="0" smtClean="0"/>
              <a:t>Daily monitoring of LDFs</a:t>
            </a:r>
          </a:p>
          <a:p>
            <a:r>
              <a:rPr lang="en-US" sz="2400" dirty="0" smtClean="0"/>
              <a:t>Evaluating model updates to improve accuracy (4 CP, </a:t>
            </a:r>
            <a:r>
              <a:rPr lang="en-US" sz="2400" dirty="0" smtClean="0"/>
              <a:t>other lagged load values like daily maximum demand or minimum demand,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  <a:endParaRPr lang="en-US" sz="2000" dirty="0" smtClean="0"/>
          </a:p>
          <a:p>
            <a:r>
              <a:rPr lang="en-US" sz="2400" dirty="0" smtClean="0"/>
              <a:t>Providing the new LDFs to the Market Operations team for their evaluation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4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Outstanding Tasks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r>
              <a:rPr lang="en-US" sz="2400" dirty="0" smtClean="0"/>
              <a:t>Need to develop a process which will pass the new LDFs into the </a:t>
            </a:r>
            <a:r>
              <a:rPr lang="en-US" sz="2400" dirty="0"/>
              <a:t>E</a:t>
            </a:r>
            <a:r>
              <a:rPr lang="en-US" sz="2400" dirty="0" smtClean="0"/>
              <a:t>MS system</a:t>
            </a:r>
          </a:p>
          <a:p>
            <a:r>
              <a:rPr lang="en-US" sz="2400" dirty="0" smtClean="0"/>
              <a:t>Update Load Distribution Factor Other Binding document and Protocols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74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797" y="2393155"/>
            <a:ext cx="2018691" cy="3291840"/>
          </a:xfrm>
        </p:spPr>
      </p:pic>
    </p:spTree>
    <p:extLst>
      <p:ext uri="{BB962C8B-B14F-4D97-AF65-F5344CB8AC3E}">
        <p14:creationId xmlns:p14="http://schemas.microsoft.com/office/powerpoint/2010/main" val="203270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Objective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Explore techniques to improve the accuracy of the non-PUN LDFs</a:t>
            </a:r>
          </a:p>
          <a:p>
            <a:r>
              <a:rPr lang="en-US" sz="2800" dirty="0" smtClean="0"/>
              <a:t>Take into account weather forecast</a:t>
            </a:r>
          </a:p>
          <a:p>
            <a:r>
              <a:rPr lang="en-US" sz="2800" dirty="0" smtClean="0"/>
              <a:t>Shape can change on a daily basis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20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Work Plan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Near-term (completed):</a:t>
            </a:r>
          </a:p>
          <a:p>
            <a:r>
              <a:rPr lang="en-US" sz="2800" dirty="0" smtClean="0"/>
              <a:t>Explore </a:t>
            </a:r>
            <a:r>
              <a:rPr lang="en-US" sz="2800" dirty="0"/>
              <a:t>using Mid-Term Load Forecast (MTLF) models for non-PUN </a:t>
            </a:r>
            <a:r>
              <a:rPr lang="en-US" sz="2800" dirty="0" smtClean="0"/>
              <a:t>LDFs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In progress:</a:t>
            </a:r>
          </a:p>
          <a:p>
            <a:r>
              <a:rPr lang="en-US" sz="2800" dirty="0" smtClean="0"/>
              <a:t>Explore improving the accuracy of PUN LDFs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Determination </a:t>
            </a:r>
            <a:r>
              <a:rPr lang="en-US" sz="2800" dirty="0">
                <a:solidFill>
                  <a:srgbClr val="FF0000"/>
                </a:solidFill>
              </a:rPr>
              <a:t>of auto error correction settings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6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Model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Model form</a:t>
            </a:r>
          </a:p>
          <a:p>
            <a:r>
              <a:rPr lang="en-US" sz="2800" dirty="0" smtClean="0"/>
              <a:t>Use neural network model with 3 sigmoid nodes and 1 hidden layer</a:t>
            </a:r>
          </a:p>
          <a:p>
            <a:pPr marL="0" indent="0">
              <a:buNone/>
            </a:pPr>
            <a:r>
              <a:rPr lang="en-US" sz="2800" b="1" dirty="0" smtClean="0"/>
              <a:t>Why use a neural network?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Provides faster results than other techniques</a:t>
            </a:r>
          </a:p>
          <a:p>
            <a:r>
              <a:rPr lang="en-US" sz="2800" dirty="0" smtClean="0"/>
              <a:t>Don’t have the staff to build 6,000+ models on a one-by-one basis</a:t>
            </a:r>
          </a:p>
          <a:p>
            <a:r>
              <a:rPr lang="en-US" sz="2800" dirty="0" smtClean="0"/>
              <a:t>Hoping to find a single model that improves the current forecast by at least 20%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78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Model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Model variables</a:t>
            </a:r>
          </a:p>
          <a:p>
            <a:r>
              <a:rPr lang="en-US" sz="2800" dirty="0" smtClean="0"/>
              <a:t>Dry Bulb Temperature</a:t>
            </a:r>
          </a:p>
          <a:p>
            <a:r>
              <a:rPr lang="en-US" sz="2800" dirty="0" smtClean="0"/>
              <a:t>Month</a:t>
            </a:r>
          </a:p>
          <a:p>
            <a:r>
              <a:rPr lang="en-US" sz="2800" dirty="0" smtClean="0"/>
              <a:t>Day of Week</a:t>
            </a:r>
          </a:p>
          <a:p>
            <a:r>
              <a:rPr lang="en-US" sz="2800" dirty="0" smtClean="0"/>
              <a:t>Hour Ending</a:t>
            </a:r>
          </a:p>
          <a:p>
            <a:r>
              <a:rPr lang="en-US" sz="2800" dirty="0" smtClean="0"/>
              <a:t>Actual Load from 48 hours before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8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Error Correction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Currently error correction is automatically applied to the top 10% of buses with the highest forecast error for each weather zone</a:t>
            </a:r>
          </a:p>
          <a:p>
            <a:r>
              <a:rPr lang="en-US" sz="2800" dirty="0" smtClean="0"/>
              <a:t>Based on the most recent day where actual values are available (yesterday)</a:t>
            </a:r>
          </a:p>
          <a:p>
            <a:r>
              <a:rPr lang="en-US" sz="2800" dirty="0" smtClean="0"/>
              <a:t>This changes on a daily basis</a:t>
            </a:r>
          </a:p>
          <a:p>
            <a:r>
              <a:rPr lang="en-US" sz="2800" dirty="0" smtClean="0"/>
              <a:t>Exploring </a:t>
            </a:r>
            <a:r>
              <a:rPr lang="en-US" sz="2800" dirty="0" smtClean="0"/>
              <a:t>expanding the use of </a:t>
            </a:r>
            <a:r>
              <a:rPr lang="en-US" sz="2800" dirty="0" smtClean="0"/>
              <a:t>this </a:t>
            </a:r>
            <a:r>
              <a:rPr lang="en-US" sz="2800" dirty="0" smtClean="0"/>
              <a:t>technique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53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Sensitive – Error Correction Effective</a:t>
            </a:r>
            <a:endParaRPr lang="en-US" dirty="0"/>
          </a:p>
        </p:txBody>
      </p:sp>
      <p:pic>
        <p:nvPicPr>
          <p:cNvPr id="6" name="Picture 5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7552"/>
            <a:ext cx="9144000" cy="58521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57200" y="7315200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lbanyAMT,Regular"/>
              </a:rPr>
              <a:t>Actuals (through 02SEP2019), pre-, and post-error-correction Forecast (through 04SEP2019) COAST HB*TR5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054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Non-Weather Sensitive – Error Correction Effective</a:t>
            </a:r>
            <a:endParaRPr lang="en-US" dirty="0"/>
          </a:p>
        </p:txBody>
      </p:sp>
      <p:pic>
        <p:nvPicPr>
          <p:cNvPr id="2" name="Picture 1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7552"/>
            <a:ext cx="9144000" cy="5852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7315200"/>
            <a:ext cx="8229600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lbanyAMT,Regular"/>
              </a:rPr>
              <a:t>Actuals (through 02SEP2019), pre-, and post-error-correction Forecast (through 04SEP2019) COAST AI*TR2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5845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Sensitive – Error Correction Sometimes Better </a:t>
            </a:r>
            <a:endParaRPr lang="en-US" dirty="0"/>
          </a:p>
        </p:txBody>
      </p:sp>
      <p:pic>
        <p:nvPicPr>
          <p:cNvPr id="3" name="Picture 2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7552"/>
            <a:ext cx="9144000" cy="58521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7315200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lbanyAMT,Regular"/>
              </a:rPr>
              <a:t>Actuals (through 30AUG2019), pre-, and post-error-correction Forecast (through 01SEP2019) COAST BAR*TR1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213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purl.org/dc/dcmitype/"/>
    <ds:schemaRef ds:uri="http://schemas.microsoft.com/office/2006/documentManagement/types"/>
    <ds:schemaRef ds:uri="http://purl.org/dc/elements/1.1/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75107C8-DC22-41ED-81EF-363FA8452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7305</TotalTime>
  <Words>560</Words>
  <Application>Microsoft Office PowerPoint</Application>
  <PresentationFormat>On-screen Show (4:3)</PresentationFormat>
  <Paragraphs>95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AlbanyAMT,Regular</vt:lpstr>
      <vt:lpstr>Arial</vt:lpstr>
      <vt:lpstr>Calibri</vt:lpstr>
      <vt:lpstr>1_Custom Design</vt:lpstr>
      <vt:lpstr>Inside pages</vt:lpstr>
      <vt:lpstr>PowerPoint Presentation</vt:lpstr>
      <vt:lpstr>Objective</vt:lpstr>
      <vt:lpstr>Work Plan</vt:lpstr>
      <vt:lpstr>Model</vt:lpstr>
      <vt:lpstr>Model</vt:lpstr>
      <vt:lpstr>Error Correction</vt:lpstr>
      <vt:lpstr>Weather Sensitive – Error Correction Effective</vt:lpstr>
      <vt:lpstr>Non-Weather Sensitive – Error Correction Effective</vt:lpstr>
      <vt:lpstr>Weather Sensitive – Error Correction Sometimes Better </vt:lpstr>
      <vt:lpstr>Weather Sensitive – Error Correction Questionable</vt:lpstr>
      <vt:lpstr>Non-Weather Sensitive – Error Correction Questionable</vt:lpstr>
      <vt:lpstr>Non-Weather Sensitive – Recent Load Change</vt:lpstr>
      <vt:lpstr>Non-Weather Sensitive – Recent Load Change</vt:lpstr>
      <vt:lpstr>Weather Sensitive – Error Correction Worse</vt:lpstr>
      <vt:lpstr>Weather Sensitive – Error Correction Worse</vt:lpstr>
      <vt:lpstr>For Discussion</vt:lpstr>
      <vt:lpstr>Current Status</vt:lpstr>
      <vt:lpstr>Outstanding Tasks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Opheim, Calvin</cp:lastModifiedBy>
  <cp:revision>192</cp:revision>
  <cp:lastPrinted>2016-01-21T20:53:15Z</cp:lastPrinted>
  <dcterms:created xsi:type="dcterms:W3CDTF">2016-01-21T15:20:31Z</dcterms:created>
  <dcterms:modified xsi:type="dcterms:W3CDTF">2019-09-05T13:50:38Z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