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8" r:id="rId1"/>
  </p:sldMasterIdLst>
  <p:sldIdLst>
    <p:sldId id="256" r:id="rId2"/>
    <p:sldId id="259" r:id="rId3"/>
    <p:sldId id="268" r:id="rId4"/>
    <p:sldId id="267" r:id="rId5"/>
    <p:sldId id="263" r:id="rId6"/>
    <p:sldId id="266" r:id="rId7"/>
    <p:sldId id="264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47" autoAdjust="0"/>
    <p:restoredTop sz="94660"/>
  </p:normalViewPr>
  <p:slideViewPr>
    <p:cSldViewPr snapToGrid="0">
      <p:cViewPr varScale="1">
        <p:scale>
          <a:sx n="94" d="100"/>
          <a:sy n="94" d="100"/>
        </p:scale>
        <p:origin x="1027" y="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82879" y="182879"/>
            <a:ext cx="8778240" cy="6492240"/>
          </a:xfrm>
          <a:prstGeom prst="rect">
            <a:avLst/>
          </a:prstGeom>
          <a:solidFill>
            <a:schemeClr val="accent1"/>
          </a:solidFill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2485" y="882376"/>
            <a:ext cx="7475220" cy="2926080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6000" b="1" cap="all" baseline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82148" y="3869635"/>
            <a:ext cx="6575895" cy="1388165"/>
          </a:xfrm>
        </p:spPr>
        <p:txBody>
          <a:bodyPr>
            <a:normAutofit/>
          </a:bodyPr>
          <a:lstStyle>
            <a:lvl1pPr marL="0" indent="0" algn="ctr">
              <a:spcBef>
                <a:spcPts val="1000"/>
              </a:spcBef>
              <a:buNone/>
              <a:defRPr sz="1800">
                <a:solidFill>
                  <a:srgbClr val="FFFFFF"/>
                </a:solidFill>
              </a:defRPr>
            </a:lvl1pPr>
            <a:lvl2pPr marL="342900" indent="0" algn="ctr">
              <a:buNone/>
              <a:defRPr sz="1800"/>
            </a:lvl2pPr>
            <a:lvl3pPr marL="685800" indent="0" algn="ctr">
              <a:buNone/>
              <a:defRPr sz="1800"/>
            </a:lvl3pPr>
            <a:lvl4pPr marL="1028700" indent="0" algn="ctr">
              <a:buNone/>
              <a:defRPr sz="1500"/>
            </a:lvl4pPr>
            <a:lvl5pPr marL="1371600" indent="0" algn="ctr">
              <a:buNone/>
              <a:defRPr sz="1500"/>
            </a:lvl5pPr>
            <a:lvl6pPr marL="1714500" indent="0" algn="ctr">
              <a:buNone/>
              <a:defRPr sz="1500"/>
            </a:lvl6pPr>
            <a:lvl7pPr marL="2057400" indent="0" algn="ctr">
              <a:buNone/>
              <a:defRPr sz="1500"/>
            </a:lvl7pPr>
            <a:lvl8pPr marL="2400300" indent="0" algn="ctr">
              <a:buNone/>
              <a:defRPr sz="1500"/>
            </a:lvl8pPr>
            <a:lvl9pPr marL="2743200" indent="0" algn="ctr">
              <a:buNone/>
              <a:defRPr sz="15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84D3AE16-2159-4F26-A7D3-0D10B3039774}" type="datetimeFigureOut">
              <a:rPr lang="en-US" smtClean="0"/>
              <a:t>8/26/2019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A12A88F9-5F70-472B-AA8B-6FC0E2CE4514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1483995" y="3733800"/>
            <a:ext cx="6172201" cy="0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740941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3AE16-2159-4F26-A7D3-0D10B3039774}" type="datetimeFigureOut">
              <a:rPr lang="en-US" smtClean="0"/>
              <a:t>8/26/2019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A88F9-5F70-472B-AA8B-6FC0E2CE45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9082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762000"/>
            <a:ext cx="1743075" cy="5410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57250" y="762000"/>
            <a:ext cx="5572125" cy="5410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3AE16-2159-4F26-A7D3-0D10B3039774}" type="datetimeFigureOut">
              <a:rPr lang="en-US" smtClean="0"/>
              <a:t>8/26/2019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A88F9-5F70-472B-AA8B-6FC0E2CE45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69711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1000"/>
              </a:spcBef>
              <a:defRPr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3AE16-2159-4F26-A7D3-0D10B3039774}" type="datetimeFigureOut">
              <a:rPr lang="en-US" smtClean="0"/>
              <a:t>8/26/2019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A88F9-5F70-472B-AA8B-6FC0E2CE45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857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9818" y="1173575"/>
            <a:ext cx="7475220" cy="2926080"/>
          </a:xfrm>
        </p:spPr>
        <p:txBody>
          <a:bodyPr anchor="b">
            <a:noAutofit/>
          </a:bodyPr>
          <a:lstStyle>
            <a:lvl1pPr algn="ctr">
              <a:lnSpc>
                <a:spcPct val="85000"/>
              </a:lnSpc>
              <a:defRPr sz="6000" b="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82446" y="4154520"/>
            <a:ext cx="6576822" cy="1363806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>
                <a:solidFill>
                  <a:schemeClr val="accent1"/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3AE16-2159-4F26-A7D3-0D10B3039774}" type="datetimeFigureOut">
              <a:rPr lang="en-US" smtClean="0"/>
              <a:t>8/26/2019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A88F9-5F70-472B-AA8B-6FC0E2CE4514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1485900" y="4020408"/>
            <a:ext cx="617220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530271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57250" y="2057399"/>
            <a:ext cx="3566160" cy="4023360"/>
          </a:xfrm>
        </p:spPr>
        <p:txBody>
          <a:bodyPr/>
          <a:lstStyle>
            <a:lvl1pPr>
              <a:defRPr sz="165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709" y="2057400"/>
            <a:ext cx="3566160" cy="4023360"/>
          </a:xfrm>
        </p:spPr>
        <p:txBody>
          <a:bodyPr/>
          <a:lstStyle>
            <a:lvl1pPr>
              <a:defRPr sz="165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3AE16-2159-4F26-A7D3-0D10B3039774}" type="datetimeFigureOut">
              <a:rPr lang="en-US" smtClean="0"/>
              <a:t>8/26/2019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A88F9-5F70-472B-AA8B-6FC0E2CE45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45329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7250" y="2001511"/>
            <a:ext cx="356616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57250" y="2721483"/>
            <a:ext cx="3566160" cy="3383280"/>
          </a:xfrm>
        </p:spPr>
        <p:txBody>
          <a:bodyPr/>
          <a:lstStyle>
            <a:lvl1pPr>
              <a:defRPr sz="165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1880" y="1999032"/>
            <a:ext cx="356616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1880" y="2719322"/>
            <a:ext cx="3566160" cy="3383280"/>
          </a:xfrm>
        </p:spPr>
        <p:txBody>
          <a:bodyPr/>
          <a:lstStyle>
            <a:lvl1pPr>
              <a:defRPr sz="165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3AE16-2159-4F26-A7D3-0D10B3039774}" type="datetimeFigureOut">
              <a:rPr lang="en-US" smtClean="0"/>
              <a:t>8/26/2019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A88F9-5F70-472B-AA8B-6FC0E2CE45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64074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3AE16-2159-4F26-A7D3-0D10B3039774}" type="datetimeFigureOut">
              <a:rPr lang="en-US" smtClean="0"/>
              <a:t>8/26/2019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A88F9-5F70-472B-AA8B-6FC0E2CE45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20425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3AE16-2159-4F26-A7D3-0D10B3039774}" type="datetimeFigureOut">
              <a:rPr lang="en-US" smtClean="0"/>
              <a:t>8/26/2019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A88F9-5F70-472B-AA8B-6FC0E2CE45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68138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7250" y="1097280"/>
            <a:ext cx="283464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3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29314" y="1097280"/>
            <a:ext cx="4149638" cy="4663440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7250" y="2834640"/>
            <a:ext cx="2834640" cy="292608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275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3AE16-2159-4F26-A7D3-0D10B3039774}" type="datetimeFigureOut">
              <a:rPr lang="en-US" smtClean="0"/>
              <a:t>8/26/2019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A88F9-5F70-472B-AA8B-6FC0E2CE45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63684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7250" y="1097280"/>
            <a:ext cx="283464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3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019107" y="1069847"/>
            <a:ext cx="4257703" cy="4645153"/>
          </a:xfrm>
        </p:spPr>
        <p:txBody>
          <a:bodyPr lIns="274320" tIns="182880" anchor="t">
            <a:normAutofit/>
          </a:bodyPr>
          <a:lstStyle>
            <a:lvl1pPr marL="0" indent="0">
              <a:buNone/>
              <a:defRPr sz="21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7250" y="2834640"/>
            <a:ext cx="2834640" cy="288036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275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3AE16-2159-4F26-A7D3-0D10B3039774}" type="datetimeFigureOut">
              <a:rPr lang="en-US" smtClean="0"/>
              <a:t>8/26/2019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A88F9-5F70-472B-AA8B-6FC0E2CE45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13924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82880" y="182880"/>
            <a:ext cx="8778240" cy="6492240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57250" y="609600"/>
            <a:ext cx="7406640" cy="1356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7251" y="2057400"/>
            <a:ext cx="7404653" cy="403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7247" y="6223829"/>
            <a:ext cx="174680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accent1"/>
                </a:solidFill>
              </a:defRPr>
            </a:lvl1pPr>
          </a:lstStyle>
          <a:p>
            <a:fld id="{84D3AE16-2159-4F26-A7D3-0D10B3039774}" type="datetimeFigureOut">
              <a:rPr lang="en-US" smtClean="0"/>
              <a:t>8/26/2019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961861" y="6223829"/>
            <a:ext cx="353833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7148" y="6223829"/>
            <a:ext cx="127966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accent1"/>
                </a:solidFill>
              </a:defRPr>
            </a:lvl1pPr>
          </a:lstStyle>
          <a:p>
            <a:fld id="{A12A88F9-5F70-472B-AA8B-6FC0E2CE45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10567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9" r:id="rId1"/>
    <p:sldLayoutId id="2147483730" r:id="rId2"/>
    <p:sldLayoutId id="2147483731" r:id="rId3"/>
    <p:sldLayoutId id="2147483732" r:id="rId4"/>
    <p:sldLayoutId id="2147483733" r:id="rId5"/>
    <p:sldLayoutId id="2147483734" r:id="rId6"/>
    <p:sldLayoutId id="2147483735" r:id="rId7"/>
    <p:sldLayoutId id="2147483736" r:id="rId8"/>
    <p:sldLayoutId id="2147483737" r:id="rId9"/>
    <p:sldLayoutId id="2147483738" r:id="rId10"/>
    <p:sldLayoutId id="2147483739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171450" indent="-137160" algn="l" defTabSz="685800" rtl="0" eaLnBrk="1" latinLnBrk="0" hangingPunct="1">
        <a:lnSpc>
          <a:spcPct val="90000"/>
        </a:lnSpc>
        <a:spcBef>
          <a:spcPts val="1000"/>
        </a:spcBef>
        <a:buClr>
          <a:schemeClr val="accent1"/>
        </a:buClr>
        <a:buSzPct val="80000"/>
        <a:buFont typeface="Corbel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342900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8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548640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754380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920120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1100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6pPr>
      <a:lvl7pPr marL="1300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7pPr>
      <a:lvl8pPr marL="1500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8pPr>
      <a:lvl9pPr marL="1700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Wholesale </a:t>
            </a:r>
            <a:r>
              <a:rPr lang="en-US" dirty="0" smtClean="0"/>
              <a:t>Market Working </a:t>
            </a:r>
            <a:r>
              <a:rPr lang="en-US" dirty="0"/>
              <a:t>Group Report to WMS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David Detelich</a:t>
            </a:r>
          </a:p>
          <a:p>
            <a:r>
              <a:rPr lang="en-US" dirty="0" smtClean="0"/>
              <a:t>Julia Harvey</a:t>
            </a:r>
          </a:p>
          <a:p>
            <a:r>
              <a:rPr lang="en-US" dirty="0" smtClean="0"/>
              <a:t>September 4, 2019</a:t>
            </a:r>
          </a:p>
          <a:p>
            <a:r>
              <a:rPr lang="en-US" dirty="0" smtClean="0"/>
              <a:t>From August 19 WMWG Meeting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31364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Energy Storage Dispatch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WMWG concentrated on two main concepts</a:t>
            </a:r>
          </a:p>
          <a:p>
            <a:pPr lvl="1"/>
            <a:r>
              <a:rPr lang="en-US" dirty="0" smtClean="0"/>
              <a:t>Expanding on NPRR915, Define Limited Duration Resource and Clarify Telemetered Resource Status Requirements</a:t>
            </a:r>
          </a:p>
          <a:p>
            <a:pPr lvl="2"/>
            <a:r>
              <a:rPr lang="en-US" dirty="0" smtClean="0"/>
              <a:t>Possibly add additional COP status</a:t>
            </a:r>
          </a:p>
          <a:p>
            <a:pPr lvl="1"/>
            <a:r>
              <a:rPr lang="en-US" dirty="0" smtClean="0"/>
              <a:t>Ability to update offers in or near real time </a:t>
            </a:r>
          </a:p>
          <a:p>
            <a:pPr lvl="2"/>
            <a:r>
              <a:rPr lang="en-US" dirty="0" smtClean="0"/>
              <a:t>Draft NPRR is being circulated</a:t>
            </a:r>
          </a:p>
          <a:p>
            <a:pPr lvl="2"/>
            <a:r>
              <a:rPr lang="en-US" dirty="0" smtClean="0"/>
              <a:t>Limited to Energy Storage or Limited </a:t>
            </a:r>
            <a:r>
              <a:rPr lang="en-US" smtClean="0"/>
              <a:t>Duration resources</a:t>
            </a:r>
          </a:p>
          <a:p>
            <a:pPr lvl="2"/>
            <a:r>
              <a:rPr lang="en-US" dirty="0" smtClean="0"/>
              <a:t>May be submitted before next WMWG meeting</a:t>
            </a:r>
          </a:p>
          <a:p>
            <a:r>
              <a:rPr lang="en-US" dirty="0" smtClean="0"/>
              <a:t>ERCOT is reviewing the complexity levels of submitting offers in or near real time; before each SCED run, each settlement interval or each hour</a:t>
            </a:r>
          </a:p>
          <a:p>
            <a:r>
              <a:rPr lang="en-US" dirty="0" smtClean="0"/>
              <a:t>Other issues</a:t>
            </a:r>
          </a:p>
          <a:p>
            <a:pPr lvl="1"/>
            <a:r>
              <a:rPr lang="en-US" dirty="0" smtClean="0"/>
              <a:t>Mitigation</a:t>
            </a:r>
          </a:p>
          <a:p>
            <a:pPr lvl="1"/>
            <a:r>
              <a:rPr lang="en-US" dirty="0" smtClean="0"/>
              <a:t>Limited Duration definition</a:t>
            </a:r>
          </a:p>
          <a:p>
            <a:pPr lvl="1"/>
            <a:r>
              <a:rPr lang="en-US" dirty="0" smtClean="0"/>
              <a:t>Should Hydro resources be included</a:t>
            </a:r>
          </a:p>
          <a:p>
            <a:r>
              <a:rPr lang="en-US" dirty="0" smtClean="0"/>
              <a:t>ERCOT and WMWG continue to discuss the concepts at next meeting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04845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RUC of Energy Storage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WMWG discussed RUC of ESS</a:t>
            </a:r>
          </a:p>
          <a:p>
            <a:r>
              <a:rPr lang="en-US" dirty="0" smtClean="0"/>
              <a:t>Utilizing the state of charge in RUC would be a major change</a:t>
            </a:r>
          </a:p>
          <a:p>
            <a:r>
              <a:rPr lang="en-US" dirty="0" smtClean="0"/>
              <a:t>ERCOT may need a forecast of Energy Storage resources</a:t>
            </a:r>
          </a:p>
          <a:p>
            <a:r>
              <a:rPr lang="en-US" dirty="0" smtClean="0"/>
              <a:t>The issue is also at OWG</a:t>
            </a:r>
          </a:p>
          <a:p>
            <a:r>
              <a:rPr lang="en-US" dirty="0" smtClean="0"/>
              <a:t>ERCOT and WMWG continue to discuss at next meeting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2682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System Lambda Oscillations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ERCOT finds that System Lambda and Generation to be Dispatched  (GTBD) are inherently correlated and become more correlated during periods of tight margins</a:t>
            </a:r>
          </a:p>
          <a:p>
            <a:pPr lvl="1"/>
            <a:r>
              <a:rPr lang="en-US" dirty="0" smtClean="0"/>
              <a:t>ERCOT reviewed data from August 5th and August 6th</a:t>
            </a:r>
          </a:p>
          <a:p>
            <a:pPr lvl="1"/>
            <a:r>
              <a:rPr lang="en-US" dirty="0" smtClean="0"/>
              <a:t>Total regulation and total generation are factors</a:t>
            </a:r>
          </a:p>
          <a:p>
            <a:pPr lvl="1"/>
            <a:r>
              <a:rPr lang="en-US" dirty="0" smtClean="0"/>
              <a:t>Tuning of constants discussed</a:t>
            </a:r>
          </a:p>
          <a:p>
            <a:r>
              <a:rPr lang="en-US" dirty="0" smtClean="0"/>
              <a:t>ERCOT </a:t>
            </a:r>
            <a:r>
              <a:rPr lang="en-US" dirty="0" smtClean="0"/>
              <a:t>action</a:t>
            </a:r>
            <a:endParaRPr lang="en-US" dirty="0" smtClean="0"/>
          </a:p>
          <a:p>
            <a:pPr lvl="1"/>
            <a:r>
              <a:rPr lang="en-US" dirty="0" smtClean="0"/>
              <a:t>ERCOT will post the data so market participants can review</a:t>
            </a:r>
            <a:endParaRPr lang="en-US" dirty="0" smtClean="0"/>
          </a:p>
          <a:p>
            <a:pPr lvl="1"/>
            <a:r>
              <a:rPr lang="en-US" dirty="0" smtClean="0"/>
              <a:t>ERCOT will also post the data from </a:t>
            </a:r>
            <a:r>
              <a:rPr lang="en-US" dirty="0" smtClean="0"/>
              <a:t>August 13th and 15th. </a:t>
            </a:r>
          </a:p>
          <a:p>
            <a:r>
              <a:rPr lang="en-US" dirty="0" smtClean="0"/>
              <a:t>WMWG </a:t>
            </a:r>
            <a:r>
              <a:rPr lang="en-US" dirty="0" smtClean="0"/>
              <a:t>will </a:t>
            </a:r>
            <a:r>
              <a:rPr lang="en-US" dirty="0" smtClean="0"/>
              <a:t>review if a </a:t>
            </a:r>
            <a:r>
              <a:rPr lang="en-US" dirty="0" err="1" smtClean="0"/>
              <a:t>mp</a:t>
            </a:r>
            <a:r>
              <a:rPr lang="en-US" dirty="0" smtClean="0"/>
              <a:t> raises issue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37297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Load Forecast Review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ERCOT, Calvin Opheim, gave a good overview of the load forecast models</a:t>
            </a:r>
          </a:p>
          <a:p>
            <a:pPr lvl="1"/>
            <a:r>
              <a:rPr lang="en-US" dirty="0" smtClean="0"/>
              <a:t>He suggested that the presentation be posted in a location that can be referenced in the future</a:t>
            </a:r>
          </a:p>
          <a:p>
            <a:pPr lvl="1"/>
            <a:r>
              <a:rPr lang="en-US" dirty="0" smtClean="0"/>
              <a:t>ERCOT develops and tunes the models except for the two legacy models</a:t>
            </a:r>
          </a:p>
          <a:p>
            <a:r>
              <a:rPr lang="en-US" dirty="0" smtClean="0"/>
              <a:t>WMWG did not hear from Operations on how the models are selected from 7 days out to the operating day</a:t>
            </a:r>
          </a:p>
          <a:p>
            <a:pPr lvl="1"/>
            <a:r>
              <a:rPr lang="en-US" dirty="0" smtClean="0"/>
              <a:t>Operators cannot mix models, one has to be chosen for all of ERCOT</a:t>
            </a:r>
          </a:p>
          <a:p>
            <a:pPr lvl="1"/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288135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Evaluating Mitigated Offer for RUC Resources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Draft NPRR language was reviewed</a:t>
            </a:r>
          </a:p>
          <a:p>
            <a:r>
              <a:rPr lang="en-US" dirty="0" smtClean="0"/>
              <a:t>Question on if it could create a price higher than the shadow cap</a:t>
            </a:r>
          </a:p>
          <a:p>
            <a:r>
              <a:rPr lang="en-US" dirty="0" smtClean="0"/>
              <a:t>ERCOT to research</a:t>
            </a:r>
          </a:p>
          <a:p>
            <a:r>
              <a:rPr lang="en-US" dirty="0" smtClean="0"/>
              <a:t>To be reviewed at next WMWG meeting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409628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Next meeting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Other business </a:t>
            </a:r>
            <a:r>
              <a:rPr lang="en-US" dirty="0"/>
              <a:t>	</a:t>
            </a:r>
            <a:endParaRPr lang="en-US" dirty="0" smtClean="0"/>
          </a:p>
          <a:p>
            <a:pPr lvl="1"/>
            <a:r>
              <a:rPr lang="en-US" dirty="0" smtClean="0"/>
              <a:t>Participation </a:t>
            </a:r>
            <a:r>
              <a:rPr lang="en-US" dirty="0"/>
              <a:t>in SCED by the Controllable Load Resource component of Storage </a:t>
            </a:r>
            <a:endParaRPr lang="en-US" dirty="0" smtClean="0"/>
          </a:p>
          <a:p>
            <a:r>
              <a:rPr lang="en-US" dirty="0" smtClean="0"/>
              <a:t>WMWG </a:t>
            </a:r>
            <a:r>
              <a:rPr lang="en-US" dirty="0" smtClean="0"/>
              <a:t>meets September 16</a:t>
            </a:r>
          </a:p>
          <a:p>
            <a:r>
              <a:rPr lang="en-US" dirty="0" smtClean="0"/>
              <a:t>Any questions?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2477538"/>
      </p:ext>
    </p:extLst>
  </p:cSld>
  <p:clrMapOvr>
    <a:masterClrMapping/>
  </p:clrMapOvr>
</p:sld>
</file>

<file path=ppt/theme/theme1.xml><?xml version="1.0" encoding="utf-8"?>
<a:theme xmlns:a="http://schemas.openxmlformats.org/drawingml/2006/main" name="Basis">
  <a:themeElements>
    <a:clrScheme name="Basis">
      <a:dk1>
        <a:srgbClr val="000000"/>
      </a:dk1>
      <a:lt1>
        <a:srgbClr val="FFFFFF"/>
      </a:lt1>
      <a:dk2>
        <a:srgbClr val="565349"/>
      </a:dk2>
      <a:lt2>
        <a:srgbClr val="DDDDDD"/>
      </a:lt2>
      <a:accent1>
        <a:srgbClr val="A6B727"/>
      </a:accent1>
      <a:accent2>
        <a:srgbClr val="DF5327"/>
      </a:accent2>
      <a:accent3>
        <a:srgbClr val="FE9E00"/>
      </a:accent3>
      <a:accent4>
        <a:srgbClr val="418AB3"/>
      </a:accent4>
      <a:accent5>
        <a:srgbClr val="D7D447"/>
      </a:accent5>
      <a:accent6>
        <a:srgbClr val="818183"/>
      </a:accent6>
      <a:hlink>
        <a:srgbClr val="F59E00"/>
      </a:hlink>
      <a:folHlink>
        <a:srgbClr val="B2B2B2"/>
      </a:folHlink>
    </a:clrScheme>
    <a:fontScheme name="Basis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Basis">
      <a:fillStyleLst>
        <a:solidFill>
          <a:schemeClr val="phClr"/>
        </a:solidFill>
        <a:solidFill>
          <a:schemeClr val="phClr">
            <a:tint val="55000"/>
            <a:satMod val="13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  <a:satMod val="105000"/>
              </a:schemeClr>
            </a:gs>
            <a:gs pos="100000">
              <a:schemeClr val="phClr"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27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95000"/>
            <a:satMod val="140000"/>
          </a:schemeClr>
        </a:solidFill>
        <a:solidFill>
          <a:schemeClr val="phClr">
            <a:tint val="90000"/>
            <a:shade val="85000"/>
            <a:satMod val="160000"/>
            <a:lumMod val="11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sis" id="{5665723A-49BA-4B57-8411-A56F8F207965}" vid="{90E45F77-AEFC-46EF-A7C1-5B338C297B0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TM03457444[[fn=Basis]]</Template>
  <TotalTime>947</TotalTime>
  <Words>368</Words>
  <Application>Microsoft Office PowerPoint</Application>
  <PresentationFormat>On-screen Show (4:3)</PresentationFormat>
  <Paragraphs>50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9" baseType="lpstr">
      <vt:lpstr>Corbel</vt:lpstr>
      <vt:lpstr>Basis</vt:lpstr>
      <vt:lpstr>Wholesale Market Working Group Report to WMS</vt:lpstr>
      <vt:lpstr>Energy Storage Dispatch</vt:lpstr>
      <vt:lpstr>RUC of Energy Storage</vt:lpstr>
      <vt:lpstr>System Lambda Oscillations </vt:lpstr>
      <vt:lpstr>Load Forecast Review</vt:lpstr>
      <vt:lpstr>Evaluating Mitigated Offer for RUC Resources</vt:lpstr>
      <vt:lpstr>Next meeting</vt:lpstr>
    </vt:vector>
  </TitlesOfParts>
  <Company>CPS Energy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Open Action Items Review</dc:title>
  <dc:creator>Detelich, David J.</dc:creator>
  <cp:lastModifiedBy>David Detelich</cp:lastModifiedBy>
  <cp:revision>96</cp:revision>
  <dcterms:created xsi:type="dcterms:W3CDTF">2019-02-22T15:15:24Z</dcterms:created>
  <dcterms:modified xsi:type="dcterms:W3CDTF">2019-08-26T21:12:06Z</dcterms:modified>
</cp:coreProperties>
</file>