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69" r:id="rId4"/>
    <p:sldId id="268" r:id="rId5"/>
    <p:sldId id="271" r:id="rId6"/>
    <p:sldId id="270" r:id="rId7"/>
    <p:sldId id="272" r:id="rId8"/>
    <p:sldId id="27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99" autoAdjust="0"/>
    <p:restoredTop sz="97021" autoAdjust="0"/>
  </p:normalViewPr>
  <p:slideViewPr>
    <p:cSldViewPr>
      <p:cViewPr>
        <p:scale>
          <a:sx n="122" d="100"/>
          <a:sy n="122" d="100"/>
        </p:scale>
        <p:origin x="-1314" y="1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25551AF-8CD8-497C-8229-57D58853C0B0}" type="datetimeFigureOut">
              <a:rPr lang="en-US" smtClean="0"/>
              <a:t>8/29/2019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6F923BE-09A6-4E62-B431-38AFC7D8D71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54688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22962B-8953-476D-9E2A-850698B2E256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D266F-74CA-4AE2-8527-C8E6ACD37FD0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1E059-F9D8-49BF-895D-2A6AAB33C8C2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94D6B8-0739-41D1-8BCF-1D86B5945B7B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83FB8D-3742-491E-87CE-54E1DB8CE097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85475F-F24F-4404-A159-B2E0868CB43E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EB5F40-1724-45AC-9E8F-3995753F3C41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22F0C-1B97-4759-8D52-88ECF6F80EA6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531ED-07C5-4639-9994-6E2680624364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C82AF-1224-4BBE-8389-7110B741EE02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63AAD-494F-4935-9B32-6C017EC59661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D6EC76-C7BB-4B64-AB2C-4CA666B08B18}" type="datetime1">
              <a:rPr lang="en-US" smtClean="0"/>
              <a:t>8/29/2019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content/wcm/key_documents_lists/165426/Item_4A_proposed_ERCOT-Standard-Surety-Bond.doc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676400"/>
          </a:xfrm>
        </p:spPr>
        <p:txBody>
          <a:bodyPr>
            <a:noAutofit/>
          </a:bodyPr>
          <a:lstStyle/>
          <a:p>
            <a:r>
              <a:rPr lang="en-US" sz="3600" b="1" dirty="0" smtClean="0">
                <a:latin typeface="+mn-lt"/>
              </a:rPr>
              <a:t>Market Credit Working Group update to the Wholesale Market Subcommittee</a:t>
            </a:r>
            <a:endParaRPr lang="en-US" sz="3600" b="1" dirty="0">
              <a:latin typeface="+mn-lt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85404" y="5181600"/>
            <a:ext cx="6400800" cy="685800"/>
          </a:xfrm>
        </p:spPr>
        <p:txBody>
          <a:bodyPr>
            <a:normAutofit/>
          </a:bodyPr>
          <a:lstStyle/>
          <a:p>
            <a:r>
              <a:rPr lang="en-US" sz="2400" dirty="0" smtClean="0"/>
              <a:t>09/04/2019</a:t>
            </a:r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2042604" y="3962400"/>
            <a:ext cx="5486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 </a:t>
            </a:r>
            <a:r>
              <a:rPr lang="en-US" b="1" dirty="0" smtClean="0"/>
              <a:t>Bill Barnes NRG, Chair</a:t>
            </a:r>
          </a:p>
          <a:p>
            <a:pPr algn="ctr"/>
            <a:r>
              <a:rPr lang="en-US" b="1" dirty="0" smtClean="0"/>
              <a:t>Josephine Wan Austin Energy, Vice Chair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3294299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81000"/>
            <a:ext cx="8229600" cy="838200"/>
          </a:xfrm>
        </p:spPr>
        <p:txBody>
          <a:bodyPr/>
          <a:lstStyle/>
          <a:p>
            <a:r>
              <a:rPr lang="en-US" dirty="0" smtClean="0"/>
              <a:t>MCWG </a:t>
            </a:r>
            <a:r>
              <a:rPr lang="en-US" dirty="0" smtClean="0">
                <a:latin typeface="+mn-lt"/>
              </a:rPr>
              <a:t>update</a:t>
            </a:r>
            <a:r>
              <a:rPr lang="en-US" dirty="0" smtClean="0"/>
              <a:t> to WMS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600200"/>
            <a:ext cx="8229600" cy="4800600"/>
          </a:xfrm>
        </p:spPr>
        <p:txBody>
          <a:bodyPr>
            <a:normAutofit fontScale="92500" lnSpcReduction="20000"/>
          </a:bodyPr>
          <a:lstStyle/>
          <a:p>
            <a:pPr>
              <a:defRPr/>
            </a:pPr>
            <a:r>
              <a:rPr lang="en-US" sz="2400" b="1" dirty="0"/>
              <a:t>General Update</a:t>
            </a:r>
          </a:p>
          <a:p>
            <a:pPr marL="457200" lvl="1" indent="0">
              <a:spcBef>
                <a:spcPts val="0"/>
              </a:spcBef>
              <a:buNone/>
              <a:defRPr/>
            </a:pPr>
            <a:endParaRPr lang="en-US" sz="2000" dirty="0"/>
          </a:p>
          <a:p>
            <a:pPr lvl="1">
              <a:spcBef>
                <a:spcPts val="0"/>
              </a:spcBef>
              <a:defRPr/>
            </a:pPr>
            <a:r>
              <a:rPr lang="en-US" sz="1800" dirty="0" smtClean="0"/>
              <a:t>August 21</a:t>
            </a:r>
            <a:r>
              <a:rPr lang="en-US" sz="1800" baseline="30000" dirty="0" smtClean="0"/>
              <a:t>st</a:t>
            </a:r>
            <a:r>
              <a:rPr lang="en-US" sz="1800" dirty="0" smtClean="0"/>
              <a:t> Joint </a:t>
            </a:r>
            <a:r>
              <a:rPr lang="en-US" sz="1800" dirty="0"/>
              <a:t>MCWG/CWG </a:t>
            </a:r>
            <a:r>
              <a:rPr lang="en-US" sz="1800" dirty="0" smtClean="0"/>
              <a:t>Meeting</a:t>
            </a:r>
          </a:p>
          <a:p>
            <a:pPr marL="457200" lvl="1" indent="0">
              <a:spcBef>
                <a:spcPts val="0"/>
              </a:spcBef>
              <a:buNone/>
              <a:defRPr/>
            </a:pPr>
            <a:endParaRPr lang="en-US" sz="1800" dirty="0">
              <a:cs typeface="Arial" panose="020B0604020202020204" pitchFamily="34" charset="0"/>
            </a:endParaRPr>
          </a:p>
          <a:p>
            <a:pPr lvl="1">
              <a:spcBef>
                <a:spcPts val="0"/>
              </a:spcBef>
              <a:defRPr/>
            </a:pPr>
            <a:r>
              <a:rPr lang="en-US" sz="1800" dirty="0">
                <a:cs typeface="Arial" panose="020B0604020202020204" pitchFamily="34" charset="0"/>
              </a:rPr>
              <a:t>8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NPRRS reviewed for their credit </a:t>
            </a:r>
            <a:r>
              <a:rPr lang="en-US" sz="1800" dirty="0" smtClean="0">
                <a:cs typeface="Arial" panose="020B0604020202020204" pitchFamily="34" charset="0"/>
              </a:rPr>
              <a:t>impacts</a:t>
            </a:r>
          </a:p>
          <a:p>
            <a:pPr marL="457200" lvl="1" indent="0">
              <a:spcBef>
                <a:spcPts val="0"/>
              </a:spcBef>
              <a:buNone/>
              <a:defRPr/>
            </a:pPr>
            <a:endParaRPr lang="en-US" sz="1800" dirty="0" smtClean="0">
              <a:cs typeface="Arial" panose="020B0604020202020204" pitchFamily="34" charset="0"/>
            </a:endParaRPr>
          </a:p>
          <a:p>
            <a:pPr lvl="1">
              <a:spcBef>
                <a:spcPts val="0"/>
              </a:spcBef>
              <a:buFont typeface="Courier New" panose="02070309020205020404" pitchFamily="49" charset="0"/>
              <a:buChar char="o"/>
              <a:defRPr/>
            </a:pPr>
            <a:r>
              <a:rPr lang="en-US" sz="1800" dirty="0">
                <a:cs typeface="Arial" panose="020B0604020202020204" pitchFamily="34" charset="0"/>
              </a:rPr>
              <a:t>918NPRR Validation for PTP Obligations with Links to an Option.  </a:t>
            </a:r>
            <a:endParaRPr lang="en-US" sz="1800" dirty="0" smtClean="0">
              <a:cs typeface="Arial" panose="020B0604020202020204" pitchFamily="34" charset="0"/>
            </a:endParaRPr>
          </a:p>
          <a:p>
            <a:pPr lvl="1">
              <a:spcBef>
                <a:spcPts val="0"/>
              </a:spcBef>
              <a:buFont typeface="Courier New" panose="02070309020205020404" pitchFamily="49" charset="0"/>
              <a:buChar char="o"/>
              <a:defRPr/>
            </a:pPr>
            <a:r>
              <a:rPr lang="en-US" sz="1800" dirty="0" smtClean="0">
                <a:solidFill>
                  <a:srgbClr val="FF0000"/>
                </a:solidFill>
                <a:cs typeface="Arial" panose="020B0604020202020204" pitchFamily="34" charset="0"/>
              </a:rPr>
              <a:t>930NPRR </a:t>
            </a:r>
            <a:r>
              <a:rPr lang="en-US" sz="1800" dirty="0">
                <a:solidFill>
                  <a:srgbClr val="FF0000"/>
                </a:solidFill>
                <a:cs typeface="Arial" panose="020B0604020202020204" pitchFamily="34" charset="0"/>
              </a:rPr>
              <a:t>Process, Pricing, and Cost Recovery for Delayed Resource Outages.  </a:t>
            </a:r>
            <a:endParaRPr lang="en-US" sz="1800" dirty="0" smtClean="0">
              <a:solidFill>
                <a:srgbClr val="FF0000"/>
              </a:solidFill>
              <a:cs typeface="Arial" panose="020B0604020202020204" pitchFamily="34" charset="0"/>
            </a:endParaRPr>
          </a:p>
          <a:p>
            <a:pPr lvl="1">
              <a:spcBef>
                <a:spcPts val="0"/>
              </a:spcBef>
              <a:buFont typeface="Courier New" panose="02070309020205020404" pitchFamily="49" charset="0"/>
              <a:buChar char="o"/>
              <a:defRPr/>
            </a:pPr>
            <a:r>
              <a:rPr lang="en-US" sz="1800" dirty="0" smtClean="0">
                <a:cs typeface="Arial" panose="020B0604020202020204" pitchFamily="34" charset="0"/>
              </a:rPr>
              <a:t>941NPRR  </a:t>
            </a:r>
            <a:r>
              <a:rPr lang="en-US" sz="1800" dirty="0">
                <a:cs typeface="Arial" panose="020B0604020202020204" pitchFamily="34" charset="0"/>
              </a:rPr>
              <a:t>Create a Lower Rio Grande Valley Hub. </a:t>
            </a:r>
            <a:endParaRPr lang="en-US" sz="1800" dirty="0" smtClean="0">
              <a:cs typeface="Arial" panose="020B0604020202020204" pitchFamily="34" charset="0"/>
            </a:endParaRPr>
          </a:p>
          <a:p>
            <a:pPr lvl="1">
              <a:spcBef>
                <a:spcPts val="0"/>
              </a:spcBef>
              <a:buFont typeface="Courier New" panose="02070309020205020404" pitchFamily="49" charset="0"/>
              <a:buChar char="o"/>
              <a:defRPr/>
            </a:pPr>
            <a:r>
              <a:rPr lang="en-US" sz="1800" dirty="0">
                <a:cs typeface="Arial" panose="020B0604020202020204" pitchFamily="34" charset="0"/>
              </a:rPr>
              <a:t>958NPRR Modifications to Wind and Solar Capacity Calculations in the CDR.  </a:t>
            </a:r>
            <a:endParaRPr lang="en-US" sz="1800" dirty="0" smtClean="0">
              <a:cs typeface="Arial" panose="020B0604020202020204" pitchFamily="34" charset="0"/>
            </a:endParaRPr>
          </a:p>
          <a:p>
            <a:pPr lvl="1">
              <a:spcBef>
                <a:spcPts val="0"/>
              </a:spcBef>
              <a:buFont typeface="Courier New" panose="02070309020205020404" pitchFamily="49" charset="0"/>
              <a:buChar char="o"/>
              <a:defRPr/>
            </a:pPr>
            <a:r>
              <a:rPr lang="en-US" sz="1800" dirty="0" smtClean="0">
                <a:cs typeface="Arial" panose="020B0604020202020204" pitchFamily="34" charset="0"/>
              </a:rPr>
              <a:t>959NPRR </a:t>
            </a:r>
            <a:r>
              <a:rPr lang="en-US" sz="1800" dirty="0">
                <a:cs typeface="Arial" panose="020B0604020202020204" pitchFamily="34" charset="0"/>
              </a:rPr>
              <a:t>Creation of </a:t>
            </a:r>
            <a:r>
              <a:rPr lang="en-US" sz="1800" dirty="0" smtClean="0">
                <a:cs typeface="Arial" panose="020B0604020202020204" pitchFamily="34" charset="0"/>
              </a:rPr>
              <a:t>a Panhandle </a:t>
            </a:r>
            <a:r>
              <a:rPr lang="en-US" sz="1800" dirty="0">
                <a:cs typeface="Arial" panose="020B0604020202020204" pitchFamily="34" charset="0"/>
              </a:rPr>
              <a:t>Region for Calculation of Seasonal Peak Average Capacity Contributions for Wind.  </a:t>
            </a:r>
            <a:endParaRPr lang="en-US" sz="1800" dirty="0" smtClean="0">
              <a:cs typeface="Arial" panose="020B0604020202020204" pitchFamily="34" charset="0"/>
            </a:endParaRPr>
          </a:p>
          <a:p>
            <a:pPr lvl="1">
              <a:spcBef>
                <a:spcPts val="0"/>
              </a:spcBef>
              <a:buFont typeface="Courier New" panose="02070309020205020404" pitchFamily="49" charset="0"/>
              <a:buChar char="o"/>
              <a:defRPr/>
            </a:pPr>
            <a:r>
              <a:rPr lang="en-US" sz="1800" dirty="0" smtClean="0">
                <a:cs typeface="Arial" panose="020B0604020202020204" pitchFamily="34" charset="0"/>
              </a:rPr>
              <a:t>960NPRR </a:t>
            </a:r>
            <a:r>
              <a:rPr lang="en-US" sz="1800" dirty="0">
                <a:cs typeface="Arial" panose="020B0604020202020204" pitchFamily="34" charset="0"/>
              </a:rPr>
              <a:t>Phased Approach and Clarifications for NPRR863, Creation of ERCOT Contingency Reserve Service and Revisions to Responsive Reserve.  </a:t>
            </a:r>
            <a:endParaRPr lang="en-US" sz="1800" dirty="0" smtClean="0">
              <a:cs typeface="Arial" panose="020B0604020202020204" pitchFamily="34" charset="0"/>
            </a:endParaRPr>
          </a:p>
          <a:p>
            <a:pPr lvl="1">
              <a:spcBef>
                <a:spcPts val="0"/>
              </a:spcBef>
              <a:buFont typeface="Courier New" panose="02070309020205020404" pitchFamily="49" charset="0"/>
              <a:buChar char="o"/>
              <a:defRPr/>
            </a:pPr>
            <a:r>
              <a:rPr lang="en-US" sz="1800" dirty="0" smtClean="0">
                <a:cs typeface="Arial" panose="020B0604020202020204" pitchFamily="34" charset="0"/>
              </a:rPr>
              <a:t>961NPRR  </a:t>
            </a:r>
            <a:r>
              <a:rPr lang="en-US" sz="1800" dirty="0">
                <a:cs typeface="Arial" panose="020B0604020202020204" pitchFamily="34" charset="0"/>
              </a:rPr>
              <a:t>Related to NOGRR194, Relocate Black Start Training Attendance Requirements to Nodal Operating Guides.  </a:t>
            </a:r>
            <a:endParaRPr lang="en-US" sz="1800" dirty="0" smtClean="0">
              <a:cs typeface="Arial" panose="020B0604020202020204" pitchFamily="34" charset="0"/>
            </a:endParaRPr>
          </a:p>
          <a:p>
            <a:pPr lvl="1">
              <a:spcBef>
                <a:spcPts val="0"/>
              </a:spcBef>
              <a:buFont typeface="Courier New" panose="02070309020205020404" pitchFamily="49" charset="0"/>
              <a:buChar char="o"/>
              <a:defRPr/>
            </a:pPr>
            <a:r>
              <a:rPr lang="en-US" sz="1800" dirty="0" smtClean="0">
                <a:cs typeface="Arial" panose="020B0604020202020204" pitchFamily="34" charset="0"/>
              </a:rPr>
              <a:t>962NPRR </a:t>
            </a:r>
            <a:r>
              <a:rPr lang="en-US" sz="1800" dirty="0">
                <a:cs typeface="Arial" panose="020B0604020202020204" pitchFamily="34" charset="0"/>
              </a:rPr>
              <a:t>Publish Approved DC Tie Schedules.</a:t>
            </a:r>
          </a:p>
          <a:p>
            <a:pPr marL="457200" lvl="1" indent="0">
              <a:spcBef>
                <a:spcPts val="0"/>
              </a:spcBef>
              <a:buNone/>
              <a:defRPr/>
            </a:pPr>
            <a:endParaRPr lang="en-US" sz="1800" dirty="0">
              <a:cs typeface="Arial" panose="020B0604020202020204" pitchFamily="34" charset="0"/>
            </a:endParaRPr>
          </a:p>
          <a:p>
            <a:pPr marL="457200" lvl="1" indent="0">
              <a:spcBef>
                <a:spcPts val="0"/>
              </a:spcBef>
              <a:buNone/>
              <a:defRPr/>
            </a:pPr>
            <a:r>
              <a:rPr lang="en-US" sz="1800" dirty="0" smtClean="0">
                <a:cs typeface="Arial" panose="020B0604020202020204" pitchFamily="34" charset="0"/>
              </a:rPr>
              <a:t>7 were </a:t>
            </a:r>
            <a:r>
              <a:rPr lang="en-US" sz="1800" dirty="0">
                <a:cs typeface="Arial" panose="020B0604020202020204" pitchFamily="34" charset="0"/>
              </a:rPr>
              <a:t>operational without any credit </a:t>
            </a:r>
            <a:r>
              <a:rPr lang="en-US" sz="1800" dirty="0" smtClean="0">
                <a:cs typeface="Arial" panose="020B0604020202020204" pitchFamily="34" charset="0"/>
              </a:rPr>
              <a:t>impact.  </a:t>
            </a:r>
            <a:r>
              <a:rPr lang="en-US" sz="1800" dirty="0">
                <a:solidFill>
                  <a:srgbClr val="FF0000"/>
                </a:solidFill>
                <a:cs typeface="Arial" panose="020B0604020202020204" pitchFamily="34" charset="0"/>
              </a:rPr>
              <a:t>CWG determined that NPRR930 has positive credit </a:t>
            </a:r>
            <a:r>
              <a:rPr lang="en-US" sz="1800" dirty="0" smtClean="0">
                <a:solidFill>
                  <a:srgbClr val="FF0000"/>
                </a:solidFill>
                <a:cs typeface="Arial" panose="020B0604020202020204" pitchFamily="34" charset="0"/>
              </a:rPr>
              <a:t>implications.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20811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0396" y="228600"/>
            <a:ext cx="8229600" cy="381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MCWG </a:t>
            </a:r>
            <a:r>
              <a:rPr lang="en-US" dirty="0" smtClean="0">
                <a:latin typeface="+mn-lt"/>
              </a:rPr>
              <a:t>update</a:t>
            </a:r>
            <a:r>
              <a:rPr lang="en-US" dirty="0" smtClean="0"/>
              <a:t> to WMS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838200"/>
            <a:ext cx="8229600" cy="5562600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2000" b="1" dirty="0" smtClean="0"/>
          </a:p>
          <a:p>
            <a:pPr marL="0" indent="0">
              <a:buNone/>
            </a:pPr>
            <a:endParaRPr lang="en-US" sz="2000" b="1" dirty="0"/>
          </a:p>
          <a:p>
            <a:pPr marL="0" indent="0">
              <a:buNone/>
            </a:pPr>
            <a:endParaRPr lang="en-US" sz="2000" b="1" dirty="0" smtClean="0"/>
          </a:p>
          <a:p>
            <a:pPr marL="0" indent="0">
              <a:buNone/>
            </a:pPr>
            <a:r>
              <a:rPr lang="en-US" sz="2400" b="1" u="sng" dirty="0"/>
              <a:t>E</a:t>
            </a:r>
            <a:r>
              <a:rPr lang="en-US" sz="2400" b="1" u="sng" dirty="0" smtClean="0"/>
              <a:t>RCOT Surety Bond Review </a:t>
            </a:r>
            <a:endParaRPr lang="en-US" sz="2400" b="1" u="sng" dirty="0" smtClean="0"/>
          </a:p>
          <a:p>
            <a:r>
              <a:rPr lang="en-US" sz="2000" b="1" dirty="0" smtClean="0"/>
              <a:t>Proposed </a:t>
            </a:r>
            <a:r>
              <a:rPr lang="en-US" sz="2000" b="1" dirty="0" smtClean="0"/>
              <a:t>Surety Bond replacement.  </a:t>
            </a:r>
            <a:endParaRPr lang="en-US" sz="2000" b="1" dirty="0" smtClean="0"/>
          </a:p>
          <a:p>
            <a:endParaRPr lang="en-US" sz="2000" b="1" dirty="0"/>
          </a:p>
          <a:p>
            <a:r>
              <a:rPr lang="en-US" sz="2000" b="1" dirty="0" smtClean="0"/>
              <a:t>See </a:t>
            </a:r>
            <a:r>
              <a:rPr lang="en-US" sz="2000" b="1" dirty="0" smtClean="0"/>
              <a:t>proposed language at the link below.  CWG and ERCOT credit/legal reviewing.</a:t>
            </a:r>
          </a:p>
          <a:p>
            <a:pPr marL="0" indent="0">
              <a:buNone/>
            </a:pPr>
            <a:endParaRPr lang="en-US" sz="2000" b="1" dirty="0"/>
          </a:p>
          <a:p>
            <a:pPr marL="0" indent="0">
              <a:buNone/>
            </a:pPr>
            <a:r>
              <a:rPr lang="en-US" sz="1600" b="1" dirty="0">
                <a:hlinkClick r:id="rId2"/>
              </a:rPr>
              <a:t>http://</a:t>
            </a:r>
            <a:r>
              <a:rPr lang="en-US" sz="1600" b="1" dirty="0" smtClean="0">
                <a:hlinkClick r:id="rId2"/>
              </a:rPr>
              <a:t>www.ercot.com/content/wcm/key_documents_lists/165426/Item_4A_proposed_ERCOT-Standard-Surety-Bond.doc</a:t>
            </a:r>
            <a:endParaRPr lang="en-US" sz="1600" b="1" dirty="0" smtClean="0"/>
          </a:p>
          <a:p>
            <a:pPr marL="0" indent="0">
              <a:buNone/>
            </a:pPr>
            <a:endParaRPr lang="en-US" sz="1600" b="1" dirty="0" smtClean="0"/>
          </a:p>
          <a:p>
            <a:pPr lvl="2">
              <a:spcAft>
                <a:spcPts val="800"/>
              </a:spcAft>
            </a:pPr>
            <a:endParaRPr lang="en-US" sz="1200" dirty="0"/>
          </a:p>
          <a:p>
            <a:pPr lvl="2">
              <a:spcAft>
                <a:spcPts val="800"/>
              </a:spcAft>
            </a:pPr>
            <a:endParaRPr lang="en-US" sz="1200" dirty="0"/>
          </a:p>
          <a:p>
            <a:pPr lvl="2">
              <a:spcAft>
                <a:spcPts val="800"/>
              </a:spcAft>
            </a:pPr>
            <a:endParaRPr lang="en-US" sz="1200" dirty="0"/>
          </a:p>
          <a:p>
            <a:pPr marL="457200" lvl="1" indent="0">
              <a:spcAft>
                <a:spcPts val="800"/>
              </a:spcAft>
              <a:buNone/>
            </a:pPr>
            <a:endParaRPr lang="en-US" sz="1800" dirty="0"/>
          </a:p>
          <a:p>
            <a:endParaRPr lang="en-US" sz="20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6287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MCWG update to WMS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381000" y="1395262"/>
            <a:ext cx="37338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solidFill>
                  <a:schemeClr val="accent1"/>
                </a:solidFill>
              </a:rPr>
              <a:t>ICE Price Evolution</a:t>
            </a:r>
            <a:endParaRPr lang="en-US" sz="2000" dirty="0">
              <a:solidFill>
                <a:schemeClr val="accent1"/>
              </a:solidFill>
            </a:endParaRPr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7200" y="1752599"/>
            <a:ext cx="8153400" cy="4114801"/>
          </a:xfrm>
          <a:prstGeom prst="rect">
            <a:avLst/>
          </a:prstGeom>
        </p:spPr>
      </p:pic>
      <p:sp>
        <p:nvSpPr>
          <p:cNvPr id="8" name="Title 1"/>
          <p:cNvSpPr txBox="1">
            <a:spLocks/>
          </p:cNvSpPr>
          <p:nvPr/>
        </p:nvSpPr>
        <p:spPr>
          <a:xfrm>
            <a:off x="381000" y="800100"/>
            <a:ext cx="8382000" cy="5715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400" u="sng" dirty="0" smtClean="0"/>
              <a:t>Credit Impacts of Summer 2019 Price Event</a:t>
            </a:r>
            <a:endParaRPr lang="en-US" sz="2400" u="sng" dirty="0"/>
          </a:p>
        </p:txBody>
      </p:sp>
    </p:spTree>
    <p:extLst>
      <p:ext uri="{BB962C8B-B14F-4D97-AF65-F5344CB8AC3E}">
        <p14:creationId xmlns:p14="http://schemas.microsoft.com/office/powerpoint/2010/main" val="22521395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MCWG update to WMS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8" name="Title 1"/>
          <p:cNvSpPr txBox="1">
            <a:spLocks/>
          </p:cNvSpPr>
          <p:nvPr/>
        </p:nvSpPr>
        <p:spPr>
          <a:xfrm>
            <a:off x="381000" y="800100"/>
            <a:ext cx="8382000" cy="5715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400" u="sng" dirty="0" smtClean="0"/>
              <a:t>Credit Impacts of Summer 2019 Price Event</a:t>
            </a:r>
            <a:endParaRPr lang="en-US" sz="2400" u="sng" dirty="0"/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66800" y="1676400"/>
            <a:ext cx="7239000" cy="434094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079978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MCWG update to WMS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8" name="Title 1"/>
          <p:cNvSpPr txBox="1">
            <a:spLocks/>
          </p:cNvSpPr>
          <p:nvPr/>
        </p:nvSpPr>
        <p:spPr>
          <a:xfrm>
            <a:off x="381000" y="800100"/>
            <a:ext cx="8382000" cy="5715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400" u="sng" dirty="0" smtClean="0"/>
              <a:t>Credit Impacts of Summer 2019 Price Event</a:t>
            </a:r>
            <a:endParaRPr lang="en-US" sz="2400" u="sng" dirty="0"/>
          </a:p>
        </p:txBody>
      </p:sp>
      <p:pic>
        <p:nvPicPr>
          <p:cNvPr id="10" name="Picture 9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47700" y="1828800"/>
            <a:ext cx="7848600" cy="388054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69181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MCWG update to WMS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8" name="Title 1"/>
          <p:cNvSpPr txBox="1">
            <a:spLocks/>
          </p:cNvSpPr>
          <p:nvPr/>
        </p:nvSpPr>
        <p:spPr>
          <a:xfrm>
            <a:off x="381000" y="800100"/>
            <a:ext cx="8382000" cy="5715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400" u="sng" dirty="0" smtClean="0"/>
              <a:t>Credit Impacts of Summer 2019 Price Event</a:t>
            </a:r>
            <a:endParaRPr lang="en-US" sz="2400" u="sng" dirty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68131" y="1828800"/>
            <a:ext cx="6607738" cy="3962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9128213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MCWG update to WMS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8" name="Title 1"/>
          <p:cNvSpPr txBox="1">
            <a:spLocks/>
          </p:cNvSpPr>
          <p:nvPr/>
        </p:nvSpPr>
        <p:spPr>
          <a:xfrm>
            <a:off x="381000" y="800100"/>
            <a:ext cx="8382000" cy="5715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400" u="sng" dirty="0" smtClean="0"/>
              <a:t>Credit Impacts of Summer 2019 Price Event</a:t>
            </a:r>
            <a:endParaRPr lang="en-US" sz="2400" u="sng" dirty="0"/>
          </a:p>
        </p:txBody>
      </p:sp>
      <p:sp>
        <p:nvSpPr>
          <p:cNvPr id="6" name="TextBox 5"/>
          <p:cNvSpPr txBox="1"/>
          <p:nvPr/>
        </p:nvSpPr>
        <p:spPr>
          <a:xfrm>
            <a:off x="381000" y="1600200"/>
            <a:ext cx="4953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solidFill>
                  <a:schemeClr val="accent1"/>
                </a:solidFill>
              </a:rPr>
              <a:t>Collateral calls June-August 2019</a:t>
            </a:r>
            <a:endParaRPr lang="en-US" sz="2000" dirty="0">
              <a:solidFill>
                <a:schemeClr val="accent1"/>
              </a:solidFill>
            </a:endParaRPr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96386" y="2039663"/>
            <a:ext cx="7151228" cy="39505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912821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7780</TotalTime>
  <Words>153</Words>
  <Application>Microsoft Office PowerPoint</Application>
  <PresentationFormat>On-screen Show (4:3)</PresentationFormat>
  <Paragraphs>55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Market Credit Working Group update to the Wholesale Market Subcommittee</vt:lpstr>
      <vt:lpstr>MCWG update to WMS</vt:lpstr>
      <vt:lpstr>MCWG update to WMS</vt:lpstr>
      <vt:lpstr>MCWG update to WMS</vt:lpstr>
      <vt:lpstr>MCWG update to WMS</vt:lpstr>
      <vt:lpstr>MCWG update to WMS</vt:lpstr>
      <vt:lpstr>MCWG update to WMS</vt:lpstr>
      <vt:lpstr>MCWG update to WMS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 Credit Working Group update to the Wholesale Market Subcommittee</dc:title>
  <dc:creator>Barnes, Bill</dc:creator>
  <cp:lastModifiedBy>Bill Barnes (NRG)</cp:lastModifiedBy>
  <cp:revision>286</cp:revision>
  <dcterms:created xsi:type="dcterms:W3CDTF">2006-08-16T00:00:00Z</dcterms:created>
  <dcterms:modified xsi:type="dcterms:W3CDTF">2019-08-29T20:52:24Z</dcterms:modified>
</cp:coreProperties>
</file>

<file path=docProps/thumbnail.jpeg>
</file>