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0"/>
  </p:notesMasterIdLst>
  <p:handoutMasterIdLst>
    <p:handoutMasterId r:id="rId11"/>
  </p:handoutMasterIdLst>
  <p:sldIdLst>
    <p:sldId id="260" r:id="rId6"/>
    <p:sldId id="267" r:id="rId7"/>
    <p:sldId id="268" r:id="rId8"/>
    <p:sldId id="269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25" d="100"/>
          <a:sy n="125" d="100"/>
        </p:scale>
        <p:origin x="1188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9/4/2019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9/4/2019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228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646034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NOGRR 195</a:t>
            </a:r>
            <a:endParaRPr lang="en-US" sz="2000" b="1" dirty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Freddy Garcia</a:t>
            </a:r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September 6, 2019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NOGRR 195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48768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>
                <a:solidFill>
                  <a:schemeClr val="tx2"/>
                </a:solidFill>
              </a:rPr>
              <a:t>Texas RE Audit Recommendation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/>
              <a:t>NERC VAR-001-5 R5.2 and NERC VAR-002-4.1 R2 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US" sz="1600" dirty="0"/>
              <a:t>Recommended </a:t>
            </a:r>
            <a:r>
              <a:rPr lang="en-US" sz="1600" dirty="0" smtClean="0"/>
              <a:t>to clarify expectations for notification requirements for Voltage </a:t>
            </a:r>
            <a:r>
              <a:rPr lang="en-US" sz="1600" dirty="0"/>
              <a:t>Set Point </a:t>
            </a:r>
            <a:r>
              <a:rPr lang="en-US" sz="1600" dirty="0" smtClean="0"/>
              <a:t>deviations (whether adhering to an existing Voltage Set Point or responding to a new Voltage Set Point).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/>
              <a:t>Current language in Section 2 of Operating Guides is too vague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/>
              <a:t>RE shall “as soon as practicable” notify QSE, TO and/or ERCOT if unable to comply with a VSS or Voltage Set point Instruction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>
                <a:solidFill>
                  <a:schemeClr val="tx2"/>
                </a:solidFill>
              </a:rPr>
              <a:t>Propose clear and measureable expectation while not promoting an unnecessary time delay in the communication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/>
              <a:t>“as soon as practicable, but no longer than 10 minutes”</a:t>
            </a:r>
          </a:p>
          <a:p>
            <a:pPr lvl="3">
              <a:spcBef>
                <a:spcPts val="0"/>
              </a:spcBef>
              <a:spcAft>
                <a:spcPts val="600"/>
              </a:spcAft>
            </a:pPr>
            <a:r>
              <a:rPr lang="en-US" sz="1500" dirty="0"/>
              <a:t>Paragraphs (2) and (3) of Section 2.2.10</a:t>
            </a:r>
          </a:p>
          <a:p>
            <a:pPr lvl="3">
              <a:spcBef>
                <a:spcPts val="0"/>
              </a:spcBef>
              <a:spcAft>
                <a:spcPts val="600"/>
              </a:spcAft>
            </a:pPr>
            <a:r>
              <a:rPr lang="en-US" sz="1500" dirty="0"/>
              <a:t>Paragraphs (3) and (4) of Section 2.7.3.5 </a:t>
            </a:r>
            <a:endParaRPr lang="en-US" sz="2000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/>
              <a:t>Clarify expectation that a QSE/RE must respond to a new Voltage Set Point even if within the tolerance band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/>
              <a:t>Aligns with ROS approved language in NPRR 849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Limits and AVR coordination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6225" y="1066800"/>
            <a:ext cx="8534400" cy="5052221"/>
          </a:xfrm>
        </p:spPr>
        <p:txBody>
          <a:bodyPr/>
          <a:lstStyle/>
          <a:p>
            <a:r>
              <a:rPr lang="en-US" dirty="0" smtClean="0"/>
              <a:t>Operating Guide 2.7.3.1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800" dirty="0" smtClean="0"/>
          </a:p>
          <a:p>
            <a:r>
              <a:rPr lang="en-US" dirty="0" smtClean="0"/>
              <a:t>AVR setting may need to be coordinated with other Generation Resources.</a:t>
            </a:r>
          </a:p>
          <a:p>
            <a:endParaRPr lang="en-US" sz="800" dirty="0" smtClean="0"/>
          </a:p>
          <a:p>
            <a:r>
              <a:rPr lang="en-US" dirty="0" smtClean="0"/>
              <a:t>Propose that AVR settings support deploying full reactive capability prior to going beyond the tolerance bands.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2277879"/>
              </p:ext>
            </p:extLst>
          </p:nvPr>
        </p:nvGraphicFramePr>
        <p:xfrm>
          <a:off x="914400" y="1676400"/>
          <a:ext cx="3413760" cy="128016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814705"/>
                <a:gridCol w="1341755"/>
                <a:gridCol w="1257300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Nominal Voltage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Normal Operating Limits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Emergency Operating Limits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345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327.75 – 362.25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310.5 – 379.5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u="non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230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u="non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218.5 – 241.5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u="non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207 – 253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131.1 – 144.9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124.2 – 151.8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u="non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u="non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109.25 – 120.75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u="non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103.5 – 126.5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65.55 – 72.45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62.1 – 75.9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31201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Voltage Set Point tolerances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5867400" cy="5052221"/>
          </a:xfrm>
        </p:spPr>
        <p:txBody>
          <a:bodyPr/>
          <a:lstStyle/>
          <a:p>
            <a:r>
              <a:rPr lang="en-US" sz="2400" dirty="0" smtClean="0"/>
              <a:t>Currently Voltage Set Point tolerances, +/- 2%, can be more than a 14 kV spread for Generation Resources connected to 345kV POI’s.</a:t>
            </a:r>
          </a:p>
          <a:p>
            <a:pPr lvl="1"/>
            <a:r>
              <a:rPr lang="en-US" sz="2000" dirty="0" smtClean="0"/>
              <a:t>Difficult to maintain reliability when Resource allowed to drift far from set point.</a:t>
            </a:r>
          </a:p>
          <a:p>
            <a:pPr lvl="1"/>
            <a:r>
              <a:rPr lang="en-US" sz="2000" dirty="0" smtClean="0"/>
              <a:t>Using whole numbers easier for operators to determine when out of range rather than having to calculate a band that changes dynamically because of being in %.</a:t>
            </a:r>
          </a:p>
          <a:p>
            <a:pPr lvl="1"/>
            <a:r>
              <a:rPr lang="en-US" sz="2000" dirty="0" smtClean="0"/>
              <a:t>NPRR 776 implemented common point of measurement eliminating metering differences between the TO and GR.</a:t>
            </a:r>
          </a:p>
          <a:p>
            <a:pPr lvl="1"/>
            <a:endParaRPr lang="en-US" sz="900" dirty="0" smtClean="0"/>
          </a:p>
          <a:p>
            <a:pPr lvl="1"/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9915185"/>
              </p:ext>
            </p:extLst>
          </p:nvPr>
        </p:nvGraphicFramePr>
        <p:xfrm>
          <a:off x="6134100" y="1524000"/>
          <a:ext cx="2743200" cy="1851821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103545"/>
                <a:gridCol w="1639655"/>
              </a:tblGrid>
              <a:tr h="52909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 dirty="0">
                          <a:solidFill>
                            <a:srgbClr val="00808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Nominal Voltage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 dirty="0">
                          <a:solidFill>
                            <a:srgbClr val="00808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Tolerance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 dirty="0">
                          <a:solidFill>
                            <a:srgbClr val="00808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Band KV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54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baseline="0" dirty="0">
                          <a:solidFill>
                            <a:srgbClr val="00808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345</a:t>
                      </a:r>
                      <a:endParaRPr lang="en-US" sz="1600" u="none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baseline="0">
                          <a:solidFill>
                            <a:srgbClr val="00808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+/- 3kV</a:t>
                      </a:r>
                      <a:endParaRPr lang="en-US" sz="1600" u="none" baseline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54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baseline="0" dirty="0">
                          <a:solidFill>
                            <a:srgbClr val="00808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230</a:t>
                      </a:r>
                      <a:endParaRPr lang="en-US" sz="1600" u="none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baseline="0" dirty="0">
                          <a:solidFill>
                            <a:srgbClr val="00808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+/- 3kV</a:t>
                      </a:r>
                      <a:endParaRPr lang="en-US" sz="1600" u="none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54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baseline="0" dirty="0">
                          <a:solidFill>
                            <a:srgbClr val="00808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138</a:t>
                      </a:r>
                      <a:endParaRPr lang="en-US" sz="1600" u="none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baseline="0" dirty="0">
                          <a:solidFill>
                            <a:srgbClr val="00808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+/- 2kV</a:t>
                      </a:r>
                      <a:endParaRPr lang="en-US" sz="1600" u="none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54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baseline="0" dirty="0">
                          <a:solidFill>
                            <a:srgbClr val="00808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115</a:t>
                      </a:r>
                      <a:endParaRPr lang="en-US" sz="1600" u="none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baseline="0">
                          <a:solidFill>
                            <a:srgbClr val="00808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+/- 2kV</a:t>
                      </a:r>
                      <a:endParaRPr lang="en-US" sz="1600" u="none" baseline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54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baseline="0" dirty="0">
                          <a:solidFill>
                            <a:srgbClr val="00808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69</a:t>
                      </a:r>
                      <a:endParaRPr lang="en-US" sz="1600" u="none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baseline="0" dirty="0">
                          <a:solidFill>
                            <a:srgbClr val="00808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+/- 1kV</a:t>
                      </a:r>
                      <a:endParaRPr lang="en-US" sz="1600" u="none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195156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543</TotalTime>
  <Words>356</Words>
  <Application>Microsoft Office PowerPoint</Application>
  <PresentationFormat>On-screen Show (4:3)</PresentationFormat>
  <Paragraphs>73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Times New Roman</vt:lpstr>
      <vt:lpstr>1_Custom Design</vt:lpstr>
      <vt:lpstr>Office Theme</vt:lpstr>
      <vt:lpstr>PowerPoint Presentation</vt:lpstr>
      <vt:lpstr>NOGRR 195</vt:lpstr>
      <vt:lpstr>Operating Limits and AVR coordination</vt:lpstr>
      <vt:lpstr>Voltage Set Point tolerances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F.Garcia</cp:lastModifiedBy>
  <cp:revision>48</cp:revision>
  <cp:lastPrinted>2016-01-21T20:53:15Z</cp:lastPrinted>
  <dcterms:created xsi:type="dcterms:W3CDTF">2016-01-21T15:20:31Z</dcterms:created>
  <dcterms:modified xsi:type="dcterms:W3CDTF">2019-09-04T14:34:08Z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