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sldIdLst>
    <p:sldId id="259" r:id="rId5"/>
    <p:sldId id="268" r:id="rId6"/>
    <p:sldId id="282" r:id="rId7"/>
    <p:sldId id="281" r:id="rId8"/>
    <p:sldId id="278" r:id="rId9"/>
    <p:sldId id="285" r:id="rId10"/>
    <p:sldId id="284" r:id="rId11"/>
    <p:sldId id="286" r:id="rId12"/>
    <p:sldId id="270" r:id="rId13"/>
    <p:sldId id="287" r:id="rId14"/>
    <p:sldId id="288" r:id="rId15"/>
    <p:sldId id="273"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89" autoAdjust="0"/>
  </p:normalViewPr>
  <p:slideViewPr>
    <p:cSldViewPr>
      <p:cViewPr varScale="1">
        <p:scale>
          <a:sx n="93" d="100"/>
          <a:sy n="93" d="100"/>
        </p:scale>
        <p:origin x="78" y="4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1" tIns="48325" rIns="96651" bIns="48325" rtlCol="0"/>
          <a:lstStyle>
            <a:lvl1pPr algn="l">
              <a:defRPr sz="12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51" tIns="48325" rIns="96651" bIns="48325" rtlCol="0"/>
          <a:lstStyle>
            <a:lvl1pPr algn="r">
              <a:defRPr sz="1200"/>
            </a:lvl1pPr>
          </a:lstStyle>
          <a:p>
            <a:fld id="{FD72825D-FAD1-44C9-A936-D3B05620559B}" type="datetimeFigureOut">
              <a:rPr lang="en-US" smtClean="0"/>
              <a:t>9/3/2019</a:t>
            </a:fld>
            <a:endParaRPr lang="en-US" dirty="0"/>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1" tIns="48325" rIns="96651" bIns="48325" rtlCol="0" anchor="ctr"/>
          <a:lstStyle/>
          <a:p>
            <a:endParaRPr lang="en-US" dirty="0"/>
          </a:p>
        </p:txBody>
      </p:sp>
      <p:sp>
        <p:nvSpPr>
          <p:cNvPr id="5" name="Notes Placeholder 4"/>
          <p:cNvSpPr>
            <a:spLocks noGrp="1"/>
          </p:cNvSpPr>
          <p:nvPr>
            <p:ph type="body" sz="quarter" idx="3"/>
          </p:nvPr>
        </p:nvSpPr>
        <p:spPr>
          <a:xfrm>
            <a:off x="731521" y="4620578"/>
            <a:ext cx="5852160" cy="3780472"/>
          </a:xfrm>
          <a:prstGeom prst="rect">
            <a:avLst/>
          </a:prstGeom>
        </p:spPr>
        <p:txBody>
          <a:bodyPr vert="horz" lIns="96651" tIns="48325" rIns="96651" bIns="4832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1" tIns="48325" rIns="96651" bIns="4832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1" tIns="48325" rIns="96651" bIns="48325" rtlCol="0" anchor="b"/>
          <a:lstStyle>
            <a:lvl1pPr algn="r">
              <a:defRPr sz="1200"/>
            </a:lvl1pPr>
          </a:lstStyle>
          <a:p>
            <a:fld id="{8173BF9B-2C3B-43FA-A144-61917F5B4573}" type="slidenum">
              <a:rPr lang="en-US" smtClean="0"/>
              <a:t>‹#›</a:t>
            </a:fld>
            <a:endParaRPr lang="en-US" dirty="0"/>
          </a:p>
        </p:txBody>
      </p:sp>
    </p:spTree>
    <p:extLst>
      <p:ext uri="{BB962C8B-B14F-4D97-AF65-F5344CB8AC3E}">
        <p14:creationId xmlns:p14="http://schemas.microsoft.com/office/powerpoint/2010/main" val="2273604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C183F5E-3ADC-4CE5-8041-4C3A0233CC76}" type="datetime1">
              <a:rPr lang="en-US" smtClean="0"/>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29184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EE5EB4-A191-47EE-BD06-BE5B459ABE80}" type="datetime1">
              <a:rPr lang="en-US" smtClean="0"/>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3479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D63209-67EC-4E7B-B19A-BDED719BBEBD}" type="datetime1">
              <a:rPr lang="en-US" smtClean="0"/>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595829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75A2D-61BE-4B96-BB08-2EAD9480EE66}" type="datetime1">
              <a:rPr lang="en-US" smtClean="0"/>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0790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258B2F-41D8-423A-82E4-B6E87B957319}" type="datetime1">
              <a:rPr lang="en-US" smtClean="0"/>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701286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6B79E7-7BD7-475C-90B1-81FD037F457D}" type="datetime1">
              <a:rPr lang="en-US" smtClean="0"/>
              <a:t>9/3/2019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1463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BDB68B-1312-402E-8455-965818B9FAA8}" type="datetime1">
              <a:rPr lang="en-US" smtClean="0"/>
              <a:t>9/3/2019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1662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3F37B4-1CDD-4BEC-AF95-9BAEFEC07B09}" type="datetime1">
              <a:rPr lang="en-US" smtClean="0"/>
              <a:t>9/3/2019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65955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759B5-3B98-49EF-9094-E3544B9F128F}" type="datetime1">
              <a:rPr lang="en-US" smtClean="0"/>
              <a:t>9/3/2019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04104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3B66AE-88FD-4D7B-A61B-7F993FE56FAF}" type="datetime1">
              <a:rPr lang="en-US" smtClean="0"/>
              <a:t>9/3/2019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20609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0AF9F9-5031-47D2-A525-1C1A79309028}" type="datetime1">
              <a:rPr lang="en-US" smtClean="0"/>
              <a:t>9/3/2019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55508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732A0-8885-4CB8-B835-73C3A1F38C0D}" type="datetime1">
              <a:rPr lang="en-US" smtClean="0"/>
              <a:t>9/3/2019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E6DEE-B277-412F-8503-2977301076E2}" type="slidenum">
              <a:rPr lang="en-US" smtClean="0"/>
              <a:t>‹#›</a:t>
            </a:fld>
            <a:endParaRPr lang="en-US" dirty="0"/>
          </a:p>
        </p:txBody>
      </p:sp>
    </p:spTree>
    <p:extLst>
      <p:ext uri="{BB962C8B-B14F-4D97-AF65-F5344CB8AC3E}">
        <p14:creationId xmlns:p14="http://schemas.microsoft.com/office/powerpoint/2010/main" val="181581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A297C-19A3-4FDB-AF11-D50A84315108}"/>
              </a:ext>
            </a:extLst>
          </p:cNvPr>
          <p:cNvSpPr>
            <a:spLocks noGrp="1"/>
          </p:cNvSpPr>
          <p:nvPr>
            <p:ph type="title"/>
          </p:nvPr>
        </p:nvSpPr>
        <p:spPr>
          <a:xfrm>
            <a:off x="457200" y="274638"/>
            <a:ext cx="8229600" cy="2697162"/>
          </a:xfrm>
        </p:spPr>
        <p:txBody>
          <a:bodyPr>
            <a:normAutofit/>
          </a:bodyPr>
          <a:lstStyle/>
          <a:p>
            <a:pPr algn="l"/>
            <a:r>
              <a:rPr lang="en-US" b="1" dirty="0">
                <a:latin typeface="Arial" panose="020B0604020202020204" pitchFamily="34" charset="0"/>
                <a:cs typeface="Arial" panose="020B0604020202020204" pitchFamily="34" charset="0"/>
              </a:rPr>
              <a:t>Supply Analysis Working Group Report to WMS</a:t>
            </a:r>
          </a:p>
        </p:txBody>
      </p:sp>
      <p:sp>
        <p:nvSpPr>
          <p:cNvPr id="3" name="Content Placeholder 2">
            <a:extLst>
              <a:ext uri="{FF2B5EF4-FFF2-40B4-BE49-F238E27FC236}">
                <a16:creationId xmlns:a16="http://schemas.microsoft.com/office/drawing/2014/main" id="{C4FCF99A-BC66-4C43-9AA2-5CFBD25ED310}"/>
              </a:ext>
            </a:extLst>
          </p:cNvPr>
          <p:cNvSpPr>
            <a:spLocks noGrp="1"/>
          </p:cNvSpPr>
          <p:nvPr>
            <p:ph idx="1"/>
          </p:nvPr>
        </p:nvSpPr>
        <p:spPr>
          <a:xfrm>
            <a:off x="609600" y="3276601"/>
            <a:ext cx="8077200" cy="1066800"/>
          </a:xfrm>
        </p:spPr>
        <p:txBody>
          <a:bodyPr>
            <a:normAutofit/>
          </a:bodyPr>
          <a:lstStyle/>
          <a:p>
            <a:pPr marL="0" indent="0" algn="ctr">
              <a:buNone/>
            </a:pPr>
            <a:r>
              <a:rPr lang="en-US" sz="2800" b="1" dirty="0">
                <a:latin typeface="Arial" panose="020B0604020202020204" pitchFamily="34" charset="0"/>
                <a:cs typeface="Arial" panose="020B0604020202020204" pitchFamily="34" charset="0"/>
              </a:rPr>
              <a:t>September 4, 2019 </a:t>
            </a:r>
          </a:p>
        </p:txBody>
      </p:sp>
      <p:pic>
        <p:nvPicPr>
          <p:cNvPr id="6" name="Picture 5">
            <a:extLst>
              <a:ext uri="{FF2B5EF4-FFF2-40B4-BE49-F238E27FC236}">
                <a16:creationId xmlns:a16="http://schemas.microsoft.com/office/drawing/2014/main" id="{B1EA185A-B03A-439A-89A0-31967A70DB0B}"/>
              </a:ext>
            </a:extLst>
          </p:cNvPr>
          <p:cNvPicPr>
            <a:picLocks noChangeAspect="1"/>
          </p:cNvPicPr>
          <p:nvPr/>
        </p:nvPicPr>
        <p:blipFill>
          <a:blip r:embed="rId2"/>
          <a:stretch>
            <a:fillRect/>
          </a:stretch>
        </p:blipFill>
        <p:spPr>
          <a:xfrm>
            <a:off x="609600" y="2438400"/>
            <a:ext cx="2182557" cy="85351"/>
          </a:xfrm>
          <a:prstGeom prst="rect">
            <a:avLst/>
          </a:prstGeom>
        </p:spPr>
      </p:pic>
      <p:sp>
        <p:nvSpPr>
          <p:cNvPr id="4" name="Slide Number Placeholder 3">
            <a:extLst>
              <a:ext uri="{FF2B5EF4-FFF2-40B4-BE49-F238E27FC236}">
                <a16:creationId xmlns:a16="http://schemas.microsoft.com/office/drawing/2014/main" id="{2265CB5B-DDF3-42C7-A2F0-155F47D0DBAC}"/>
              </a:ext>
            </a:extLst>
          </p:cNvPr>
          <p:cNvSpPr>
            <a:spLocks noGrp="1"/>
          </p:cNvSpPr>
          <p:nvPr>
            <p:ph type="sldNum" sz="quarter" idx="12"/>
          </p:nvPr>
        </p:nvSpPr>
        <p:spPr/>
        <p:txBody>
          <a:bodyPr/>
          <a:lstStyle/>
          <a:p>
            <a:fld id="{36EE6DEE-B277-412F-8503-2977301076E2}" type="slidenum">
              <a:rPr lang="en-US" smtClean="0"/>
              <a:t>1</a:t>
            </a:fld>
            <a:endParaRPr lang="en-US" dirty="0"/>
          </a:p>
        </p:txBody>
      </p:sp>
    </p:spTree>
    <p:extLst>
      <p:ext uri="{BB962C8B-B14F-4D97-AF65-F5344CB8AC3E}">
        <p14:creationId xmlns:p14="http://schemas.microsoft.com/office/powerpoint/2010/main" val="3717820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67656-C371-43A5-9875-BCEE722E4B8B}"/>
              </a:ext>
            </a:extLst>
          </p:cNvPr>
          <p:cNvSpPr>
            <a:spLocks noGrp="1"/>
          </p:cNvSpPr>
          <p:nvPr>
            <p:ph type="title"/>
          </p:nvPr>
        </p:nvSpPr>
        <p:spPr>
          <a:xfrm>
            <a:off x="457200" y="274638"/>
            <a:ext cx="8229600" cy="1143000"/>
          </a:xfrm>
        </p:spPr>
        <p:txBody>
          <a:bodyPr>
            <a:normAutofit fontScale="90000"/>
          </a:bodyPr>
          <a:lstStyle/>
          <a:p>
            <a:pPr algn="l"/>
            <a:r>
              <a:rPr lang="en-US" sz="3100" b="1" dirty="0">
                <a:latin typeface="Arial" panose="020B0604020202020204" pitchFamily="34" charset="0"/>
                <a:cs typeface="Arial" panose="020B0604020202020204" pitchFamily="34" charset="0"/>
              </a:rPr>
              <a:t>SAWG – Subcommittee Review  </a:t>
            </a:r>
            <a:br>
              <a:rPr lang="en-US" dirty="0">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946AAD58-F59E-4525-AC44-B11EC232C7B3}"/>
              </a:ext>
            </a:extLst>
          </p:cNvPr>
          <p:cNvSpPr>
            <a:spLocks noGrp="1"/>
          </p:cNvSpPr>
          <p:nvPr>
            <p:ph idx="1"/>
          </p:nvPr>
        </p:nvSpPr>
        <p:spPr>
          <a:xfrm>
            <a:off x="457200" y="1143000"/>
            <a:ext cx="8229600" cy="5562600"/>
          </a:xfrm>
        </p:spPr>
        <p:txBody>
          <a:bodyPr>
            <a:normAutofit/>
          </a:bodyPr>
          <a:lstStyle/>
          <a:p>
            <a:r>
              <a:rPr lang="en-US" sz="2400" b="1" dirty="0">
                <a:solidFill>
                  <a:schemeClr val="tx1">
                    <a:lumMod val="50000"/>
                    <a:lumOff val="50000"/>
                  </a:schemeClr>
                </a:solidFill>
                <a:latin typeface="Arial" panose="020B0604020202020204" pitchFamily="34" charset="0"/>
                <a:cs typeface="Arial" panose="020B0604020202020204" pitchFamily="34" charset="0"/>
              </a:rPr>
              <a:t>Review of Scope – Is the Scope still valid and is the subcommittee/working group/task force still performing these functions; Does the scope need to be revised?</a:t>
            </a: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Current Scope</a:t>
            </a:r>
            <a:r>
              <a:rPr lang="en-US" sz="1900" dirty="0">
                <a:solidFill>
                  <a:schemeClr val="tx1">
                    <a:lumMod val="50000"/>
                    <a:lumOff val="50000"/>
                  </a:schemeClr>
                </a:solidFill>
                <a:latin typeface="Arial" panose="020B0604020202020204" pitchFamily="34" charset="0"/>
                <a:cs typeface="Arial" panose="020B0604020202020204" pitchFamily="34" charset="0"/>
              </a:rPr>
              <a:t>: </a:t>
            </a:r>
          </a:p>
          <a:p>
            <a:pPr marL="457200" lvl="1" indent="0">
              <a:buNone/>
            </a:pPr>
            <a:r>
              <a:rPr lang="en-US" sz="1900" dirty="0">
                <a:solidFill>
                  <a:schemeClr val="tx1">
                    <a:lumMod val="50000"/>
                    <a:lumOff val="50000"/>
                  </a:schemeClr>
                </a:solidFill>
                <a:latin typeface="Arial" panose="020B0604020202020204" pitchFamily="34" charset="0"/>
                <a:cs typeface="Arial" panose="020B0604020202020204" pitchFamily="34" charset="0"/>
              </a:rPr>
              <a:t>	</a:t>
            </a:r>
            <a:r>
              <a:rPr lang="en-US" sz="1600" dirty="0">
                <a:solidFill>
                  <a:schemeClr val="tx1">
                    <a:lumMod val="50000"/>
                    <a:lumOff val="50000"/>
                  </a:schemeClr>
                </a:solidFill>
                <a:latin typeface="Arial" panose="020B0604020202020204" pitchFamily="34" charset="0"/>
                <a:cs typeface="Arial" panose="020B0604020202020204" pitchFamily="34" charset="0"/>
              </a:rPr>
              <a:t>“At the direction of the Wholesale Market Subcommittee (WMS), SAWG evaluate proposals for market design as they pertain to 	Resource adequacy and the resource reporting methodologies.  	SAWG Annually reviews the components and construction of the Capacity, Demand, and Reserves Report (CDR), the Seasonal Assessment of Resource Adequacy Report (SARA), the Long Term Load Forecast, the NERC Long Term Reliability Assessment, and recommend necessary changes to WMS.  SAWG also reviews and recommends market design principles, issues, and 	proposals related to supply side adequacy as assigned by WMS.”</a:t>
            </a:r>
          </a:p>
          <a:p>
            <a:pPr marL="457200" lvl="1" indent="0">
              <a:buNone/>
            </a:pPr>
            <a:endParaRPr lang="en-US" sz="1600" dirty="0">
              <a:solidFill>
                <a:schemeClr val="tx1">
                  <a:lumMod val="50000"/>
                  <a:lumOff val="50000"/>
                </a:schemeClr>
              </a:solidFill>
              <a:latin typeface="Arial" panose="020B0604020202020204" pitchFamily="34" charset="0"/>
              <a:cs typeface="Arial" panose="020B0604020202020204" pitchFamily="34" charset="0"/>
            </a:endParaRP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Recommendation: Add review and recommendation of Peaker Net Margin/CONE study and implementation to the scope </a:t>
            </a:r>
          </a:p>
          <a:p>
            <a:pPr lvl="1"/>
            <a:endParaRPr lang="en-US" sz="2000" b="1" dirty="0">
              <a:solidFill>
                <a:schemeClr val="tx1">
                  <a:lumMod val="50000"/>
                  <a:lumOff val="50000"/>
                </a:schemeClr>
              </a:solidFill>
              <a:latin typeface="Arial" panose="020B0604020202020204" pitchFamily="34" charset="0"/>
              <a:cs typeface="Arial" panose="020B0604020202020204" pitchFamily="34" charset="0"/>
            </a:endParaRPr>
          </a:p>
          <a:p>
            <a:endParaRPr lang="en-US" sz="3500" b="1" dirty="0">
              <a:solidFill>
                <a:schemeClr val="tx1">
                  <a:lumMod val="50000"/>
                  <a:lumOff val="50000"/>
                </a:schemeClr>
              </a:solidFill>
              <a:latin typeface="Arial" panose="020B0604020202020204" pitchFamily="34" charset="0"/>
              <a:cs typeface="Arial" panose="020B0604020202020204" pitchFamily="34" charset="0"/>
            </a:endParaRPr>
          </a:p>
          <a:p>
            <a:endParaRPr lang="en-US" sz="3500" b="1" dirty="0">
              <a:solidFill>
                <a:schemeClr val="tx1">
                  <a:lumMod val="50000"/>
                  <a:lumOff val="50000"/>
                </a:schemeClr>
              </a:solidFill>
              <a:latin typeface="Arial" panose="020B0604020202020204" pitchFamily="34" charset="0"/>
              <a:cs typeface="Arial" panose="020B0604020202020204" pitchFamily="34" charset="0"/>
            </a:endParaRPr>
          </a:p>
          <a:p>
            <a:endParaRPr lang="en-US" sz="3500" b="1"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59E89D58-2558-4441-90A9-8A8EC99B8078}"/>
              </a:ext>
            </a:extLst>
          </p:cNvPr>
          <p:cNvPicPr>
            <a:picLocks noChangeAspect="1"/>
          </p:cNvPicPr>
          <p:nvPr/>
        </p:nvPicPr>
        <p:blipFill>
          <a:blip r:embed="rId2"/>
          <a:stretch>
            <a:fillRect/>
          </a:stretch>
        </p:blipFill>
        <p:spPr>
          <a:xfrm>
            <a:off x="533400" y="914400"/>
            <a:ext cx="2182557" cy="85351"/>
          </a:xfrm>
          <a:prstGeom prst="rect">
            <a:avLst/>
          </a:prstGeom>
        </p:spPr>
      </p:pic>
      <p:sp>
        <p:nvSpPr>
          <p:cNvPr id="5" name="Slide Number Placeholder 4">
            <a:extLst>
              <a:ext uri="{FF2B5EF4-FFF2-40B4-BE49-F238E27FC236}">
                <a16:creationId xmlns:a16="http://schemas.microsoft.com/office/drawing/2014/main" id="{E2C6B8B5-C2F2-46AF-B41C-8DBC32CA0F72}"/>
              </a:ext>
            </a:extLst>
          </p:cNvPr>
          <p:cNvSpPr>
            <a:spLocks noGrp="1"/>
          </p:cNvSpPr>
          <p:nvPr>
            <p:ph type="sldNum" sz="quarter" idx="12"/>
          </p:nvPr>
        </p:nvSpPr>
        <p:spPr/>
        <p:txBody>
          <a:bodyPr/>
          <a:lstStyle/>
          <a:p>
            <a:fld id="{36EE6DEE-B277-412F-8503-2977301076E2}" type="slidenum">
              <a:rPr lang="en-US" smtClean="0"/>
              <a:t>10</a:t>
            </a:fld>
            <a:endParaRPr lang="en-US" dirty="0"/>
          </a:p>
        </p:txBody>
      </p:sp>
    </p:spTree>
    <p:extLst>
      <p:ext uri="{BB962C8B-B14F-4D97-AF65-F5344CB8AC3E}">
        <p14:creationId xmlns:p14="http://schemas.microsoft.com/office/powerpoint/2010/main" val="739285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67656-C371-43A5-9875-BCEE722E4B8B}"/>
              </a:ext>
            </a:extLst>
          </p:cNvPr>
          <p:cNvSpPr>
            <a:spLocks noGrp="1"/>
          </p:cNvSpPr>
          <p:nvPr>
            <p:ph type="title"/>
          </p:nvPr>
        </p:nvSpPr>
        <p:spPr/>
        <p:txBody>
          <a:bodyPr>
            <a:normAutofit fontScale="90000"/>
          </a:bodyPr>
          <a:lstStyle/>
          <a:p>
            <a:pPr algn="l"/>
            <a:r>
              <a:rPr lang="en-US" sz="3100" b="1" dirty="0">
                <a:latin typeface="Arial" panose="020B0604020202020204" pitchFamily="34" charset="0"/>
                <a:cs typeface="Arial" panose="020B0604020202020204" pitchFamily="34" charset="0"/>
              </a:rPr>
              <a:t>SAWG – Subcommittee Review  </a:t>
            </a:r>
            <a:br>
              <a:rPr lang="en-US" dirty="0">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946AAD58-F59E-4525-AC44-B11EC232C7B3}"/>
              </a:ext>
            </a:extLst>
          </p:cNvPr>
          <p:cNvSpPr>
            <a:spLocks noGrp="1"/>
          </p:cNvSpPr>
          <p:nvPr>
            <p:ph idx="1"/>
          </p:nvPr>
        </p:nvSpPr>
        <p:spPr>
          <a:xfrm>
            <a:off x="457200" y="1066800"/>
            <a:ext cx="8229600" cy="5638800"/>
          </a:xfrm>
        </p:spPr>
        <p:txBody>
          <a:bodyPr>
            <a:normAutofit fontScale="25000" lnSpcReduction="20000"/>
          </a:bodyPr>
          <a:lstStyle/>
          <a:p>
            <a:pPr lvl="1"/>
            <a:endParaRPr lang="en-US" sz="1800" b="1" dirty="0">
              <a:solidFill>
                <a:schemeClr val="tx1">
                  <a:lumMod val="50000"/>
                  <a:lumOff val="50000"/>
                </a:schemeClr>
              </a:solidFill>
              <a:latin typeface="Arial" panose="020B0604020202020204" pitchFamily="34" charset="0"/>
              <a:cs typeface="Arial" panose="020B0604020202020204" pitchFamily="34" charset="0"/>
            </a:endParaRPr>
          </a:p>
          <a:p>
            <a:r>
              <a:rPr lang="en-US" sz="7400" b="1" dirty="0">
                <a:solidFill>
                  <a:schemeClr val="tx1">
                    <a:lumMod val="50000"/>
                    <a:lumOff val="50000"/>
                  </a:schemeClr>
                </a:solidFill>
                <a:latin typeface="Arial" panose="020B0604020202020204" pitchFamily="34" charset="0"/>
                <a:cs typeface="Arial" panose="020B0604020202020204" pitchFamily="34" charset="0"/>
              </a:rPr>
              <a:t>Review Open Action Items list – Is the subcommittee/working group/task force discussing open issues, ongoing issues, etc. </a:t>
            </a:r>
          </a:p>
          <a:p>
            <a:pPr lvl="1"/>
            <a:r>
              <a:rPr lang="en-US" sz="7000" dirty="0">
                <a:solidFill>
                  <a:schemeClr val="tx1">
                    <a:lumMod val="50000"/>
                    <a:lumOff val="50000"/>
                  </a:schemeClr>
                </a:solidFill>
                <a:latin typeface="Arial" panose="020B0604020202020204" pitchFamily="34" charset="0"/>
                <a:cs typeface="Arial" panose="020B0604020202020204" pitchFamily="34" charset="0"/>
              </a:rPr>
              <a:t>TAC Assignment:  Review Methodology used to determine Peaker Net Margin (PNM) -- 06/05/2019</a:t>
            </a:r>
          </a:p>
          <a:p>
            <a:pPr lvl="1"/>
            <a:r>
              <a:rPr lang="en-US" sz="7000" dirty="0">
                <a:solidFill>
                  <a:schemeClr val="tx1">
                    <a:lumMod val="50000"/>
                    <a:lumOff val="50000"/>
                  </a:schemeClr>
                </a:solidFill>
                <a:latin typeface="Arial" panose="020B0604020202020204" pitchFamily="34" charset="0"/>
                <a:cs typeface="Arial" panose="020B0604020202020204" pitchFamily="34" charset="0"/>
              </a:rPr>
              <a:t>Planning to bring voting items to WMS and continue work on methodology and implementation of methodology </a:t>
            </a:r>
          </a:p>
          <a:p>
            <a:endParaRPr lang="en-US" sz="7400" b="1" dirty="0">
              <a:solidFill>
                <a:schemeClr val="tx1">
                  <a:lumMod val="50000"/>
                  <a:lumOff val="50000"/>
                </a:schemeClr>
              </a:solidFill>
              <a:latin typeface="Arial" panose="020B0604020202020204" pitchFamily="34" charset="0"/>
              <a:cs typeface="Arial" panose="020B0604020202020204" pitchFamily="34" charset="0"/>
            </a:endParaRPr>
          </a:p>
          <a:p>
            <a:r>
              <a:rPr lang="en-US" sz="7400" b="1" dirty="0">
                <a:solidFill>
                  <a:schemeClr val="tx1">
                    <a:lumMod val="50000"/>
                    <a:lumOff val="50000"/>
                  </a:schemeClr>
                </a:solidFill>
                <a:latin typeface="Arial" panose="020B0604020202020204" pitchFamily="34" charset="0"/>
                <a:cs typeface="Arial" panose="020B0604020202020204" pitchFamily="34" charset="0"/>
              </a:rPr>
              <a:t>How often does the subcommittee/working group/task force meet and how long are their meetings?  Are meetings well attended?  </a:t>
            </a:r>
          </a:p>
          <a:p>
            <a:pPr lvl="1"/>
            <a:r>
              <a:rPr lang="en-US" sz="7000" dirty="0">
                <a:solidFill>
                  <a:schemeClr val="tx1">
                    <a:lumMod val="50000"/>
                    <a:lumOff val="50000"/>
                  </a:schemeClr>
                </a:solidFill>
                <a:latin typeface="Arial" panose="020B0604020202020204" pitchFamily="34" charset="0"/>
                <a:cs typeface="Arial" panose="020B0604020202020204" pitchFamily="34" charset="0"/>
              </a:rPr>
              <a:t>Once a month (cancel if necessary); have had 6 meeting so far 2019</a:t>
            </a:r>
          </a:p>
          <a:p>
            <a:pPr lvl="1"/>
            <a:r>
              <a:rPr lang="en-US" sz="7000" dirty="0">
                <a:solidFill>
                  <a:schemeClr val="tx1">
                    <a:lumMod val="50000"/>
                    <a:lumOff val="50000"/>
                  </a:schemeClr>
                </a:solidFill>
                <a:latin typeface="Arial" panose="020B0604020202020204" pitchFamily="34" charset="0"/>
                <a:cs typeface="Arial" panose="020B0604020202020204" pitchFamily="34" charset="0"/>
              </a:rPr>
              <a:t>usually end by Noon</a:t>
            </a:r>
          </a:p>
          <a:p>
            <a:pPr lvl="1"/>
            <a:r>
              <a:rPr lang="en-US" sz="7000" dirty="0">
                <a:solidFill>
                  <a:schemeClr val="tx1">
                    <a:lumMod val="50000"/>
                    <a:lumOff val="50000"/>
                  </a:schemeClr>
                </a:solidFill>
                <a:latin typeface="Arial" panose="020B0604020202020204" pitchFamily="34" charset="0"/>
                <a:cs typeface="Arial" panose="020B0604020202020204" pitchFamily="34" charset="0"/>
              </a:rPr>
              <a:t>Well attended</a:t>
            </a:r>
          </a:p>
          <a:p>
            <a:pPr marL="457200" lvl="1" indent="0">
              <a:buNone/>
            </a:pPr>
            <a:endParaRPr lang="en-US" sz="7000" dirty="0">
              <a:solidFill>
                <a:schemeClr val="tx1">
                  <a:lumMod val="50000"/>
                  <a:lumOff val="50000"/>
                </a:schemeClr>
              </a:solidFill>
              <a:latin typeface="Arial" panose="020B0604020202020204" pitchFamily="34" charset="0"/>
              <a:cs typeface="Arial" panose="020B0604020202020204" pitchFamily="34" charset="0"/>
            </a:endParaRPr>
          </a:p>
          <a:p>
            <a:r>
              <a:rPr lang="en-US" sz="7400" b="1" dirty="0">
                <a:solidFill>
                  <a:schemeClr val="tx1">
                    <a:lumMod val="50000"/>
                    <a:lumOff val="50000"/>
                  </a:schemeClr>
                </a:solidFill>
                <a:latin typeface="Arial" panose="020B0604020202020204" pitchFamily="34" charset="0"/>
                <a:cs typeface="Arial" panose="020B0604020202020204" pitchFamily="34" charset="0"/>
              </a:rPr>
              <a:t>Does the subcommittee/working group/task force have a similar scope with another subcommittee/working group/task force – if so, can the groups be consolidated?</a:t>
            </a:r>
          </a:p>
          <a:p>
            <a:pPr lvl="1"/>
            <a:r>
              <a:rPr lang="en-US" sz="7000" dirty="0">
                <a:solidFill>
                  <a:schemeClr val="tx1">
                    <a:lumMod val="50000"/>
                    <a:lumOff val="50000"/>
                  </a:schemeClr>
                </a:solidFill>
                <a:latin typeface="Arial" panose="020B0604020202020204" pitchFamily="34" charset="0"/>
                <a:cs typeface="Arial" panose="020B0604020202020204" pitchFamily="34" charset="0"/>
              </a:rPr>
              <a:t>No </a:t>
            </a:r>
          </a:p>
          <a:p>
            <a:pPr marL="457200" lvl="1" indent="0">
              <a:buNone/>
            </a:pPr>
            <a:endParaRPr lang="en-US" sz="7000" b="1" dirty="0">
              <a:solidFill>
                <a:schemeClr val="tx1">
                  <a:lumMod val="50000"/>
                  <a:lumOff val="50000"/>
                </a:schemeClr>
              </a:solidFill>
              <a:latin typeface="Arial" panose="020B0604020202020204" pitchFamily="34" charset="0"/>
              <a:cs typeface="Arial" panose="020B0604020202020204" pitchFamily="34" charset="0"/>
            </a:endParaRPr>
          </a:p>
          <a:p>
            <a:r>
              <a:rPr lang="en-US" sz="7400" b="1" dirty="0">
                <a:solidFill>
                  <a:schemeClr val="tx1">
                    <a:lumMod val="50000"/>
                    <a:lumOff val="50000"/>
                  </a:schemeClr>
                </a:solidFill>
                <a:latin typeface="Arial" panose="020B0604020202020204" pitchFamily="34" charset="0"/>
                <a:cs typeface="Arial" panose="020B0604020202020204" pitchFamily="34" charset="0"/>
              </a:rPr>
              <a:t>Is the subcommittee/working group/task force still necessary?</a:t>
            </a:r>
          </a:p>
          <a:p>
            <a:pPr lvl="1"/>
            <a:r>
              <a:rPr lang="en-US" sz="7000" dirty="0">
                <a:solidFill>
                  <a:schemeClr val="tx1">
                    <a:lumMod val="50000"/>
                    <a:lumOff val="50000"/>
                  </a:schemeClr>
                </a:solidFill>
                <a:latin typeface="Arial" panose="020B0604020202020204" pitchFamily="34" charset="0"/>
                <a:cs typeface="Arial" panose="020B0604020202020204" pitchFamily="34" charset="0"/>
              </a:rPr>
              <a:t>Yes</a:t>
            </a:r>
          </a:p>
          <a:p>
            <a:endParaRPr lang="en-US" sz="3500" b="1" dirty="0">
              <a:solidFill>
                <a:schemeClr val="tx1">
                  <a:lumMod val="50000"/>
                  <a:lumOff val="50000"/>
                </a:schemeClr>
              </a:solidFill>
              <a:latin typeface="Arial" panose="020B0604020202020204" pitchFamily="34" charset="0"/>
              <a:cs typeface="Arial" panose="020B0604020202020204" pitchFamily="34" charset="0"/>
            </a:endParaRPr>
          </a:p>
          <a:p>
            <a:endParaRPr lang="en-US" sz="3500" b="1"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59E89D58-2558-4441-90A9-8A8EC99B8078}"/>
              </a:ext>
            </a:extLst>
          </p:cNvPr>
          <p:cNvPicPr>
            <a:picLocks noChangeAspect="1"/>
          </p:cNvPicPr>
          <p:nvPr/>
        </p:nvPicPr>
        <p:blipFill>
          <a:blip r:embed="rId2"/>
          <a:stretch>
            <a:fillRect/>
          </a:stretch>
        </p:blipFill>
        <p:spPr>
          <a:xfrm>
            <a:off x="533400" y="914400"/>
            <a:ext cx="2182557" cy="85351"/>
          </a:xfrm>
          <a:prstGeom prst="rect">
            <a:avLst/>
          </a:prstGeom>
        </p:spPr>
      </p:pic>
      <p:sp>
        <p:nvSpPr>
          <p:cNvPr id="5" name="Slide Number Placeholder 4">
            <a:extLst>
              <a:ext uri="{FF2B5EF4-FFF2-40B4-BE49-F238E27FC236}">
                <a16:creationId xmlns:a16="http://schemas.microsoft.com/office/drawing/2014/main" id="{E2C6B8B5-C2F2-46AF-B41C-8DBC32CA0F72}"/>
              </a:ext>
            </a:extLst>
          </p:cNvPr>
          <p:cNvSpPr>
            <a:spLocks noGrp="1"/>
          </p:cNvSpPr>
          <p:nvPr>
            <p:ph type="sldNum" sz="quarter" idx="12"/>
          </p:nvPr>
        </p:nvSpPr>
        <p:spPr/>
        <p:txBody>
          <a:bodyPr/>
          <a:lstStyle/>
          <a:p>
            <a:fld id="{36EE6DEE-B277-412F-8503-2977301076E2}" type="slidenum">
              <a:rPr lang="en-US" smtClean="0"/>
              <a:t>11</a:t>
            </a:fld>
            <a:endParaRPr lang="en-US" dirty="0"/>
          </a:p>
        </p:txBody>
      </p:sp>
    </p:spTree>
    <p:extLst>
      <p:ext uri="{BB962C8B-B14F-4D97-AF65-F5344CB8AC3E}">
        <p14:creationId xmlns:p14="http://schemas.microsoft.com/office/powerpoint/2010/main" val="2417737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D8C72-9D30-4009-99E7-1AABB3C68F16}"/>
              </a:ext>
            </a:extLst>
          </p:cNvPr>
          <p:cNvSpPr>
            <a:spLocks noGrp="1"/>
          </p:cNvSpPr>
          <p:nvPr>
            <p:ph type="title"/>
          </p:nvPr>
        </p:nvSpPr>
        <p:spPr/>
        <p:txBody>
          <a:bodyPr>
            <a:normAutofit/>
          </a:bodyPr>
          <a:lstStyle/>
          <a:p>
            <a:pPr algn="l"/>
            <a:r>
              <a:rPr lang="en-US" sz="2800" b="1" dirty="0">
                <a:latin typeface="Arial" panose="020B0604020202020204" pitchFamily="34" charset="0"/>
                <a:cs typeface="Arial" panose="020B0604020202020204" pitchFamily="34" charset="0"/>
              </a:rPr>
              <a:t>Next SAWG Meetings</a:t>
            </a:r>
          </a:p>
        </p:txBody>
      </p:sp>
      <p:sp>
        <p:nvSpPr>
          <p:cNvPr id="3" name="Content Placeholder 2">
            <a:extLst>
              <a:ext uri="{FF2B5EF4-FFF2-40B4-BE49-F238E27FC236}">
                <a16:creationId xmlns:a16="http://schemas.microsoft.com/office/drawing/2014/main" id="{A1D51741-6E43-4033-B6D6-161463A6C1A4}"/>
              </a:ext>
            </a:extLst>
          </p:cNvPr>
          <p:cNvSpPr>
            <a:spLocks noGrp="1"/>
          </p:cNvSpPr>
          <p:nvPr>
            <p:ph idx="1"/>
          </p:nvPr>
        </p:nvSpPr>
        <p:spPr/>
        <p:txBody>
          <a:bodyPr>
            <a:normAutofit/>
          </a:bodyPr>
          <a:lstStyle/>
          <a:p>
            <a:pPr marL="0" indent="0">
              <a:buNone/>
            </a:pPr>
            <a:endParaRPr lang="en-US" sz="2400"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September 27</a:t>
            </a:r>
            <a:r>
              <a:rPr lang="en-US" sz="2400" b="1" baseline="30000" dirty="0">
                <a:solidFill>
                  <a:schemeClr val="tx1">
                    <a:lumMod val="50000"/>
                    <a:lumOff val="50000"/>
                  </a:schemeClr>
                </a:solidFill>
                <a:latin typeface="Arial" panose="020B0604020202020204" pitchFamily="34" charset="0"/>
                <a:cs typeface="Arial" panose="020B0604020202020204" pitchFamily="34" charset="0"/>
              </a:rPr>
              <a:t>th</a:t>
            </a:r>
          </a:p>
          <a:p>
            <a:pPr marL="0" indent="0">
              <a:buNone/>
            </a:pPr>
            <a:r>
              <a:rPr lang="en-US" sz="2400" b="1" dirty="0">
                <a:solidFill>
                  <a:schemeClr val="tx1">
                    <a:lumMod val="50000"/>
                    <a:lumOff val="50000"/>
                  </a:schemeClr>
                </a:solidFill>
                <a:latin typeface="Arial" panose="020B0604020202020204" pitchFamily="34" charset="0"/>
                <a:cs typeface="Arial" panose="020B0604020202020204" pitchFamily="34" charset="0"/>
              </a:rPr>
              <a:t> </a:t>
            </a:r>
          </a:p>
          <a:p>
            <a:r>
              <a:rPr lang="en-US" sz="2400" b="1" dirty="0">
                <a:solidFill>
                  <a:schemeClr val="tx1">
                    <a:lumMod val="50000"/>
                    <a:lumOff val="50000"/>
                  </a:schemeClr>
                </a:solidFill>
                <a:latin typeface="Arial" panose="020B0604020202020204" pitchFamily="34" charset="0"/>
                <a:cs typeface="Arial" panose="020B0604020202020204" pitchFamily="34" charset="0"/>
              </a:rPr>
              <a:t>November 15</a:t>
            </a:r>
            <a:r>
              <a:rPr lang="en-US" sz="2400" b="1" baseline="30000" dirty="0">
                <a:solidFill>
                  <a:schemeClr val="tx1">
                    <a:lumMod val="50000"/>
                    <a:lumOff val="50000"/>
                  </a:schemeClr>
                </a:solidFill>
                <a:latin typeface="Arial" panose="020B0604020202020204" pitchFamily="34" charset="0"/>
                <a:cs typeface="Arial" panose="020B0604020202020204" pitchFamily="34" charset="0"/>
              </a:rPr>
              <a:t>th</a:t>
            </a:r>
            <a:r>
              <a:rPr lang="en-US" sz="2400" b="1" dirty="0">
                <a:solidFill>
                  <a:schemeClr val="tx1">
                    <a:lumMod val="50000"/>
                    <a:lumOff val="50000"/>
                  </a:schemeClr>
                </a:solidFill>
                <a:latin typeface="Arial" panose="020B0604020202020204" pitchFamily="34" charset="0"/>
                <a:cs typeface="Arial" panose="020B0604020202020204" pitchFamily="34" charset="0"/>
              </a:rPr>
              <a:t> </a:t>
            </a:r>
          </a:p>
          <a:p>
            <a:pPr lvl="1"/>
            <a:endParaRPr lang="en-US" sz="2200" b="1" dirty="0">
              <a:solidFill>
                <a:schemeClr val="tx1">
                  <a:lumMod val="50000"/>
                  <a:lumOff val="50000"/>
                </a:schemeClr>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3FFBFDE3-5FEC-4B7B-94C6-AC6950B9C45A}"/>
              </a:ext>
            </a:extLst>
          </p:cNvPr>
          <p:cNvPicPr>
            <a:picLocks noChangeAspect="1"/>
          </p:cNvPicPr>
          <p:nvPr/>
        </p:nvPicPr>
        <p:blipFill>
          <a:blip r:embed="rId2"/>
          <a:stretch>
            <a:fillRect/>
          </a:stretch>
        </p:blipFill>
        <p:spPr>
          <a:xfrm>
            <a:off x="609600" y="1219200"/>
            <a:ext cx="2182557" cy="85351"/>
          </a:xfrm>
          <a:prstGeom prst="rect">
            <a:avLst/>
          </a:prstGeom>
        </p:spPr>
      </p:pic>
      <p:sp>
        <p:nvSpPr>
          <p:cNvPr id="5" name="Slide Number Placeholder 4">
            <a:extLst>
              <a:ext uri="{FF2B5EF4-FFF2-40B4-BE49-F238E27FC236}">
                <a16:creationId xmlns:a16="http://schemas.microsoft.com/office/drawing/2014/main" id="{465DCCB6-65FC-48E0-B425-7AA449945997}"/>
              </a:ext>
            </a:extLst>
          </p:cNvPr>
          <p:cNvSpPr>
            <a:spLocks noGrp="1"/>
          </p:cNvSpPr>
          <p:nvPr>
            <p:ph type="sldNum" sz="quarter" idx="12"/>
          </p:nvPr>
        </p:nvSpPr>
        <p:spPr/>
        <p:txBody>
          <a:bodyPr/>
          <a:lstStyle/>
          <a:p>
            <a:fld id="{36EE6DEE-B277-412F-8503-2977301076E2}" type="slidenum">
              <a:rPr lang="en-US" smtClean="0"/>
              <a:t>12</a:t>
            </a:fld>
            <a:endParaRPr lang="en-US" dirty="0"/>
          </a:p>
        </p:txBody>
      </p:sp>
    </p:spTree>
    <p:extLst>
      <p:ext uri="{BB962C8B-B14F-4D97-AF65-F5344CB8AC3E}">
        <p14:creationId xmlns:p14="http://schemas.microsoft.com/office/powerpoint/2010/main" val="747469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1143000"/>
          </a:xfrm>
        </p:spPr>
        <p:txBody>
          <a:bodyPr>
            <a:normAutofit fontScale="90000"/>
          </a:bodyPr>
          <a:lstStyle/>
          <a:p>
            <a:pPr algn="l"/>
            <a:r>
              <a:rPr lang="en-US" sz="3100" b="1" dirty="0">
                <a:latin typeface="Arial" panose="020B0604020202020204" pitchFamily="34" charset="0"/>
                <a:cs typeface="Arial" panose="020B0604020202020204" pitchFamily="34" charset="0"/>
              </a:rPr>
              <a:t>SAWG August Meeting  – ERCOT Preliminary Review of Controllable DG Response during Summer 2019 EEA Events </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752600"/>
            <a:ext cx="8229600" cy="4602163"/>
          </a:xfrm>
        </p:spPr>
        <p:txBody>
          <a:bodyPr>
            <a:normAutofit/>
          </a:bodyPr>
          <a:lstStyle/>
          <a:p>
            <a:r>
              <a:rPr lang="en-US" sz="2400" b="1" dirty="0">
                <a:solidFill>
                  <a:schemeClr val="tx1">
                    <a:lumMod val="50000"/>
                    <a:lumOff val="50000"/>
                  </a:schemeClr>
                </a:solidFill>
                <a:latin typeface="Arial" panose="020B0604020202020204" pitchFamily="34" charset="0"/>
                <a:cs typeface="Arial" panose="020B0604020202020204" pitchFamily="34" charset="0"/>
              </a:rPr>
              <a:t>ERCOT data was based on DG Mapping enabled by NPRR866 and represents a subset of DG considered “controllable”</a:t>
            </a:r>
          </a:p>
          <a:p>
            <a:pPr marL="0" indent="0">
              <a:buNone/>
            </a:pPr>
            <a:endParaRPr lang="en-US" sz="2400"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Results from EEA events on August 13</a:t>
            </a:r>
            <a:r>
              <a:rPr lang="en-US" sz="2400" b="1" baseline="30000" dirty="0">
                <a:solidFill>
                  <a:schemeClr val="tx1">
                    <a:lumMod val="50000"/>
                    <a:lumOff val="50000"/>
                  </a:schemeClr>
                </a:solidFill>
                <a:latin typeface="Arial" panose="020B0604020202020204" pitchFamily="34" charset="0"/>
                <a:cs typeface="Arial" panose="020B0604020202020204" pitchFamily="34" charset="0"/>
              </a:rPr>
              <a:t>th</a:t>
            </a:r>
            <a:r>
              <a:rPr lang="en-US" sz="2400" b="1" dirty="0">
                <a:solidFill>
                  <a:schemeClr val="tx1">
                    <a:lumMod val="50000"/>
                    <a:lumOff val="50000"/>
                  </a:schemeClr>
                </a:solidFill>
                <a:latin typeface="Arial" panose="020B0604020202020204" pitchFamily="34" charset="0"/>
                <a:cs typeface="Arial" panose="020B0604020202020204" pitchFamily="34" charset="0"/>
              </a:rPr>
              <a:t> and August 15</a:t>
            </a:r>
            <a:r>
              <a:rPr lang="en-US" sz="2400" b="1" baseline="30000" dirty="0">
                <a:solidFill>
                  <a:schemeClr val="tx1">
                    <a:lumMod val="50000"/>
                    <a:lumOff val="50000"/>
                  </a:schemeClr>
                </a:solidFill>
                <a:latin typeface="Arial" panose="020B0604020202020204" pitchFamily="34" charset="0"/>
                <a:cs typeface="Arial" panose="020B0604020202020204" pitchFamily="34" charset="0"/>
              </a:rPr>
              <a:t>th</a:t>
            </a:r>
            <a:r>
              <a:rPr lang="en-US" sz="2400" b="1" dirty="0">
                <a:solidFill>
                  <a:schemeClr val="tx1">
                    <a:lumMod val="50000"/>
                    <a:lumOff val="50000"/>
                  </a:schemeClr>
                </a:solidFill>
                <a:latin typeface="Arial" panose="020B0604020202020204" pitchFamily="34" charset="0"/>
                <a:cs typeface="Arial" panose="020B0604020202020204" pitchFamily="34" charset="0"/>
              </a:rPr>
              <a:t> indicate at least 3 different deployment strategies used by groups of controllable DG:</a:t>
            </a: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1) group responded prior to increased prices and response lasted ~1 hour after pricing decreased</a:t>
            </a: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2) group responded to increased prices and response lasted ~ 20 min after pricing decreased</a:t>
            </a: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3) group in response to ERS deployment </a:t>
            </a:r>
          </a:p>
        </p:txBody>
      </p:sp>
      <p:pic>
        <p:nvPicPr>
          <p:cNvPr id="4" name="Picture 3">
            <a:extLst>
              <a:ext uri="{FF2B5EF4-FFF2-40B4-BE49-F238E27FC236}">
                <a16:creationId xmlns:a16="http://schemas.microsoft.com/office/drawing/2014/main" id="{F796F36C-0072-4930-AB1A-10079C28D9A9}"/>
              </a:ext>
            </a:extLst>
          </p:cNvPr>
          <p:cNvPicPr>
            <a:picLocks noChangeAspect="1"/>
          </p:cNvPicPr>
          <p:nvPr/>
        </p:nvPicPr>
        <p:blipFill>
          <a:blip r:embed="rId2"/>
          <a:stretch>
            <a:fillRect/>
          </a:stretch>
        </p:blipFill>
        <p:spPr>
          <a:xfrm>
            <a:off x="533400" y="1447800"/>
            <a:ext cx="2182557" cy="85351"/>
          </a:xfrm>
          <a:prstGeom prst="rect">
            <a:avLst/>
          </a:prstGeom>
        </p:spPr>
      </p:pic>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fld id="{36EE6DEE-B277-412F-8503-2977301076E2}" type="slidenum">
              <a:rPr lang="en-US" smtClean="0"/>
              <a:t>2</a:t>
            </a:fld>
            <a:endParaRPr lang="en-US" dirty="0"/>
          </a:p>
        </p:txBody>
      </p:sp>
    </p:spTree>
    <p:extLst>
      <p:ext uri="{BB962C8B-B14F-4D97-AF65-F5344CB8AC3E}">
        <p14:creationId xmlns:p14="http://schemas.microsoft.com/office/powerpoint/2010/main" val="2081153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1143000"/>
          </a:xfrm>
        </p:spPr>
        <p:txBody>
          <a:bodyPr>
            <a:normAutofit fontScale="90000"/>
          </a:bodyPr>
          <a:lstStyle/>
          <a:p>
            <a:pPr algn="l"/>
            <a:r>
              <a:rPr lang="en-US" sz="3100" b="1" dirty="0">
                <a:latin typeface="Arial" panose="020B0604020202020204" pitchFamily="34" charset="0"/>
                <a:cs typeface="Arial" panose="020B0604020202020204" pitchFamily="34" charset="0"/>
              </a:rPr>
              <a:t>SAWG August Meeting  – ERCOT Preliminary Review of Controllable DG Response during Summer 2019 EEA Events </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752600"/>
            <a:ext cx="8229600" cy="4602163"/>
          </a:xfrm>
        </p:spPr>
        <p:txBody>
          <a:bodyPr>
            <a:normAutofit/>
          </a:bodyPr>
          <a:lstStyle/>
          <a:p>
            <a:r>
              <a:rPr lang="en-US" sz="2400" b="1" dirty="0">
                <a:solidFill>
                  <a:schemeClr val="tx1">
                    <a:lumMod val="50000"/>
                    <a:lumOff val="50000"/>
                  </a:schemeClr>
                </a:solidFill>
                <a:latin typeface="Arial" panose="020B0604020202020204" pitchFamily="34" charset="0"/>
                <a:cs typeface="Arial" panose="020B0604020202020204" pitchFamily="34" charset="0"/>
              </a:rPr>
              <a:t>Next Steps:</a:t>
            </a: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ERCOT currently doesn’t have visibility in to what type of DG is responding in what way and why</a:t>
            </a:r>
          </a:p>
          <a:p>
            <a:pPr marL="457200" lvl="1" indent="0">
              <a:buNone/>
            </a:pPr>
            <a:endParaRPr lang="en-US" sz="1800" b="1" dirty="0">
              <a:solidFill>
                <a:schemeClr val="tx1">
                  <a:lumMod val="50000"/>
                  <a:lumOff val="50000"/>
                </a:schemeClr>
              </a:solidFill>
              <a:latin typeface="Arial" panose="020B0604020202020204" pitchFamily="34" charset="0"/>
              <a:cs typeface="Arial" panose="020B0604020202020204" pitchFamily="34" charset="0"/>
            </a:endParaRP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Would like direction from WMS on what information we need from ERCOT before this response is at critical mass</a:t>
            </a:r>
          </a:p>
          <a:p>
            <a:pPr lvl="2"/>
            <a:r>
              <a:rPr lang="en-US" sz="1800" dirty="0">
                <a:solidFill>
                  <a:schemeClr val="tx1">
                    <a:lumMod val="50000"/>
                    <a:lumOff val="50000"/>
                  </a:schemeClr>
                </a:solidFill>
                <a:latin typeface="Arial" panose="020B0604020202020204" pitchFamily="34" charset="0"/>
                <a:cs typeface="Arial" panose="020B0604020202020204" pitchFamily="34" charset="0"/>
              </a:rPr>
              <a:t>What additional data does ERCOT need in order to have the necessary information?</a:t>
            </a:r>
          </a:p>
          <a:p>
            <a:pPr lvl="2"/>
            <a:r>
              <a:rPr lang="en-US" sz="1800" dirty="0">
                <a:solidFill>
                  <a:schemeClr val="tx1">
                    <a:lumMod val="50000"/>
                    <a:lumOff val="50000"/>
                  </a:schemeClr>
                </a:solidFill>
                <a:latin typeface="Arial" panose="020B0604020202020204" pitchFamily="34" charset="0"/>
                <a:cs typeface="Arial" panose="020B0604020202020204" pitchFamily="34" charset="0"/>
              </a:rPr>
              <a:t>Roadmap of what information and action is by ERCOT needed before response strategies are impactful   </a:t>
            </a:r>
          </a:p>
        </p:txBody>
      </p:sp>
      <p:pic>
        <p:nvPicPr>
          <p:cNvPr id="4" name="Picture 3">
            <a:extLst>
              <a:ext uri="{FF2B5EF4-FFF2-40B4-BE49-F238E27FC236}">
                <a16:creationId xmlns:a16="http://schemas.microsoft.com/office/drawing/2014/main" id="{F796F36C-0072-4930-AB1A-10079C28D9A9}"/>
              </a:ext>
            </a:extLst>
          </p:cNvPr>
          <p:cNvPicPr>
            <a:picLocks noChangeAspect="1"/>
          </p:cNvPicPr>
          <p:nvPr/>
        </p:nvPicPr>
        <p:blipFill>
          <a:blip r:embed="rId2"/>
          <a:stretch>
            <a:fillRect/>
          </a:stretch>
        </p:blipFill>
        <p:spPr>
          <a:xfrm>
            <a:off x="533400" y="1447800"/>
            <a:ext cx="2182557" cy="85351"/>
          </a:xfrm>
          <a:prstGeom prst="rect">
            <a:avLst/>
          </a:prstGeom>
        </p:spPr>
      </p:pic>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fld id="{36EE6DEE-B277-412F-8503-2977301076E2}" type="slidenum">
              <a:rPr lang="en-US" smtClean="0"/>
              <a:t>3</a:t>
            </a:fld>
            <a:endParaRPr lang="en-US" dirty="0"/>
          </a:p>
        </p:txBody>
      </p:sp>
    </p:spTree>
    <p:extLst>
      <p:ext uri="{BB962C8B-B14F-4D97-AF65-F5344CB8AC3E}">
        <p14:creationId xmlns:p14="http://schemas.microsoft.com/office/powerpoint/2010/main" val="1280304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1143000"/>
          </a:xfrm>
        </p:spPr>
        <p:txBody>
          <a:bodyPr>
            <a:normAutofit fontScale="90000"/>
          </a:bodyPr>
          <a:lstStyle/>
          <a:p>
            <a:pPr algn="l"/>
            <a:r>
              <a:rPr lang="en-US" sz="3100" b="1" dirty="0">
                <a:latin typeface="Arial" panose="020B0604020202020204" pitchFamily="34" charset="0"/>
                <a:cs typeface="Arial" panose="020B0604020202020204" pitchFamily="34" charset="0"/>
              </a:rPr>
              <a:t>SAWG August Meeting  – Update on Distributed Generation Forecasting and CDR Capacity Contribution Estimation Initiatives </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524000"/>
            <a:ext cx="8229600" cy="5105400"/>
          </a:xfrm>
        </p:spPr>
        <p:txBody>
          <a:bodyPr>
            <a:normAutofit lnSpcReduction="10000"/>
          </a:bodyPr>
          <a:lstStyle/>
          <a:p>
            <a:endParaRPr lang="en-US" sz="2400"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At July and August meetings, ERCOT discussed growth forecasted in residential solar, utility scale solar (&lt;10 MW) and natural gas:</a:t>
            </a: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Forecasting Residential Solar Growth</a:t>
            </a:r>
          </a:p>
          <a:p>
            <a:pPr lvl="2"/>
            <a:r>
              <a:rPr lang="en-US" sz="1800" dirty="0">
                <a:solidFill>
                  <a:schemeClr val="tx1">
                    <a:lumMod val="50000"/>
                    <a:lumOff val="50000"/>
                  </a:schemeClr>
                </a:solidFill>
                <a:latin typeface="Arial" panose="020B0604020202020204" pitchFamily="34" charset="0"/>
                <a:cs typeface="Arial" panose="020B0604020202020204" pitchFamily="34" charset="0"/>
              </a:rPr>
              <a:t>ERCOT estimated long-term growth using S-curve and found a Summer Peak Capacity Factor at 36% based on AWS Truepower analysis</a:t>
            </a:r>
          </a:p>
          <a:p>
            <a:pPr lvl="2"/>
            <a:r>
              <a:rPr lang="en-US" sz="18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Next Step: Will continue this discussion at November 15</a:t>
            </a:r>
            <a:r>
              <a:rPr lang="en-US" sz="1800" baseline="300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th</a:t>
            </a:r>
            <a:r>
              <a:rPr lang="en-US" sz="18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 SAWG </a:t>
            </a: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Forecasting Utility Scale Solar Growth</a:t>
            </a:r>
          </a:p>
          <a:p>
            <a:pPr lvl="2"/>
            <a:r>
              <a:rPr lang="en-US" sz="1800" dirty="0">
                <a:solidFill>
                  <a:schemeClr val="tx1">
                    <a:lumMod val="50000"/>
                    <a:lumOff val="50000"/>
                  </a:schemeClr>
                </a:solidFill>
                <a:latin typeface="Arial" panose="020B0604020202020204" pitchFamily="34" charset="0"/>
                <a:cs typeface="Arial" panose="020B0604020202020204" pitchFamily="34" charset="0"/>
              </a:rPr>
              <a:t>No current forecast tool developed</a:t>
            </a:r>
          </a:p>
          <a:p>
            <a:pPr lvl="2"/>
            <a:r>
              <a:rPr lang="en-US" sz="18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Next Step: roundtable discussion at November 15</a:t>
            </a:r>
            <a:r>
              <a:rPr lang="en-US" sz="1800" baseline="300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th</a:t>
            </a:r>
            <a:r>
              <a:rPr lang="en-US" sz="18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 SAWG</a:t>
            </a: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Forecasting Natural Gas Growth Projects</a:t>
            </a:r>
          </a:p>
          <a:p>
            <a:pPr lvl="2"/>
            <a:r>
              <a:rPr lang="en-US" sz="1800" dirty="0">
                <a:solidFill>
                  <a:schemeClr val="tx1">
                    <a:lumMod val="50000"/>
                    <a:lumOff val="50000"/>
                  </a:schemeClr>
                </a:solidFill>
                <a:latin typeface="Arial" panose="020B0604020202020204" pitchFamily="34" charset="0"/>
                <a:cs typeface="Arial" panose="020B0604020202020204" pitchFamily="34" charset="0"/>
              </a:rPr>
              <a:t>No current forecast tool developed</a:t>
            </a:r>
          </a:p>
          <a:p>
            <a:pPr lvl="2"/>
            <a:r>
              <a:rPr lang="en-US" sz="18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Next Step: Instead of a poll/survey, ERCOT will hold a day-long workshop with DSPs for two-way dialogue </a:t>
            </a:r>
          </a:p>
          <a:p>
            <a:pPr lvl="1"/>
            <a:endParaRPr lang="en-US" sz="1800" b="1" dirty="0">
              <a:solidFill>
                <a:schemeClr val="tx1">
                  <a:lumMod val="50000"/>
                  <a:lumOff val="50000"/>
                </a:schemeClr>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796F36C-0072-4930-AB1A-10079C28D9A9}"/>
              </a:ext>
            </a:extLst>
          </p:cNvPr>
          <p:cNvPicPr>
            <a:picLocks noChangeAspect="1"/>
          </p:cNvPicPr>
          <p:nvPr/>
        </p:nvPicPr>
        <p:blipFill>
          <a:blip r:embed="rId2"/>
          <a:stretch>
            <a:fillRect/>
          </a:stretch>
        </p:blipFill>
        <p:spPr>
          <a:xfrm>
            <a:off x="533400" y="1447800"/>
            <a:ext cx="2182557" cy="85351"/>
          </a:xfrm>
          <a:prstGeom prst="rect">
            <a:avLst/>
          </a:prstGeom>
        </p:spPr>
      </p:pic>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fld id="{36EE6DEE-B277-412F-8503-2977301076E2}" type="slidenum">
              <a:rPr lang="en-US" smtClean="0"/>
              <a:t>4</a:t>
            </a:fld>
            <a:endParaRPr lang="en-US" dirty="0"/>
          </a:p>
        </p:txBody>
      </p:sp>
    </p:spTree>
    <p:extLst>
      <p:ext uri="{BB962C8B-B14F-4D97-AF65-F5344CB8AC3E}">
        <p14:creationId xmlns:p14="http://schemas.microsoft.com/office/powerpoint/2010/main" val="2690144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p:txBody>
          <a:bodyPr>
            <a:normAutofit fontScale="90000"/>
          </a:bodyPr>
          <a:lstStyle/>
          <a:p>
            <a:pPr algn="l"/>
            <a:r>
              <a:rPr lang="en-US" sz="3100" b="1" dirty="0">
                <a:latin typeface="Arial" panose="020B0604020202020204" pitchFamily="34" charset="0"/>
                <a:cs typeface="Arial" panose="020B0604020202020204" pitchFamily="34" charset="0"/>
              </a:rPr>
              <a:t>SAWG August Meeting – Gap Analysis for DG Reporting in the CDR </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381000" y="1295400"/>
            <a:ext cx="8229600" cy="5410200"/>
          </a:xfrm>
        </p:spPr>
        <p:txBody>
          <a:bodyPr>
            <a:normAutofit/>
          </a:bodyPr>
          <a:lstStyle/>
          <a:p>
            <a:r>
              <a:rPr lang="en-US" sz="2400" b="1" dirty="0">
                <a:solidFill>
                  <a:schemeClr val="tx1">
                    <a:lumMod val="50000"/>
                    <a:lumOff val="50000"/>
                  </a:schemeClr>
                </a:solidFill>
                <a:latin typeface="Arial" panose="020B0604020202020204" pitchFamily="34" charset="0"/>
                <a:cs typeface="Arial" panose="020B0604020202020204" pitchFamily="34" charset="0"/>
              </a:rPr>
              <a:t>ERCOT presented an outline for a whitepaper for reporting DG in the CDR</a:t>
            </a:r>
          </a:p>
          <a:p>
            <a:pPr marL="0" indent="0">
              <a:buNone/>
            </a:pPr>
            <a:r>
              <a:rPr lang="en-US" sz="2600" b="1" dirty="0">
                <a:solidFill>
                  <a:schemeClr val="tx1">
                    <a:lumMod val="50000"/>
                    <a:lumOff val="50000"/>
                  </a:schemeClr>
                </a:solidFill>
                <a:latin typeface="Arial" panose="020B0604020202020204" pitchFamily="34" charset="0"/>
                <a:cs typeface="Arial" panose="020B0604020202020204" pitchFamily="34" charset="0"/>
              </a:rPr>
              <a:t> </a:t>
            </a:r>
          </a:p>
        </p:txBody>
      </p:sp>
      <p:pic>
        <p:nvPicPr>
          <p:cNvPr id="4" name="Picture 3">
            <a:extLst>
              <a:ext uri="{FF2B5EF4-FFF2-40B4-BE49-F238E27FC236}">
                <a16:creationId xmlns:a16="http://schemas.microsoft.com/office/drawing/2014/main" id="{F796F36C-0072-4930-AB1A-10079C28D9A9}"/>
              </a:ext>
            </a:extLst>
          </p:cNvPr>
          <p:cNvPicPr>
            <a:picLocks noChangeAspect="1"/>
          </p:cNvPicPr>
          <p:nvPr/>
        </p:nvPicPr>
        <p:blipFill>
          <a:blip r:embed="rId2"/>
          <a:stretch>
            <a:fillRect/>
          </a:stretch>
        </p:blipFill>
        <p:spPr>
          <a:xfrm>
            <a:off x="533400" y="1228725"/>
            <a:ext cx="2182557" cy="85351"/>
          </a:xfrm>
          <a:prstGeom prst="rect">
            <a:avLst/>
          </a:prstGeom>
        </p:spPr>
      </p:pic>
      <p:sp>
        <p:nvSpPr>
          <p:cNvPr id="5" name="Slide Number Placeholder 4">
            <a:extLst>
              <a:ext uri="{FF2B5EF4-FFF2-40B4-BE49-F238E27FC236}">
                <a16:creationId xmlns:a16="http://schemas.microsoft.com/office/drawing/2014/main" id="{84CFF3F6-85AF-467C-808F-EC73CA85E4F7}"/>
              </a:ext>
            </a:extLst>
          </p:cNvPr>
          <p:cNvSpPr>
            <a:spLocks noGrp="1"/>
          </p:cNvSpPr>
          <p:nvPr>
            <p:ph type="sldNum" sz="quarter" idx="12"/>
          </p:nvPr>
        </p:nvSpPr>
        <p:spPr/>
        <p:txBody>
          <a:bodyPr/>
          <a:lstStyle/>
          <a:p>
            <a:fld id="{36EE6DEE-B277-412F-8503-2977301076E2}" type="slidenum">
              <a:rPr lang="en-US" smtClean="0"/>
              <a:t>5</a:t>
            </a:fld>
            <a:endParaRPr lang="en-US" dirty="0"/>
          </a:p>
        </p:txBody>
      </p:sp>
      <p:pic>
        <p:nvPicPr>
          <p:cNvPr id="6" name="Picture 5">
            <a:extLst>
              <a:ext uri="{FF2B5EF4-FFF2-40B4-BE49-F238E27FC236}">
                <a16:creationId xmlns:a16="http://schemas.microsoft.com/office/drawing/2014/main" id="{1228134E-F4BA-41A6-AD7E-26E6040B86DC}"/>
              </a:ext>
            </a:extLst>
          </p:cNvPr>
          <p:cNvPicPr>
            <a:picLocks noChangeAspect="1"/>
          </p:cNvPicPr>
          <p:nvPr/>
        </p:nvPicPr>
        <p:blipFill>
          <a:blip r:embed="rId3"/>
          <a:stretch>
            <a:fillRect/>
          </a:stretch>
        </p:blipFill>
        <p:spPr>
          <a:xfrm>
            <a:off x="838200" y="2133600"/>
            <a:ext cx="6858000" cy="4046002"/>
          </a:xfrm>
          <a:prstGeom prst="rect">
            <a:avLst/>
          </a:prstGeom>
        </p:spPr>
      </p:pic>
    </p:spTree>
    <p:extLst>
      <p:ext uri="{BB962C8B-B14F-4D97-AF65-F5344CB8AC3E}">
        <p14:creationId xmlns:p14="http://schemas.microsoft.com/office/powerpoint/2010/main" val="2536164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p:txBody>
          <a:bodyPr>
            <a:normAutofit fontScale="90000"/>
          </a:bodyPr>
          <a:lstStyle/>
          <a:p>
            <a:pPr algn="l"/>
            <a:r>
              <a:rPr lang="en-US" sz="3100" b="1" dirty="0">
                <a:latin typeface="Arial" panose="020B0604020202020204" pitchFamily="34" charset="0"/>
                <a:cs typeface="Arial" panose="020B0604020202020204" pitchFamily="34" charset="0"/>
              </a:rPr>
              <a:t>SAWG August Meeting – Gap Analysis for DG Reporting in the CDR </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381000" y="1295400"/>
            <a:ext cx="8229600" cy="5410200"/>
          </a:xfrm>
        </p:spPr>
        <p:txBody>
          <a:bodyPr>
            <a:normAutofit/>
          </a:bodyPr>
          <a:lstStyle/>
          <a:p>
            <a:r>
              <a:rPr lang="en-US" sz="2400" b="1" dirty="0">
                <a:solidFill>
                  <a:schemeClr val="tx1">
                    <a:lumMod val="50000"/>
                    <a:lumOff val="50000"/>
                  </a:schemeClr>
                </a:solidFill>
                <a:latin typeface="Arial" panose="020B0604020202020204" pitchFamily="34" charset="0"/>
                <a:cs typeface="Arial" panose="020B0604020202020204" pitchFamily="34" charset="0"/>
              </a:rPr>
              <a:t>ERCOT presented an outline for a whitepaper for reporting DG in the CDR</a:t>
            </a:r>
          </a:p>
          <a:p>
            <a:pPr marL="0" indent="0">
              <a:buNone/>
            </a:pPr>
            <a:endParaRPr lang="en-US" sz="2400"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Next Steps:</a:t>
            </a: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ERCOT to put outline in a presentation for September SAWG</a:t>
            </a:r>
          </a:p>
          <a:p>
            <a:pPr marL="457200" lvl="1" indent="0">
              <a:buNone/>
            </a:pPr>
            <a:endParaRPr lang="en-US" sz="1800" b="1" dirty="0">
              <a:solidFill>
                <a:schemeClr val="tx1">
                  <a:lumMod val="50000"/>
                  <a:lumOff val="50000"/>
                </a:schemeClr>
              </a:solidFill>
              <a:latin typeface="Arial" panose="020B0604020202020204" pitchFamily="34" charset="0"/>
              <a:cs typeface="Arial" panose="020B0604020202020204" pitchFamily="34" charset="0"/>
            </a:endParaRP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ERCOT to update September SAWG on timeline for a future whitepaper outline on Storage Reporting in CDR</a:t>
            </a:r>
          </a:p>
          <a:p>
            <a:pPr marL="0" indent="0">
              <a:buNone/>
            </a:pPr>
            <a:r>
              <a:rPr lang="en-US" sz="2600" b="1" dirty="0">
                <a:solidFill>
                  <a:schemeClr val="tx1">
                    <a:lumMod val="50000"/>
                    <a:lumOff val="50000"/>
                  </a:schemeClr>
                </a:solidFill>
                <a:latin typeface="Arial" panose="020B0604020202020204" pitchFamily="34" charset="0"/>
                <a:cs typeface="Arial" panose="020B0604020202020204" pitchFamily="34" charset="0"/>
              </a:rPr>
              <a:t> </a:t>
            </a:r>
          </a:p>
        </p:txBody>
      </p:sp>
      <p:pic>
        <p:nvPicPr>
          <p:cNvPr id="4" name="Picture 3">
            <a:extLst>
              <a:ext uri="{FF2B5EF4-FFF2-40B4-BE49-F238E27FC236}">
                <a16:creationId xmlns:a16="http://schemas.microsoft.com/office/drawing/2014/main" id="{F796F36C-0072-4930-AB1A-10079C28D9A9}"/>
              </a:ext>
            </a:extLst>
          </p:cNvPr>
          <p:cNvPicPr>
            <a:picLocks noChangeAspect="1"/>
          </p:cNvPicPr>
          <p:nvPr/>
        </p:nvPicPr>
        <p:blipFill>
          <a:blip r:embed="rId2"/>
          <a:stretch>
            <a:fillRect/>
          </a:stretch>
        </p:blipFill>
        <p:spPr>
          <a:xfrm>
            <a:off x="533400" y="1228725"/>
            <a:ext cx="2182557" cy="85351"/>
          </a:xfrm>
          <a:prstGeom prst="rect">
            <a:avLst/>
          </a:prstGeom>
        </p:spPr>
      </p:pic>
      <p:sp>
        <p:nvSpPr>
          <p:cNvPr id="5" name="Slide Number Placeholder 4">
            <a:extLst>
              <a:ext uri="{FF2B5EF4-FFF2-40B4-BE49-F238E27FC236}">
                <a16:creationId xmlns:a16="http://schemas.microsoft.com/office/drawing/2014/main" id="{84CFF3F6-85AF-467C-808F-EC73CA85E4F7}"/>
              </a:ext>
            </a:extLst>
          </p:cNvPr>
          <p:cNvSpPr>
            <a:spLocks noGrp="1"/>
          </p:cNvSpPr>
          <p:nvPr>
            <p:ph type="sldNum" sz="quarter" idx="12"/>
          </p:nvPr>
        </p:nvSpPr>
        <p:spPr/>
        <p:txBody>
          <a:bodyPr/>
          <a:lstStyle/>
          <a:p>
            <a:fld id="{36EE6DEE-B277-412F-8503-2977301076E2}" type="slidenum">
              <a:rPr lang="en-US" smtClean="0"/>
              <a:t>6</a:t>
            </a:fld>
            <a:endParaRPr lang="en-US" dirty="0"/>
          </a:p>
        </p:txBody>
      </p:sp>
    </p:spTree>
    <p:extLst>
      <p:ext uri="{BB962C8B-B14F-4D97-AF65-F5344CB8AC3E}">
        <p14:creationId xmlns:p14="http://schemas.microsoft.com/office/powerpoint/2010/main" val="2509316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p:txBody>
          <a:bodyPr>
            <a:normAutofit fontScale="90000"/>
          </a:bodyPr>
          <a:lstStyle/>
          <a:p>
            <a:pPr algn="l"/>
            <a:r>
              <a:rPr lang="en-US" sz="3100" b="1" dirty="0">
                <a:latin typeface="Arial" panose="020B0604020202020204" pitchFamily="34" charset="0"/>
                <a:cs typeface="Arial" panose="020B0604020202020204" pitchFamily="34" charset="0"/>
              </a:rPr>
              <a:t>SAWG August Meeting – Unconfirmed Retirements in the CDR</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381000" y="1295400"/>
            <a:ext cx="8229600" cy="5410200"/>
          </a:xfrm>
        </p:spPr>
        <p:txBody>
          <a:bodyPr>
            <a:normAutofit/>
          </a:bodyPr>
          <a:lstStyle/>
          <a:p>
            <a:r>
              <a:rPr lang="en-US" sz="2400" b="1" dirty="0">
                <a:solidFill>
                  <a:schemeClr val="tx1">
                    <a:lumMod val="50000"/>
                    <a:lumOff val="50000"/>
                  </a:schemeClr>
                </a:solidFill>
                <a:latin typeface="Arial" panose="020B0604020202020204" pitchFamily="34" charset="0"/>
                <a:cs typeface="Arial" panose="020B0604020202020204" pitchFamily="34" charset="0"/>
              </a:rPr>
              <a:t>ERCOT proposed a layout for including announced retirements in supplemental tab </a:t>
            </a:r>
          </a:p>
          <a:p>
            <a:endParaRPr lang="en-US" sz="2300" dirty="0">
              <a:solidFill>
                <a:schemeClr val="tx1">
                  <a:lumMod val="50000"/>
                  <a:lumOff val="50000"/>
                </a:schemeClr>
              </a:solidFill>
              <a:latin typeface="Arial" panose="020B0604020202020204" pitchFamily="34" charset="0"/>
              <a:cs typeface="Arial" panose="020B0604020202020204" pitchFamily="34" charset="0"/>
            </a:endParaRPr>
          </a:p>
          <a:p>
            <a:pPr lvl="2"/>
            <a:endParaRPr lang="en-US" sz="1400" b="1" dirty="0">
              <a:solidFill>
                <a:schemeClr val="tx1">
                  <a:lumMod val="50000"/>
                  <a:lumOff val="50000"/>
                </a:schemeClr>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796F36C-0072-4930-AB1A-10079C28D9A9}"/>
              </a:ext>
            </a:extLst>
          </p:cNvPr>
          <p:cNvPicPr>
            <a:picLocks noChangeAspect="1"/>
          </p:cNvPicPr>
          <p:nvPr/>
        </p:nvPicPr>
        <p:blipFill>
          <a:blip r:embed="rId2"/>
          <a:stretch>
            <a:fillRect/>
          </a:stretch>
        </p:blipFill>
        <p:spPr>
          <a:xfrm>
            <a:off x="533400" y="1228725"/>
            <a:ext cx="2182557" cy="85351"/>
          </a:xfrm>
          <a:prstGeom prst="rect">
            <a:avLst/>
          </a:prstGeom>
        </p:spPr>
      </p:pic>
      <p:sp>
        <p:nvSpPr>
          <p:cNvPr id="5" name="Slide Number Placeholder 4">
            <a:extLst>
              <a:ext uri="{FF2B5EF4-FFF2-40B4-BE49-F238E27FC236}">
                <a16:creationId xmlns:a16="http://schemas.microsoft.com/office/drawing/2014/main" id="{84CFF3F6-85AF-467C-808F-EC73CA85E4F7}"/>
              </a:ext>
            </a:extLst>
          </p:cNvPr>
          <p:cNvSpPr>
            <a:spLocks noGrp="1"/>
          </p:cNvSpPr>
          <p:nvPr>
            <p:ph type="sldNum" sz="quarter" idx="12"/>
          </p:nvPr>
        </p:nvSpPr>
        <p:spPr/>
        <p:txBody>
          <a:bodyPr/>
          <a:lstStyle/>
          <a:p>
            <a:fld id="{36EE6DEE-B277-412F-8503-2977301076E2}" type="slidenum">
              <a:rPr lang="en-US" smtClean="0"/>
              <a:t>7</a:t>
            </a:fld>
            <a:endParaRPr lang="en-US" dirty="0"/>
          </a:p>
        </p:txBody>
      </p:sp>
      <p:pic>
        <p:nvPicPr>
          <p:cNvPr id="7" name="Picture 6">
            <a:extLst>
              <a:ext uri="{FF2B5EF4-FFF2-40B4-BE49-F238E27FC236}">
                <a16:creationId xmlns:a16="http://schemas.microsoft.com/office/drawing/2014/main" id="{441C3255-4801-485E-962F-3F46A32317C5}"/>
              </a:ext>
            </a:extLst>
          </p:cNvPr>
          <p:cNvPicPr>
            <a:picLocks noChangeAspect="1"/>
          </p:cNvPicPr>
          <p:nvPr/>
        </p:nvPicPr>
        <p:blipFill>
          <a:blip r:embed="rId3"/>
          <a:stretch>
            <a:fillRect/>
          </a:stretch>
        </p:blipFill>
        <p:spPr>
          <a:xfrm>
            <a:off x="838200" y="2057400"/>
            <a:ext cx="7010400" cy="4328855"/>
          </a:xfrm>
          <a:prstGeom prst="rect">
            <a:avLst/>
          </a:prstGeom>
        </p:spPr>
      </p:pic>
    </p:spTree>
    <p:extLst>
      <p:ext uri="{BB962C8B-B14F-4D97-AF65-F5344CB8AC3E}">
        <p14:creationId xmlns:p14="http://schemas.microsoft.com/office/powerpoint/2010/main" val="49131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p:txBody>
          <a:bodyPr>
            <a:normAutofit fontScale="90000"/>
          </a:bodyPr>
          <a:lstStyle/>
          <a:p>
            <a:pPr algn="l"/>
            <a:r>
              <a:rPr lang="en-US" sz="3100" b="1" dirty="0">
                <a:latin typeface="Arial" panose="020B0604020202020204" pitchFamily="34" charset="0"/>
                <a:cs typeface="Arial" panose="020B0604020202020204" pitchFamily="34" charset="0"/>
              </a:rPr>
              <a:t>SAWG August Meeting – Unconfirmed Retirements in the CDR</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381000" y="1295400"/>
            <a:ext cx="8229600" cy="5410200"/>
          </a:xfrm>
        </p:spPr>
        <p:txBody>
          <a:bodyPr>
            <a:normAutofit/>
          </a:bodyPr>
          <a:lstStyle/>
          <a:p>
            <a:r>
              <a:rPr lang="en-US" sz="2400" b="1" dirty="0">
                <a:solidFill>
                  <a:schemeClr val="tx1">
                    <a:lumMod val="50000"/>
                    <a:lumOff val="50000"/>
                  </a:schemeClr>
                </a:solidFill>
                <a:latin typeface="Arial" panose="020B0604020202020204" pitchFamily="34" charset="0"/>
                <a:cs typeface="Arial" panose="020B0604020202020204" pitchFamily="34" charset="0"/>
              </a:rPr>
              <a:t>ERCOT proposed a layout for including announced retirements in supplemental tab </a:t>
            </a:r>
          </a:p>
          <a:p>
            <a:pPr marL="0" indent="0">
              <a:buNone/>
            </a:pPr>
            <a:endParaRPr lang="en-US" sz="2400"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SAWG discussed changes:</a:t>
            </a: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including “or” to “and” in (2)</a:t>
            </a: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Removing (3)</a:t>
            </a:r>
          </a:p>
          <a:p>
            <a:pPr marL="457200" lvl="1" indent="0">
              <a:buNone/>
            </a:pPr>
            <a:endParaRPr lang="en-US" sz="1800"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Next Steps:</a:t>
            </a: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ERCOT to present a “final” version at September SAWG</a:t>
            </a:r>
          </a:p>
          <a:p>
            <a:pPr lvl="1"/>
            <a:endParaRPr lang="en-US" sz="1900" dirty="0">
              <a:solidFill>
                <a:schemeClr val="tx1">
                  <a:lumMod val="50000"/>
                  <a:lumOff val="50000"/>
                </a:schemeClr>
              </a:solidFill>
              <a:latin typeface="Arial" panose="020B0604020202020204" pitchFamily="34" charset="0"/>
              <a:cs typeface="Arial" panose="020B0604020202020204" pitchFamily="34" charset="0"/>
            </a:endParaRPr>
          </a:p>
          <a:p>
            <a:endParaRPr lang="en-US" sz="2300" dirty="0">
              <a:solidFill>
                <a:schemeClr val="tx1">
                  <a:lumMod val="50000"/>
                  <a:lumOff val="50000"/>
                </a:schemeClr>
              </a:solidFill>
              <a:latin typeface="Arial" panose="020B0604020202020204" pitchFamily="34" charset="0"/>
              <a:cs typeface="Arial" panose="020B0604020202020204" pitchFamily="34" charset="0"/>
            </a:endParaRPr>
          </a:p>
          <a:p>
            <a:pPr lvl="1"/>
            <a:endParaRPr lang="en-US" sz="1900" dirty="0">
              <a:solidFill>
                <a:schemeClr val="tx1">
                  <a:lumMod val="50000"/>
                  <a:lumOff val="50000"/>
                </a:schemeClr>
              </a:solidFill>
              <a:latin typeface="Arial" panose="020B0604020202020204" pitchFamily="34" charset="0"/>
              <a:cs typeface="Arial" panose="020B0604020202020204" pitchFamily="34" charset="0"/>
            </a:endParaRPr>
          </a:p>
          <a:p>
            <a:endParaRPr lang="en-US" sz="2300" dirty="0">
              <a:solidFill>
                <a:schemeClr val="tx1">
                  <a:lumMod val="50000"/>
                  <a:lumOff val="50000"/>
                </a:schemeClr>
              </a:solidFill>
              <a:latin typeface="Arial" panose="020B0604020202020204" pitchFamily="34" charset="0"/>
              <a:cs typeface="Arial" panose="020B0604020202020204" pitchFamily="34" charset="0"/>
            </a:endParaRPr>
          </a:p>
          <a:p>
            <a:pPr lvl="2"/>
            <a:endParaRPr lang="en-US" sz="1400" b="1" dirty="0">
              <a:solidFill>
                <a:schemeClr val="tx1">
                  <a:lumMod val="50000"/>
                  <a:lumOff val="50000"/>
                </a:schemeClr>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796F36C-0072-4930-AB1A-10079C28D9A9}"/>
              </a:ext>
            </a:extLst>
          </p:cNvPr>
          <p:cNvPicPr>
            <a:picLocks noChangeAspect="1"/>
          </p:cNvPicPr>
          <p:nvPr/>
        </p:nvPicPr>
        <p:blipFill>
          <a:blip r:embed="rId2"/>
          <a:stretch>
            <a:fillRect/>
          </a:stretch>
        </p:blipFill>
        <p:spPr>
          <a:xfrm>
            <a:off x="533400" y="1228725"/>
            <a:ext cx="2182557" cy="85351"/>
          </a:xfrm>
          <a:prstGeom prst="rect">
            <a:avLst/>
          </a:prstGeom>
        </p:spPr>
      </p:pic>
      <p:sp>
        <p:nvSpPr>
          <p:cNvPr id="5" name="Slide Number Placeholder 4">
            <a:extLst>
              <a:ext uri="{FF2B5EF4-FFF2-40B4-BE49-F238E27FC236}">
                <a16:creationId xmlns:a16="http://schemas.microsoft.com/office/drawing/2014/main" id="{84CFF3F6-85AF-467C-808F-EC73CA85E4F7}"/>
              </a:ext>
            </a:extLst>
          </p:cNvPr>
          <p:cNvSpPr>
            <a:spLocks noGrp="1"/>
          </p:cNvSpPr>
          <p:nvPr>
            <p:ph type="sldNum" sz="quarter" idx="12"/>
          </p:nvPr>
        </p:nvSpPr>
        <p:spPr/>
        <p:txBody>
          <a:bodyPr/>
          <a:lstStyle/>
          <a:p>
            <a:fld id="{36EE6DEE-B277-412F-8503-2977301076E2}" type="slidenum">
              <a:rPr lang="en-US" smtClean="0"/>
              <a:t>8</a:t>
            </a:fld>
            <a:endParaRPr lang="en-US" dirty="0"/>
          </a:p>
        </p:txBody>
      </p:sp>
    </p:spTree>
    <p:extLst>
      <p:ext uri="{BB962C8B-B14F-4D97-AF65-F5344CB8AC3E}">
        <p14:creationId xmlns:p14="http://schemas.microsoft.com/office/powerpoint/2010/main" val="3845512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67656-C371-43A5-9875-BCEE722E4B8B}"/>
              </a:ext>
            </a:extLst>
          </p:cNvPr>
          <p:cNvSpPr>
            <a:spLocks noGrp="1"/>
          </p:cNvSpPr>
          <p:nvPr>
            <p:ph type="title"/>
          </p:nvPr>
        </p:nvSpPr>
        <p:spPr/>
        <p:txBody>
          <a:bodyPr>
            <a:normAutofit fontScale="90000"/>
          </a:bodyPr>
          <a:lstStyle/>
          <a:p>
            <a:pPr algn="l"/>
            <a:r>
              <a:rPr lang="en-US" sz="3100" b="1" dirty="0">
                <a:latin typeface="Arial" panose="020B0604020202020204" pitchFamily="34" charset="0"/>
                <a:cs typeface="Arial" panose="020B0604020202020204" pitchFamily="34" charset="0"/>
              </a:rPr>
              <a:t>SAWG August Meeting – CONE Study   </a:t>
            </a:r>
            <a:br>
              <a:rPr lang="en-US" dirty="0">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946AAD58-F59E-4525-AC44-B11EC232C7B3}"/>
              </a:ext>
            </a:extLst>
          </p:cNvPr>
          <p:cNvSpPr>
            <a:spLocks noGrp="1"/>
          </p:cNvSpPr>
          <p:nvPr>
            <p:ph idx="1"/>
          </p:nvPr>
        </p:nvSpPr>
        <p:spPr>
          <a:xfrm>
            <a:off x="457200" y="1295400"/>
            <a:ext cx="8229600" cy="5410200"/>
          </a:xfrm>
        </p:spPr>
        <p:txBody>
          <a:bodyPr>
            <a:normAutofit/>
          </a:bodyPr>
          <a:lstStyle/>
          <a:p>
            <a:r>
              <a:rPr lang="en-US" sz="2400" b="1" dirty="0">
                <a:solidFill>
                  <a:schemeClr val="tx1">
                    <a:lumMod val="50000"/>
                    <a:lumOff val="50000"/>
                  </a:schemeClr>
                </a:solidFill>
                <a:latin typeface="Arial" panose="020B0604020202020204" pitchFamily="34" charset="0"/>
                <a:cs typeface="Arial" panose="020B0604020202020204" pitchFamily="34" charset="0"/>
              </a:rPr>
              <a:t>ERCOT spoke to Brattle to get an estimate based on an “bottom-up” approach specific to ERCOT</a:t>
            </a:r>
          </a:p>
          <a:p>
            <a:pPr lvl="1"/>
            <a:r>
              <a:rPr lang="en-US" sz="2000" b="1" dirty="0">
                <a:solidFill>
                  <a:schemeClr val="tx1">
                    <a:lumMod val="50000"/>
                    <a:lumOff val="50000"/>
                  </a:schemeClr>
                </a:solidFill>
                <a:latin typeface="Arial" panose="020B0604020202020204" pitchFamily="34" charset="0"/>
                <a:cs typeface="Arial" panose="020B0604020202020204" pitchFamily="34" charset="0"/>
              </a:rPr>
              <a:t>Cost estimate of $230,000-$260,000</a:t>
            </a:r>
          </a:p>
          <a:p>
            <a:pPr lvl="1"/>
            <a:r>
              <a:rPr lang="en-US" sz="2000" b="1" dirty="0">
                <a:solidFill>
                  <a:schemeClr val="tx1">
                    <a:lumMod val="50000"/>
                    <a:lumOff val="50000"/>
                  </a:schemeClr>
                </a:solidFill>
                <a:latin typeface="Arial" panose="020B0604020202020204" pitchFamily="34" charset="0"/>
                <a:cs typeface="Arial" panose="020B0604020202020204" pitchFamily="34" charset="0"/>
              </a:rPr>
              <a:t>Time estimate of 3-4 months</a:t>
            </a:r>
          </a:p>
          <a:p>
            <a:pPr lvl="1"/>
            <a:endParaRPr lang="en-US" sz="2000"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SAWG Recommendation</a:t>
            </a:r>
          </a:p>
          <a:p>
            <a:pPr lvl="1"/>
            <a:r>
              <a:rPr lang="en-US" sz="2000" b="1" dirty="0">
                <a:solidFill>
                  <a:schemeClr val="tx1">
                    <a:lumMod val="50000"/>
                    <a:lumOff val="50000"/>
                  </a:schemeClr>
                </a:solidFill>
                <a:latin typeface="Arial" panose="020B0604020202020204" pitchFamily="34" charset="0"/>
                <a:cs typeface="Arial" panose="020B0604020202020204" pitchFamily="34" charset="0"/>
              </a:rPr>
              <a:t>Perform this type of study every 4 years (every other LTSA)</a:t>
            </a:r>
          </a:p>
          <a:p>
            <a:pPr lvl="1"/>
            <a:r>
              <a:rPr lang="en-US" sz="2000" b="1" dirty="0">
                <a:solidFill>
                  <a:schemeClr val="tx1">
                    <a:lumMod val="50000"/>
                    <a:lumOff val="50000"/>
                  </a:schemeClr>
                </a:solidFill>
                <a:latin typeface="Arial" panose="020B0604020202020204" pitchFamily="34" charset="0"/>
                <a:cs typeface="Arial" panose="020B0604020202020204" pitchFamily="34" charset="0"/>
              </a:rPr>
              <a:t>Use an RFP for a vendor </a:t>
            </a:r>
          </a:p>
          <a:p>
            <a:pPr lvl="1"/>
            <a:r>
              <a:rPr lang="en-US" sz="2000" b="1" dirty="0">
                <a:solidFill>
                  <a:schemeClr val="tx1">
                    <a:lumMod val="50000"/>
                    <a:lumOff val="50000"/>
                  </a:schemeClr>
                </a:solidFill>
                <a:latin typeface="Arial" panose="020B0604020202020204" pitchFamily="34" charset="0"/>
                <a:cs typeface="Arial" panose="020B0604020202020204" pitchFamily="34" charset="0"/>
              </a:rPr>
              <a:t>Implement the value with the calendar year</a:t>
            </a:r>
          </a:p>
          <a:p>
            <a:pPr lvl="1"/>
            <a:endParaRPr lang="en-US" sz="2000" b="1" dirty="0">
              <a:solidFill>
                <a:schemeClr val="tx1">
                  <a:lumMod val="50000"/>
                  <a:lumOff val="50000"/>
                </a:schemeClr>
              </a:solidFill>
              <a:latin typeface="Arial" panose="020B0604020202020204" pitchFamily="34" charset="0"/>
              <a:cs typeface="Arial" panose="020B0604020202020204" pitchFamily="34" charset="0"/>
            </a:endParaRPr>
          </a:p>
          <a:p>
            <a:pPr marL="400050"/>
            <a:r>
              <a:rPr lang="en-US" sz="2400" b="1" dirty="0">
                <a:solidFill>
                  <a:schemeClr val="tx1">
                    <a:lumMod val="50000"/>
                    <a:lumOff val="50000"/>
                  </a:schemeClr>
                </a:solidFill>
                <a:latin typeface="Arial" panose="020B0604020202020204" pitchFamily="34" charset="0"/>
                <a:cs typeface="Arial" panose="020B0604020202020204" pitchFamily="34" charset="0"/>
              </a:rPr>
              <a:t>Next Steps:</a:t>
            </a:r>
          </a:p>
          <a:p>
            <a:pPr marL="800100" lvl="1"/>
            <a:r>
              <a:rPr lang="en-US" sz="2000" b="1" dirty="0">
                <a:solidFill>
                  <a:schemeClr val="tx1">
                    <a:lumMod val="50000"/>
                    <a:lumOff val="50000"/>
                  </a:schemeClr>
                </a:solidFill>
                <a:latin typeface="Arial" panose="020B0604020202020204" pitchFamily="34" charset="0"/>
                <a:cs typeface="Arial" panose="020B0604020202020204" pitchFamily="34" charset="0"/>
              </a:rPr>
              <a:t>SAWG recommends this as a voting item for October WMS</a:t>
            </a:r>
          </a:p>
          <a:p>
            <a:pPr lvl="1"/>
            <a:endParaRPr lang="en-US" sz="1800" b="1" dirty="0">
              <a:solidFill>
                <a:schemeClr val="tx1">
                  <a:lumMod val="50000"/>
                  <a:lumOff val="50000"/>
                </a:schemeClr>
              </a:solidFill>
              <a:latin typeface="Arial" panose="020B0604020202020204" pitchFamily="34" charset="0"/>
              <a:cs typeface="Arial" panose="020B0604020202020204" pitchFamily="34" charset="0"/>
            </a:endParaRPr>
          </a:p>
          <a:p>
            <a:endParaRPr lang="en-US" sz="3500" b="1" dirty="0">
              <a:solidFill>
                <a:schemeClr val="tx1">
                  <a:lumMod val="50000"/>
                  <a:lumOff val="50000"/>
                </a:schemeClr>
              </a:solidFill>
              <a:latin typeface="Arial" panose="020B0604020202020204" pitchFamily="34" charset="0"/>
              <a:cs typeface="Arial" panose="020B0604020202020204" pitchFamily="34" charset="0"/>
            </a:endParaRPr>
          </a:p>
          <a:p>
            <a:endParaRPr lang="en-US" sz="3500" b="1"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59E89D58-2558-4441-90A9-8A8EC99B8078}"/>
              </a:ext>
            </a:extLst>
          </p:cNvPr>
          <p:cNvPicPr>
            <a:picLocks noChangeAspect="1"/>
          </p:cNvPicPr>
          <p:nvPr/>
        </p:nvPicPr>
        <p:blipFill>
          <a:blip r:embed="rId2"/>
          <a:stretch>
            <a:fillRect/>
          </a:stretch>
        </p:blipFill>
        <p:spPr>
          <a:xfrm>
            <a:off x="533400" y="914400"/>
            <a:ext cx="2182557" cy="85351"/>
          </a:xfrm>
          <a:prstGeom prst="rect">
            <a:avLst/>
          </a:prstGeom>
        </p:spPr>
      </p:pic>
      <p:sp>
        <p:nvSpPr>
          <p:cNvPr id="5" name="Slide Number Placeholder 4">
            <a:extLst>
              <a:ext uri="{FF2B5EF4-FFF2-40B4-BE49-F238E27FC236}">
                <a16:creationId xmlns:a16="http://schemas.microsoft.com/office/drawing/2014/main" id="{E2C6B8B5-C2F2-46AF-B41C-8DBC32CA0F72}"/>
              </a:ext>
            </a:extLst>
          </p:cNvPr>
          <p:cNvSpPr>
            <a:spLocks noGrp="1"/>
          </p:cNvSpPr>
          <p:nvPr>
            <p:ph type="sldNum" sz="quarter" idx="12"/>
          </p:nvPr>
        </p:nvSpPr>
        <p:spPr/>
        <p:txBody>
          <a:bodyPr/>
          <a:lstStyle/>
          <a:p>
            <a:fld id="{36EE6DEE-B277-412F-8503-2977301076E2}" type="slidenum">
              <a:rPr lang="en-US" smtClean="0"/>
              <a:t>9</a:t>
            </a:fld>
            <a:endParaRPr lang="en-US" dirty="0"/>
          </a:p>
        </p:txBody>
      </p:sp>
    </p:spTree>
    <p:extLst>
      <p:ext uri="{BB962C8B-B14F-4D97-AF65-F5344CB8AC3E}">
        <p14:creationId xmlns:p14="http://schemas.microsoft.com/office/powerpoint/2010/main" val="1849292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D7FB2E800D0445AB60BE4CF6693240" ma:contentTypeVersion="9" ma:contentTypeDescription="Create a new document." ma:contentTypeScope="" ma:versionID="cba75499531ceb3f246cf6adc3a33ce8">
  <xsd:schema xmlns:xsd="http://www.w3.org/2001/XMLSchema" xmlns:xs="http://www.w3.org/2001/XMLSchema" xmlns:p="http://schemas.microsoft.com/office/2006/metadata/properties" xmlns:ns3="ace0c983-095b-4ab2-a133-4fa3e902b0fc" targetNamespace="http://schemas.microsoft.com/office/2006/metadata/properties" ma:root="true" ma:fieldsID="3a86683aa51a3373566f47fbb9006bc8" ns3:_="">
    <xsd:import namespace="ace0c983-095b-4ab2-a133-4fa3e902b0f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e0c983-095b-4ab2-a133-4fa3e902b0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8CE2DDC-B89F-47CA-A5CF-08D365F4B8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e0c983-095b-4ab2-a133-4fa3e902b0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2ECC2F-A9D3-446E-81C4-139727DC3535}">
  <ds:schemaRefs>
    <ds:schemaRef ds:uri="http://schemas.microsoft.com/sharepoint/v3/contenttype/forms"/>
  </ds:schemaRefs>
</ds:datastoreItem>
</file>

<file path=customXml/itemProps3.xml><?xml version="1.0" encoding="utf-8"?>
<ds:datastoreItem xmlns:ds="http://schemas.openxmlformats.org/officeDocument/2006/customXml" ds:itemID="{7D2F5E0E-2CBD-45B1-B655-24315E7D52AD}">
  <ds:schemaRefs>
    <ds:schemaRef ds:uri="http://schemas.openxmlformats.org/package/2006/metadata/core-properties"/>
    <ds:schemaRef ds:uri="http://schemas.microsoft.com/office/2006/metadata/properties"/>
    <ds:schemaRef ds:uri="http://purl.org/dc/dcmitype/"/>
    <ds:schemaRef ds:uri="http://schemas.microsoft.com/office/2006/documentManagement/types"/>
    <ds:schemaRef ds:uri="http://www.w3.org/XML/1998/namespace"/>
    <ds:schemaRef ds:uri="http://purl.org/dc/terms/"/>
    <ds:schemaRef ds:uri="http://purl.org/dc/elements/1.1/"/>
    <ds:schemaRef ds:uri="http://schemas.microsoft.com/office/infopath/2007/PartnerControls"/>
    <ds:schemaRef ds:uri="ace0c983-095b-4ab2-a133-4fa3e902b0fc"/>
  </ds:schemaRefs>
</ds:datastoreItem>
</file>

<file path=docProps/app.xml><?xml version="1.0" encoding="utf-8"?>
<Properties xmlns="http://schemas.openxmlformats.org/officeDocument/2006/extended-properties" xmlns:vt="http://schemas.openxmlformats.org/officeDocument/2006/docPropsVTypes">
  <TotalTime>3403</TotalTime>
  <Words>766</Words>
  <Application>Microsoft Office PowerPoint</Application>
  <PresentationFormat>On-screen Show (4:3)</PresentationFormat>
  <Paragraphs>113</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Supply Analysis Working Group Report to WMS</vt:lpstr>
      <vt:lpstr>SAWG August Meeting  – ERCOT Preliminary Review of Controllable DG Response during Summer 2019 EEA Events  </vt:lpstr>
      <vt:lpstr>SAWG August Meeting  – ERCOT Preliminary Review of Controllable DG Response during Summer 2019 EEA Events  </vt:lpstr>
      <vt:lpstr>SAWG August Meeting  – Update on Distributed Generation Forecasting and CDR Capacity Contribution Estimation Initiatives  </vt:lpstr>
      <vt:lpstr>SAWG August Meeting – Gap Analysis for DG Reporting in the CDR  </vt:lpstr>
      <vt:lpstr>SAWG August Meeting – Gap Analysis for DG Reporting in the CDR  </vt:lpstr>
      <vt:lpstr>SAWG August Meeting – Unconfirmed Retirements in the CDR </vt:lpstr>
      <vt:lpstr>SAWG August Meeting – Unconfirmed Retirements in the CDR </vt:lpstr>
      <vt:lpstr>SAWG August Meeting – CONE Study    </vt:lpstr>
      <vt:lpstr>SAWG – Subcommittee Review   </vt:lpstr>
      <vt:lpstr>SAWG – Subcommittee Review   </vt:lpstr>
      <vt:lpstr>Next SAWG Meetings</vt:lpstr>
    </vt:vector>
  </TitlesOfParts>
  <Company>NRG Energy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Reliant Energy</dc:creator>
  <cp:lastModifiedBy>Smith, Caitlin</cp:lastModifiedBy>
  <cp:revision>48</cp:revision>
  <cp:lastPrinted>2019-08-06T19:55:43Z</cp:lastPrinted>
  <dcterms:created xsi:type="dcterms:W3CDTF">2018-10-08T15:17:08Z</dcterms:created>
  <dcterms:modified xsi:type="dcterms:W3CDTF">2019-09-04T00:44:16Z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0x0101008CD7FB2E800D0445AB60BE4CF6693240</vt:lpwstr>
  </property>
</Properties>
</file>