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265" r:id="rId9"/>
    <p:sldId id="257" r:id="rId10"/>
    <p:sldId id="266" r:id="rId11"/>
    <p:sldId id="261" r:id="rId12"/>
    <p:sldId id="262" r:id="rId13"/>
    <p:sldId id="263" r:id="rId14"/>
    <p:sldId id="26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757"/>
    <a:srgbClr val="FF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873" autoAdjust="0"/>
  </p:normalViewPr>
  <p:slideViewPr>
    <p:cSldViewPr showGuides="1">
      <p:cViewPr varScale="1">
        <p:scale>
          <a:sx n="96" d="100"/>
          <a:sy n="96" d="100"/>
        </p:scale>
        <p:origin x="78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0563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Smal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  <a:prstGeom prst="rect">
            <a:avLst/>
          </a:prstGeo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31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VPWGSubmittals@ercot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105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2020 Winter Peak and Spring Off-Peak (WINSPG20) Voltage Profile Kick Off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Voltage Profile Working Group (VPWG)</a:t>
            </a:r>
            <a:endParaRPr lang="en-US" dirty="0"/>
          </a:p>
          <a:p>
            <a:r>
              <a:rPr lang="en-US" dirty="0" smtClean="0"/>
              <a:t>September 3,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685800"/>
            <a:ext cx="7315200" cy="5486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dirty="0" smtClean="0"/>
              <a:t>SSWG Case and Contingency Information</a:t>
            </a:r>
          </a:p>
          <a:p>
            <a:r>
              <a:rPr lang="en-US" dirty="0" smtClean="0"/>
              <a:t>Change Submissions</a:t>
            </a:r>
          </a:p>
          <a:p>
            <a:r>
              <a:rPr lang="en-US" dirty="0" smtClean="0"/>
              <a:t>Email</a:t>
            </a:r>
          </a:p>
          <a:p>
            <a:r>
              <a:rPr lang="en-US" dirty="0" smtClean="0"/>
              <a:t>Schedule</a:t>
            </a:r>
          </a:p>
          <a:p>
            <a:r>
              <a:rPr lang="en-US" dirty="0" smtClean="0"/>
              <a:t>Additional Information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SSWG Case and Contingency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Cases:</a:t>
            </a:r>
          </a:p>
          <a:p>
            <a:pPr lvl="1"/>
            <a:r>
              <a:rPr lang="en-US" dirty="0" smtClean="0"/>
              <a:t>WIN1.raw*</a:t>
            </a:r>
            <a:endParaRPr lang="en-US" sz="1600" dirty="0" smtClean="0"/>
          </a:p>
          <a:p>
            <a:pPr lvl="2"/>
            <a:r>
              <a:rPr lang="en-US" dirty="0" smtClean="0"/>
              <a:t>Load: 73,139.8 MW**</a:t>
            </a:r>
          </a:p>
          <a:p>
            <a:pPr lvl="1"/>
            <a:r>
              <a:rPr lang="en-US" dirty="0" smtClean="0"/>
              <a:t>SPG2.raw*</a:t>
            </a:r>
          </a:p>
          <a:p>
            <a:pPr lvl="2"/>
            <a:r>
              <a:rPr lang="en-US" dirty="0" smtClean="0"/>
              <a:t>Load: 48,817.5 </a:t>
            </a:r>
            <a:r>
              <a:rPr lang="en-US" dirty="0"/>
              <a:t>MW</a:t>
            </a:r>
            <a:r>
              <a:rPr lang="en-US" dirty="0" smtClean="0"/>
              <a:t>**</a:t>
            </a:r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dirty="0" smtClean="0"/>
              <a:t>Contingencies:</a:t>
            </a:r>
          </a:p>
          <a:p>
            <a:pPr lvl="1"/>
            <a:r>
              <a:rPr lang="en-US" dirty="0" smtClean="0"/>
              <a:t>Auto-generated single</a:t>
            </a:r>
          </a:p>
          <a:p>
            <a:pPr lvl="2"/>
            <a:r>
              <a:rPr lang="en-US" dirty="0" smtClean="0"/>
              <a:t>WIN1_single.con</a:t>
            </a:r>
          </a:p>
          <a:p>
            <a:pPr lvl="2"/>
            <a:r>
              <a:rPr lang="en-US" dirty="0" smtClean="0"/>
              <a:t>SPG2_single.con</a:t>
            </a:r>
          </a:p>
          <a:p>
            <a:pPr lvl="1"/>
            <a:r>
              <a:rPr lang="en-US" dirty="0" smtClean="0"/>
              <a:t>NERC P1 &amp; P7***</a:t>
            </a:r>
          </a:p>
          <a:p>
            <a:pPr lvl="2"/>
            <a:r>
              <a:rPr lang="en-US" dirty="0" smtClean="0"/>
              <a:t>WIN1_P1.con</a:t>
            </a:r>
          </a:p>
          <a:p>
            <a:pPr lvl="2"/>
            <a:r>
              <a:rPr lang="en-US" dirty="0" smtClean="0"/>
              <a:t>WIN1_P7.con</a:t>
            </a:r>
          </a:p>
          <a:p>
            <a:pPr lvl="2"/>
            <a:r>
              <a:rPr lang="en-US" dirty="0" smtClean="0"/>
              <a:t>SPG2_P1.con</a:t>
            </a:r>
          </a:p>
          <a:p>
            <a:pPr lvl="2"/>
            <a:r>
              <a:rPr lang="en-US" dirty="0" smtClean="0"/>
              <a:t>SPG2_P7.con</a:t>
            </a: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44877" y="5763560"/>
            <a:ext cx="61943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*Renamed from </a:t>
            </a:r>
            <a:r>
              <a:rPr lang="en-US" sz="1400" dirty="0" smtClean="0"/>
              <a:t>1[8/9]SSWG_2020_..._Final_06242019.raw</a:t>
            </a:r>
            <a:endParaRPr lang="en-US" sz="1400" dirty="0"/>
          </a:p>
          <a:p>
            <a:pPr algn="r"/>
            <a:r>
              <a:rPr lang="en-US" sz="1400" dirty="0" smtClean="0"/>
              <a:t>**Includes PUNs</a:t>
            </a:r>
          </a:p>
          <a:p>
            <a:pPr algn="r"/>
            <a:r>
              <a:rPr lang="en-US" sz="1400" dirty="0" smtClean="0"/>
              <a:t>***Renamed </a:t>
            </a:r>
            <a:r>
              <a:rPr lang="en-US" sz="1400" dirty="0"/>
              <a:t>from 1[8/9]SSWG_[WIN/SPG][1/2]_PSSE_P…_</a:t>
            </a:r>
            <a:r>
              <a:rPr lang="en-US" sz="1400" dirty="0" smtClean="0"/>
              <a:t>07152019.con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07862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Change Submissions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review </a:t>
            </a:r>
            <a:r>
              <a:rPr lang="en-US" dirty="0" smtClean="0"/>
              <a:t>the cases and check that devices are modeled appropriately for the study.</a:t>
            </a:r>
            <a:endParaRPr lang="en-US" dirty="0" smtClean="0"/>
          </a:p>
          <a:p>
            <a:pPr lvl="1"/>
            <a:r>
              <a:rPr lang="en-US" dirty="0" smtClean="0"/>
              <a:t>Generation-controlled buses.</a:t>
            </a:r>
          </a:p>
          <a:p>
            <a:pPr lvl="2"/>
            <a:r>
              <a:rPr lang="en-US" dirty="0" smtClean="0"/>
              <a:t>Should be in TSP-assigned bus number range.</a:t>
            </a:r>
          </a:p>
          <a:p>
            <a:pPr lvl="2"/>
            <a:r>
              <a:rPr lang="en-US" dirty="0" smtClean="0"/>
              <a:t>Should </a:t>
            </a:r>
            <a:r>
              <a:rPr lang="en-US" dirty="0"/>
              <a:t>be the high side of the GSU </a:t>
            </a:r>
            <a:r>
              <a:rPr lang="en-US" dirty="0" smtClean="0"/>
              <a:t>Transformer/POI.</a:t>
            </a:r>
          </a:p>
          <a:p>
            <a:pPr lvl="1"/>
            <a:r>
              <a:rPr lang="en-US" dirty="0"/>
              <a:t>Generation </a:t>
            </a:r>
            <a:r>
              <a:rPr lang="en-US" dirty="0" smtClean="0"/>
              <a:t>status and output.</a:t>
            </a:r>
          </a:p>
          <a:p>
            <a:pPr lvl="2"/>
            <a:r>
              <a:rPr lang="en-US" dirty="0" smtClean="0"/>
              <a:t>Status of offline and new units.</a:t>
            </a:r>
          </a:p>
          <a:p>
            <a:pPr lvl="2"/>
            <a:r>
              <a:rPr lang="en-US" dirty="0" smtClean="0"/>
              <a:t>Status of units incurring long-term outages during the study period.</a:t>
            </a:r>
          </a:p>
          <a:p>
            <a:pPr lvl="2"/>
            <a:r>
              <a:rPr lang="en-US" dirty="0" smtClean="0"/>
              <a:t>Reactive capability of units.</a:t>
            </a:r>
            <a:endParaRPr lang="en-US" dirty="0" smtClean="0"/>
          </a:p>
          <a:p>
            <a:pPr lvl="1"/>
            <a:r>
              <a:rPr lang="en-US" dirty="0"/>
              <a:t>Transmission </a:t>
            </a:r>
            <a:r>
              <a:rPr lang="en-US" dirty="0" smtClean="0"/>
              <a:t>line and transformer </a:t>
            </a:r>
            <a:r>
              <a:rPr lang="en-US" dirty="0"/>
              <a:t>status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Status of branches incurring long-term outages.</a:t>
            </a:r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ransformer </a:t>
            </a:r>
            <a:r>
              <a:rPr lang="en-US" dirty="0" smtClean="0"/>
              <a:t>tap </a:t>
            </a:r>
            <a:r>
              <a:rPr lang="en-US" dirty="0" smtClean="0"/>
              <a:t>settings.</a:t>
            </a:r>
          </a:p>
          <a:p>
            <a:pPr lvl="1"/>
            <a:r>
              <a:rPr lang="en-US" dirty="0"/>
              <a:t>Reactive device status and capability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Submissions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should be submitted via IDEV/CON files.</a:t>
            </a:r>
          </a:p>
          <a:p>
            <a:pPr lvl="1"/>
            <a:r>
              <a:rPr lang="en-US" dirty="0"/>
              <a:t>Exceptions are made for “manual” changes.</a:t>
            </a:r>
          </a:p>
          <a:p>
            <a:pPr lvl="2"/>
            <a:r>
              <a:rPr lang="en-US" dirty="0"/>
              <a:t>Example: Set point for slack bus generator.</a:t>
            </a:r>
          </a:p>
          <a:p>
            <a:pPr lvl="1"/>
            <a:r>
              <a:rPr lang="en-US" dirty="0"/>
              <a:t>Suggested file naming convention: [TDSP]_2020_VP_[WIN1/SPG2]_Pass[#].[IDV/CON]</a:t>
            </a:r>
          </a:p>
          <a:p>
            <a:pPr lvl="2"/>
            <a:r>
              <a:rPr lang="en-US" dirty="0"/>
              <a:t>Example: ONCOR_2020_VP_WIN1_Pass0.IDV.</a:t>
            </a:r>
          </a:p>
          <a:p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smtClean="0"/>
              <a:t>change submission should cause the case to go un-solved.</a:t>
            </a:r>
          </a:p>
          <a:p>
            <a:pPr lvl="1"/>
            <a:r>
              <a:rPr lang="en-US" dirty="0"/>
              <a:t>Changes that cannot solve in the case will not be accepted.</a:t>
            </a:r>
          </a:p>
          <a:p>
            <a:pPr lvl="1"/>
            <a:r>
              <a:rPr lang="en-US" dirty="0" smtClean="0"/>
              <a:t>Ideally, changes should improve the quality and strength of the case.</a:t>
            </a:r>
          </a:p>
          <a:p>
            <a:pPr lvl="1"/>
            <a:r>
              <a:rPr lang="en-US" dirty="0" smtClean="0"/>
              <a:t>Please </a:t>
            </a:r>
            <a:r>
              <a:rPr lang="en-US" dirty="0"/>
              <a:t>verify that the case solves with the PSSE solution file “solution.idv” before submitted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Any issues solving the case with proposed changes may be brought to ERCOT. ERCOT will help coordinate these changes with the case and any other applicable TDSPs, if necessary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21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direct all emails relating to the Voltage Profile to </a:t>
            </a:r>
            <a:r>
              <a:rPr lang="en-US" dirty="0" smtClean="0">
                <a:hlinkClick r:id="rId3"/>
              </a:rPr>
              <a:t>VPWGSubmittals@ercot.com</a:t>
            </a:r>
            <a:endParaRPr lang="en-US" dirty="0" smtClean="0"/>
          </a:p>
          <a:p>
            <a:pPr lvl="1"/>
            <a:r>
              <a:rPr lang="en-US" dirty="0" smtClean="0"/>
              <a:t>Do not need to copy ERCOT staff (i.e. Operations Analysis) unless asked to do so.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Please include “[WINSPG20]” in the subject line of these emails. This conventions reduces the possibility of </a:t>
            </a:r>
            <a:r>
              <a:rPr lang="en-US" dirty="0"/>
              <a:t>ERCOT </a:t>
            </a:r>
            <a:r>
              <a:rPr lang="en-US" dirty="0" smtClean="0"/>
              <a:t>missing any emails </a:t>
            </a:r>
            <a:r>
              <a:rPr lang="en-US" dirty="0"/>
              <a:t>related to our Voltage Profile Study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Example: Voltage Profile Pass0 Changes [WINSPG20]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03338"/>
              </p:ext>
            </p:extLst>
          </p:nvPr>
        </p:nvGraphicFramePr>
        <p:xfrm>
          <a:off x="304800" y="990600"/>
          <a:ext cx="8534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Pass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ERCOT Release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TDSP</a:t>
                      </a:r>
                      <a:r>
                        <a:rPr lang="en-US" baseline="0" dirty="0" smtClean="0"/>
                        <a:t> Submittal Date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Pass 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09/04/2019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09/18/2019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Pass 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10/02/2019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10/16/2019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Pass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10/23/2019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10/30/2019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Pass </a:t>
                      </a:r>
                      <a:r>
                        <a:rPr lang="en-US" b="1" baseline="0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11/06/2019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11/13/2019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Final Pass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11/20/2019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11/26/2019 (Tuesday)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Review Meeting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11/06/2019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Posted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12/01/2019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4175102"/>
            <a:ext cx="8534400" cy="174493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For ERCOT releases, ERCOT will send out updated cases, contingencies, etc. and any pass-specific information.</a:t>
            </a:r>
          </a:p>
          <a:p>
            <a:pPr lvl="1"/>
            <a:r>
              <a:rPr lang="en-US" sz="1600" dirty="0" smtClean="0"/>
              <a:t>Pass-specific information example: post-contingency violations with Pass 2.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5715000" y="1739443"/>
            <a:ext cx="609600" cy="215444"/>
          </a:xfrm>
          <a:prstGeom prst="rect">
            <a:avLst/>
          </a:prstGeom>
          <a:solidFill>
            <a:srgbClr val="FFD757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 weeks</a:t>
            </a:r>
            <a:endParaRPr lang="en-US" sz="800" dirty="0"/>
          </a:p>
        </p:txBody>
      </p:sp>
      <p:sp>
        <p:nvSpPr>
          <p:cNvPr id="20" name="TextBox 19"/>
          <p:cNvSpPr txBox="1"/>
          <p:nvPr/>
        </p:nvSpPr>
        <p:spPr>
          <a:xfrm>
            <a:off x="5715000" y="2107286"/>
            <a:ext cx="609600" cy="215444"/>
          </a:xfrm>
          <a:prstGeom prst="rect">
            <a:avLst/>
          </a:prstGeom>
          <a:solidFill>
            <a:srgbClr val="FF8989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 week</a:t>
            </a:r>
            <a:endParaRPr lang="en-US" sz="800" dirty="0"/>
          </a:p>
        </p:txBody>
      </p:sp>
      <p:sp>
        <p:nvSpPr>
          <p:cNvPr id="21" name="TextBox 20"/>
          <p:cNvSpPr txBox="1"/>
          <p:nvPr/>
        </p:nvSpPr>
        <p:spPr>
          <a:xfrm>
            <a:off x="5709834" y="1364899"/>
            <a:ext cx="609600" cy="215444"/>
          </a:xfrm>
          <a:prstGeom prst="rect">
            <a:avLst/>
          </a:prstGeom>
          <a:solidFill>
            <a:srgbClr val="FFD757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 weeks</a:t>
            </a:r>
            <a:endParaRPr lang="en-US" sz="800" dirty="0"/>
          </a:p>
        </p:txBody>
      </p:sp>
      <p:sp>
        <p:nvSpPr>
          <p:cNvPr id="22" name="TextBox 21"/>
          <p:cNvSpPr txBox="1"/>
          <p:nvPr/>
        </p:nvSpPr>
        <p:spPr>
          <a:xfrm>
            <a:off x="5720166" y="2475129"/>
            <a:ext cx="609600" cy="215444"/>
          </a:xfrm>
          <a:prstGeom prst="rect">
            <a:avLst/>
          </a:prstGeom>
          <a:solidFill>
            <a:srgbClr val="FF8989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 week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uses PSS/E Version 33.5.</a:t>
            </a:r>
          </a:p>
          <a:p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I</a:t>
            </a:r>
            <a:r>
              <a:rPr lang="en-US" dirty="0" smtClean="0"/>
              <a:t>f necessary) ERCOT uses Power World Simulator 20.</a:t>
            </a:r>
          </a:p>
          <a:p>
            <a:endParaRPr lang="en-US" dirty="0"/>
          </a:p>
          <a:p>
            <a:r>
              <a:rPr lang="en-US" dirty="0" smtClean="0"/>
              <a:t>Please review the VPWG Study procedure.</a:t>
            </a:r>
          </a:p>
          <a:p>
            <a:pPr lvl="1"/>
            <a:endParaRPr lang="en-US" sz="1600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i="1" dirty="0" smtClean="0"/>
              <a:t>Thank you!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167132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2077</TotalTime>
  <Words>504</Words>
  <Application>Microsoft Office PowerPoint</Application>
  <PresentationFormat>On-screen Show (4:3)</PresentationFormat>
  <Paragraphs>110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SSWG Case and Contingency Information</vt:lpstr>
      <vt:lpstr>Change Submissions</vt:lpstr>
      <vt:lpstr>Change Submissions</vt:lpstr>
      <vt:lpstr>Emails</vt:lpstr>
      <vt:lpstr>Schedule</vt:lpstr>
      <vt:lpstr>Additional Information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ElHabr, Tony</cp:lastModifiedBy>
  <cp:revision>100</cp:revision>
  <cp:lastPrinted>2016-01-21T20:53:15Z</cp:lastPrinted>
  <dcterms:created xsi:type="dcterms:W3CDTF">2016-01-21T15:20:31Z</dcterms:created>
  <dcterms:modified xsi:type="dcterms:W3CDTF">2019-09-03T13:35:33Z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