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6"/>
  </p:notesMasterIdLst>
  <p:sldIdLst>
    <p:sldId id="256" r:id="rId2"/>
    <p:sldId id="270" r:id="rId3"/>
    <p:sldId id="271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705" autoAdjust="0"/>
  </p:normalViewPr>
  <p:slideViewPr>
    <p:cSldViewPr>
      <p:cViewPr>
        <p:scale>
          <a:sx n="90" d="100"/>
          <a:sy n="90" d="100"/>
        </p:scale>
        <p:origin x="-1234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120" y="-8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F1568B-5DA3-4B11-86A2-B350F980F904}" type="datetimeFigureOut">
              <a:rPr lang="en-US" smtClean="0"/>
              <a:t>8/27/2019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70B8-C1E9-42C8-8C32-757BAA47EF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329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770B8-C1E9-42C8-8C32-757BAA47EF3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962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8/27/2019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8/27/2019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8/27/2019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8/27/2019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8/27/2019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8/27/2019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8/27/2019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2FEBA9C-394B-4B9F-A3FF-638CD91567B0}" type="datetimeFigureOut">
              <a:rPr lang="en-US" smtClean="0"/>
              <a:t>8/27/2019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Update to RMS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September 10, 2019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04800" y="228600"/>
            <a:ext cx="1303020" cy="1524000"/>
            <a:chOff x="304800" y="228600"/>
            <a:chExt cx="1303020" cy="1524000"/>
          </a:xfrm>
        </p:grpSpPr>
        <p:pic>
          <p:nvPicPr>
            <p:cNvPr id="1029" name="Picture 5" descr="C:\Users\UA2525\AppData\Local\Microsoft\Windows\Temporary Internet Files\Content.IE5\33KRKYVU\texas[1]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228600"/>
              <a:ext cx="1303020" cy="15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973901" y="8382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TX SET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5874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Texas SET </a:t>
            </a:r>
            <a:r>
              <a:rPr lang="en-US" sz="4800" b="1" dirty="0" smtClean="0">
                <a:solidFill>
                  <a:schemeClr val="tx1"/>
                </a:solidFill>
              </a:rPr>
              <a:t>August 21, 2019 Meeting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endParaRPr lang="en-US" sz="2200" dirty="0"/>
          </a:p>
          <a:p>
            <a:pPr marL="342900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200" dirty="0" smtClean="0"/>
              <a:t>Flight Update</a:t>
            </a:r>
            <a:endParaRPr lang="en-US" sz="2000" dirty="0" smtClean="0"/>
          </a:p>
          <a:p>
            <a:pPr marL="342900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200" dirty="0" smtClean="0"/>
              <a:t>ERCOT Discussion Items</a:t>
            </a:r>
          </a:p>
          <a:p>
            <a:pPr marL="708660" lvl="1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dirty="0" smtClean="0"/>
              <a:t>ERCOT 2020 Projects, Monthly Q &amp; A</a:t>
            </a:r>
          </a:p>
          <a:p>
            <a:pPr marL="982980" lvl="2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1700" dirty="0" smtClean="0"/>
              <a:t>EDI </a:t>
            </a:r>
            <a:r>
              <a:rPr lang="en-US" sz="1700" dirty="0"/>
              <a:t>translator (</a:t>
            </a:r>
            <a:r>
              <a:rPr lang="en-US" sz="1700" dirty="0" smtClean="0"/>
              <a:t>PR288-01)</a:t>
            </a:r>
          </a:p>
          <a:p>
            <a:pPr marL="1257300" lvl="3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1600" dirty="0" smtClean="0"/>
              <a:t>Extract Reports </a:t>
            </a:r>
          </a:p>
          <a:p>
            <a:pPr marL="982980" lvl="2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1700" dirty="0" smtClean="0"/>
              <a:t>NAESB </a:t>
            </a:r>
            <a:r>
              <a:rPr lang="en-US" sz="1700" dirty="0"/>
              <a:t>(project number: TBD</a:t>
            </a:r>
            <a:r>
              <a:rPr lang="en-US" sz="1700" dirty="0" smtClean="0"/>
              <a:t>) </a:t>
            </a:r>
          </a:p>
          <a:p>
            <a:pPr marL="342900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1700" dirty="0" smtClean="0"/>
              <a:t>Annual TAC/TAC Subcommittee Structural and Procedural Review</a:t>
            </a:r>
            <a:endParaRPr lang="en-US" sz="1700" dirty="0"/>
          </a:p>
          <a:p>
            <a:pPr marL="342900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200" dirty="0" smtClean="0"/>
              <a:t>Change Control Call</a:t>
            </a:r>
          </a:p>
          <a:p>
            <a:pPr marL="708660" lvl="1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dirty="0"/>
              <a:t>ChangeControl2019_808_New—add new SAC04 code that uniquely identifies “Pole Attachment Service Charge</a:t>
            </a:r>
          </a:p>
          <a:p>
            <a:pPr marL="342900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200" dirty="0" smtClean="0"/>
              <a:t>Issues</a:t>
            </a:r>
            <a:endParaRPr lang="en-US" sz="2200" dirty="0"/>
          </a:p>
          <a:p>
            <a:pPr marL="708660" lvl="1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dirty="0"/>
              <a:t>2019-I149 Recommend revision to Continuous Service Agreement (CSA) process surrounding Solution to Stacking REP Rules 5 and </a:t>
            </a:r>
            <a:r>
              <a:rPr lang="en-US" sz="2000" dirty="0" smtClean="0"/>
              <a:t>6</a:t>
            </a:r>
          </a:p>
          <a:p>
            <a:pPr marL="342900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15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Texas SET August 21, 2019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800600"/>
          </a:xfr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sz="2200" dirty="0" smtClean="0"/>
          </a:p>
          <a:p>
            <a:pPr marL="342900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Discussion Items</a:t>
            </a:r>
          </a:p>
          <a:p>
            <a:pPr marL="708660" lvl="1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dirty="0" smtClean="0"/>
              <a:t>ONCOR Draft Change Controls</a:t>
            </a:r>
          </a:p>
          <a:p>
            <a:pPr marL="982980" lvl="2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1700" dirty="0" smtClean="0"/>
              <a:t>Construction Hold</a:t>
            </a:r>
          </a:p>
          <a:p>
            <a:pPr marL="982980" lvl="2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1700" dirty="0" smtClean="0"/>
              <a:t>Add Email to 814_01, 814_03, and 814_16</a:t>
            </a:r>
          </a:p>
          <a:p>
            <a:pPr marL="708660" lvl="1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dirty="0" smtClean="0"/>
              <a:t>Testing</a:t>
            </a:r>
          </a:p>
          <a:p>
            <a:pPr marL="982980" lvl="2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1700" dirty="0" smtClean="0"/>
              <a:t>Texas Market Test Plan (TMTP)</a:t>
            </a:r>
          </a:p>
          <a:p>
            <a:pPr marL="1257300" lvl="3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1600" dirty="0"/>
              <a:t>016OBDRR-01_Updates_to_the_Texas_Market_Test_Plan__TMTP__082719 </a:t>
            </a:r>
            <a:endParaRPr lang="en-US" sz="1600" dirty="0" smtClean="0"/>
          </a:p>
          <a:p>
            <a:pPr marL="982980" lvl="2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1700" dirty="0" smtClean="0"/>
              <a:t>2020 Proposed Flight Schedule</a:t>
            </a:r>
          </a:p>
          <a:p>
            <a:pPr marL="342900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200" dirty="0" smtClean="0"/>
              <a:t>Other </a:t>
            </a:r>
            <a:r>
              <a:rPr lang="en-US" sz="2200" dirty="0" smtClean="0"/>
              <a:t>Business</a:t>
            </a:r>
          </a:p>
          <a:p>
            <a:pPr marL="708660" lvl="1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dirty="0" smtClean="0"/>
              <a:t>ERCOT Update of FlighTrak Enhancements</a:t>
            </a:r>
          </a:p>
          <a:p>
            <a:pPr marL="708660" lvl="1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dirty="0" smtClean="0"/>
              <a:t>County Code Discussion</a:t>
            </a:r>
          </a:p>
          <a:p>
            <a:pPr marL="342900" indent="-342900">
              <a:buClrTx/>
              <a:buFont typeface="Arial" pitchFamily="34" charset="0"/>
              <a:buChar char="•"/>
            </a:pPr>
            <a:endParaRPr lang="en-US" sz="800" b="1" dirty="0"/>
          </a:p>
        </p:txBody>
      </p:sp>
    </p:spTree>
    <p:extLst>
      <p:ext uri="{BB962C8B-B14F-4D97-AF65-F5344CB8AC3E}">
        <p14:creationId xmlns:p14="http://schemas.microsoft.com/office/powerpoint/2010/main" val="158084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404EFD66-638C-46E7-89A9-ED5B6C14A3E7}" type="slidenum"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pPr algn="r">
                <a:defRPr/>
              </a:pPr>
              <a:t>4</a:t>
            </a:fld>
            <a:endParaRPr lang="en-US" sz="14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09600"/>
            <a:ext cx="8229600" cy="6096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b="1" dirty="0" smtClean="0">
                <a:solidFill>
                  <a:schemeClr val="tx1"/>
                </a:solidFill>
                <a:effectLst/>
              </a:rPr>
            </a:br>
            <a:r>
              <a:rPr lang="en-US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b="1" dirty="0" smtClean="0">
                <a:solidFill>
                  <a:schemeClr val="tx1"/>
                </a:solidFill>
                <a:effectLst/>
              </a:rPr>
            </a:br>
            <a:r>
              <a:rPr lang="en-US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b="1" dirty="0" smtClean="0">
                <a:solidFill>
                  <a:schemeClr val="tx1"/>
                </a:solidFill>
                <a:effectLst/>
              </a:rPr>
            </a:br>
            <a:r>
              <a:rPr lang="en-US" sz="5400" b="1" dirty="0" smtClean="0">
                <a:solidFill>
                  <a:schemeClr val="tx1"/>
                </a:solidFill>
              </a:rPr>
              <a:t>Any </a:t>
            </a:r>
            <a:r>
              <a:rPr lang="en-US" sz="5400" b="1" dirty="0">
                <a:solidFill>
                  <a:schemeClr val="tx1"/>
                </a:solidFill>
              </a:rPr>
              <a:t>questions?</a:t>
            </a:r>
            <a:r>
              <a:rPr lang="en-US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b="1" dirty="0" smtClean="0">
                <a:solidFill>
                  <a:schemeClr val="tx1"/>
                </a:solidFill>
                <a:effectLst/>
              </a:rPr>
            </a:br>
            <a:r>
              <a:rPr lang="en-US" b="1" dirty="0" smtClean="0">
                <a:solidFill>
                  <a:schemeClr val="tx1"/>
                </a:solidFill>
                <a:effectLst/>
              </a:rPr>
              <a:t>Next Meeting September 17, 2019</a:t>
            </a:r>
            <a:br>
              <a:rPr lang="en-US" b="1" dirty="0" smtClean="0">
                <a:solidFill>
                  <a:schemeClr val="tx1"/>
                </a:solidFill>
                <a:effectLst/>
              </a:rPr>
            </a:br>
            <a:r>
              <a:rPr lang="en-US" sz="4800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4800" b="1" dirty="0" smtClean="0">
                <a:solidFill>
                  <a:schemeClr val="tx1"/>
                </a:solidFill>
                <a:effectLst/>
              </a:rPr>
            </a:br>
            <a:endParaRPr lang="en-US" sz="4800" b="1" dirty="0" smtClean="0">
              <a:solidFill>
                <a:schemeClr val="tx1"/>
              </a:solidFill>
              <a:effectLst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464182" y="1676400"/>
            <a:ext cx="1303020" cy="1524000"/>
            <a:chOff x="304800" y="228600"/>
            <a:chExt cx="1303020" cy="1524000"/>
          </a:xfrm>
        </p:grpSpPr>
        <p:pic>
          <p:nvPicPr>
            <p:cNvPr id="6" name="Picture 5" descr="C:\Users\UA2525\AppData\Local\Microsoft\Windows\Temporary Internet Files\Content.IE5\33KRKYVU\texas[1]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228600"/>
              <a:ext cx="1303020" cy="15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973901" y="8382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TX SET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8847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2551</TotalTime>
  <Words>141</Words>
  <Application>Microsoft Office PowerPoint</Application>
  <PresentationFormat>On-screen Show (4:3)</PresentationFormat>
  <Paragraphs>33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Update to RMS</vt:lpstr>
      <vt:lpstr>Texas SET August 21, 2019 Meeting</vt:lpstr>
      <vt:lpstr>Texas SET August 21, 2019 Meeting</vt:lpstr>
      <vt:lpstr>   Any questions? Next Meeting September 17, 2019  </vt:lpstr>
    </vt:vector>
  </TitlesOfParts>
  <Company>PNMR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TNMP11092015</dc:creator>
  <cp:lastModifiedBy>TXSET08212019</cp:lastModifiedBy>
  <cp:revision>161</cp:revision>
  <dcterms:created xsi:type="dcterms:W3CDTF">2015-12-11T22:27:18Z</dcterms:created>
  <dcterms:modified xsi:type="dcterms:W3CDTF">2019-08-27T21:35:05Z</dcterms:modified>
</cp:coreProperties>
</file>