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57" r:id="rId8"/>
    <p:sldId id="261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8" d="100"/>
          <a:sy n="88" d="100"/>
        </p:scale>
        <p:origin x="354" y="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9692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Energy Storage Update</a:t>
            </a:r>
            <a:endParaRPr lang="en-US" sz="2800" b="1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sz="2000" dirty="0" smtClean="0">
                <a:solidFill>
                  <a:schemeClr val="tx2"/>
                </a:solidFill>
              </a:rPr>
              <a:t>David Maggio</a:t>
            </a:r>
          </a:p>
          <a:p>
            <a:endParaRPr lang="en-US" sz="2000" dirty="0" smtClean="0">
              <a:solidFill>
                <a:schemeClr val="tx2"/>
              </a:solidFill>
            </a:endParaRPr>
          </a:p>
          <a:p>
            <a:r>
              <a:rPr lang="en-US" sz="2000" dirty="0" smtClean="0">
                <a:solidFill>
                  <a:schemeClr val="tx2"/>
                </a:solidFill>
              </a:rPr>
              <a:t>WMS</a:t>
            </a:r>
            <a:endParaRPr lang="en-US" sz="2000" dirty="0">
              <a:solidFill>
                <a:schemeClr val="tx2"/>
              </a:solidFill>
            </a:endParaRPr>
          </a:p>
          <a:p>
            <a:r>
              <a:rPr lang="en-US" sz="2000" dirty="0" smtClean="0">
                <a:solidFill>
                  <a:schemeClr val="tx2"/>
                </a:solidFill>
              </a:rPr>
              <a:t>September 4, 2019</a:t>
            </a:r>
            <a:endParaRPr lang="en-US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823118"/>
          </a:xfrm>
        </p:spPr>
        <p:txBody>
          <a:bodyPr/>
          <a:lstStyle/>
          <a:p>
            <a:r>
              <a:rPr lang="en-US" dirty="0" smtClean="0"/>
              <a:t>Next Steps for Energy Storage Discussion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534400" cy="4396033"/>
          </a:xfrm>
        </p:spPr>
        <p:txBody>
          <a:bodyPr/>
          <a:lstStyle/>
          <a:p>
            <a:r>
              <a:rPr lang="en-US" sz="2400" dirty="0" smtClean="0">
                <a:solidFill>
                  <a:schemeClr val="tx2"/>
                </a:solidFill>
              </a:rPr>
              <a:t>ERCOT staff thinks it would be helpful to take the following topics to WMWG:</a:t>
            </a:r>
          </a:p>
          <a:p>
            <a:pPr lvl="1"/>
            <a:r>
              <a:rPr lang="en-US" sz="2000" dirty="0">
                <a:solidFill>
                  <a:schemeClr val="tx2"/>
                </a:solidFill>
              </a:rPr>
              <a:t>Current </a:t>
            </a:r>
            <a:r>
              <a:rPr lang="en-US" sz="2000" dirty="0" smtClean="0">
                <a:solidFill>
                  <a:schemeClr val="tx2"/>
                </a:solidFill>
              </a:rPr>
              <a:t>process for calculating Mitigated Offer Cap (MOC) curves for Energy Storage Resources (ESRs)</a:t>
            </a:r>
          </a:p>
          <a:p>
            <a:pPr lvl="1"/>
            <a:r>
              <a:rPr lang="en-US" sz="2000" dirty="0" smtClean="0">
                <a:solidFill>
                  <a:schemeClr val="tx2"/>
                </a:solidFill>
              </a:rPr>
              <a:t>Overview of the real-time mitigated process in Security-Constrained Economic Dispatch (SCED)</a:t>
            </a:r>
          </a:p>
          <a:p>
            <a:pPr lvl="1"/>
            <a:endParaRPr lang="en-US" sz="2000" dirty="0">
              <a:solidFill>
                <a:schemeClr val="tx2"/>
              </a:solidFill>
            </a:endParaRPr>
          </a:p>
          <a:p>
            <a:r>
              <a:rPr lang="en-US" sz="2400" dirty="0" smtClean="0">
                <a:solidFill>
                  <a:schemeClr val="tx2"/>
                </a:solidFill>
              </a:rPr>
              <a:t>These presentations will help set a baseline for discussion on any potential changes that are needed.  </a:t>
            </a:r>
            <a:endParaRPr lang="en-US" sz="2400" dirty="0">
              <a:solidFill>
                <a:schemeClr val="tx2"/>
              </a:solidFill>
            </a:endParaRPr>
          </a:p>
          <a:p>
            <a:pPr lvl="1"/>
            <a:endParaRPr lang="en-US" sz="2000" dirty="0">
              <a:solidFill>
                <a:schemeClr val="tx2"/>
              </a:solidFill>
            </a:endParaRPr>
          </a:p>
          <a:p>
            <a:endParaRPr lang="en-US" sz="2400" dirty="0" smtClean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823118"/>
          </a:xfrm>
        </p:spPr>
        <p:txBody>
          <a:bodyPr/>
          <a:lstStyle/>
          <a:p>
            <a:r>
              <a:rPr lang="en-US" dirty="0" smtClean="0"/>
              <a:t>Next Steps for Energy Storage Discussion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534400" cy="4396033"/>
          </a:xfrm>
        </p:spPr>
        <p:txBody>
          <a:bodyPr/>
          <a:lstStyle/>
          <a:p>
            <a:r>
              <a:rPr lang="en-US" sz="2400" dirty="0" smtClean="0">
                <a:solidFill>
                  <a:schemeClr val="tx2"/>
                </a:solidFill>
              </a:rPr>
              <a:t>Nodal Protocol </a:t>
            </a:r>
            <a:r>
              <a:rPr lang="en-US" sz="2400" dirty="0">
                <a:solidFill>
                  <a:schemeClr val="tx2"/>
                </a:solidFill>
              </a:rPr>
              <a:t>Revision Request (NPRR) 967, Allow Limited Duration Resource Energy Offer Curve Updates Near Real-Time and Remove the 10 MW </a:t>
            </a:r>
            <a:r>
              <a:rPr lang="en-US" sz="2400" dirty="0" smtClean="0">
                <a:solidFill>
                  <a:schemeClr val="tx2"/>
                </a:solidFill>
              </a:rPr>
              <a:t>Limit, has also been submitted by </a:t>
            </a:r>
            <a:r>
              <a:rPr lang="en-US" sz="2400" dirty="0">
                <a:solidFill>
                  <a:schemeClr val="tx2"/>
                </a:solidFill>
              </a:rPr>
              <a:t>the Advanced Power </a:t>
            </a:r>
            <a:r>
              <a:rPr lang="en-US" sz="2400" dirty="0" smtClean="0">
                <a:solidFill>
                  <a:schemeClr val="tx2"/>
                </a:solidFill>
              </a:rPr>
              <a:t>Alliance.</a:t>
            </a:r>
          </a:p>
          <a:p>
            <a:endParaRPr lang="en-US" sz="2400" dirty="0">
              <a:solidFill>
                <a:schemeClr val="tx2"/>
              </a:solidFill>
            </a:endParaRPr>
          </a:p>
          <a:p>
            <a:r>
              <a:rPr lang="en-US" sz="2400" dirty="0" smtClean="0">
                <a:solidFill>
                  <a:schemeClr val="tx2"/>
                </a:solidFill>
              </a:rPr>
              <a:t>ERCOT will be working with stakeholders to find the most effective way </a:t>
            </a:r>
            <a:r>
              <a:rPr lang="en-US" sz="2400" dirty="0">
                <a:solidFill>
                  <a:schemeClr val="tx2"/>
                </a:solidFill>
              </a:rPr>
              <a:t>t</a:t>
            </a:r>
            <a:r>
              <a:rPr lang="en-US" sz="2400" dirty="0" smtClean="0">
                <a:solidFill>
                  <a:schemeClr val="tx2"/>
                </a:solidFill>
              </a:rPr>
              <a:t>o implement nearer term </a:t>
            </a:r>
            <a:r>
              <a:rPr lang="en-US" sz="2400" dirty="0" smtClean="0">
                <a:solidFill>
                  <a:schemeClr val="tx2"/>
                </a:solidFill>
              </a:rPr>
              <a:t>updates </a:t>
            </a:r>
            <a:r>
              <a:rPr lang="en-US" sz="2400" dirty="0" smtClean="0">
                <a:solidFill>
                  <a:schemeClr val="tx2"/>
                </a:solidFill>
              </a:rPr>
              <a:t>to Energy Offer Curves (EOCs).</a:t>
            </a:r>
            <a:endParaRPr lang="en-US" sz="2400" dirty="0">
              <a:solidFill>
                <a:schemeClr val="tx2"/>
              </a:solidFill>
            </a:endParaRPr>
          </a:p>
          <a:p>
            <a:pPr lvl="1"/>
            <a:endParaRPr lang="en-US" sz="2000" dirty="0">
              <a:solidFill>
                <a:schemeClr val="tx2"/>
              </a:solidFill>
            </a:endParaRPr>
          </a:p>
          <a:p>
            <a:endParaRPr lang="en-US" sz="2400" dirty="0" smtClean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43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227</TotalTime>
  <Words>149</Words>
  <Application>Microsoft Office PowerPoint</Application>
  <PresentationFormat>On-screen Show (4:3)</PresentationFormat>
  <Paragraphs>20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Custom Design</vt:lpstr>
      <vt:lpstr>PowerPoint Presentation</vt:lpstr>
      <vt:lpstr>Next Steps for Energy Storage Discussion</vt:lpstr>
      <vt:lpstr>Next Steps for Energy Storage Discussion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Maggio, Dave</cp:lastModifiedBy>
  <cp:revision>28</cp:revision>
  <cp:lastPrinted>2016-01-21T20:53:15Z</cp:lastPrinted>
  <dcterms:created xsi:type="dcterms:W3CDTF">2016-01-21T15:20:31Z</dcterms:created>
  <dcterms:modified xsi:type="dcterms:W3CDTF">2019-09-03T13:08:07Z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