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94" d="100"/>
          <a:sy n="94" d="100"/>
        </p:scale>
        <p:origin x="696"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8/30/2019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8/30/2019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81598427"/>
              </p:ext>
            </p:extLst>
          </p:nvPr>
        </p:nvGraphicFramePr>
        <p:xfrm>
          <a:off x="271346" y="990601"/>
          <a:ext cx="8534400" cy="5034209"/>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xmlns="" val="20000"/>
                    </a:ext>
                  </a:extLst>
                </a:gridCol>
                <a:gridCol w="4495800">
                  <a:extLst>
                    <a:ext uri="{9D8B030D-6E8A-4147-A177-3AD203B41FA5}">
                      <a16:colId xmlns:a16="http://schemas.microsoft.com/office/drawing/2014/main" xmlns="" val="20001"/>
                    </a:ext>
                  </a:extLst>
                </a:gridCol>
                <a:gridCol w="1642946">
                  <a:extLst>
                    <a:ext uri="{9D8B030D-6E8A-4147-A177-3AD203B41FA5}">
                      <a16:colId xmlns:a16="http://schemas.microsoft.com/office/drawing/2014/main" xmlns="" val="20002"/>
                    </a:ext>
                  </a:extLst>
                </a:gridCol>
              </a:tblGrid>
              <a:tr h="299723">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1088467">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a16="http://schemas.microsoft.com/office/drawing/2014/main" xmlns="" val="4164978374"/>
                  </a:ext>
                </a:extLst>
              </a:tr>
              <a:tr h="421459">
                <a:tc>
                  <a:txBody>
                    <a:bodyPr/>
                    <a:lstStyle/>
                    <a:p>
                      <a:r>
                        <a:rPr lang="en-US" sz="1050" dirty="0" smtClean="0">
                          <a:solidFill>
                            <a:schemeClr val="tx1"/>
                          </a:solidFill>
                        </a:rPr>
                        <a:t>Directive #3 – Ramp</a:t>
                      </a:r>
                      <a:r>
                        <a:rPr lang="en-US" sz="1050" baseline="0" dirty="0" smtClean="0">
                          <a:solidFill>
                            <a:schemeClr val="tx1"/>
                          </a:solidFill>
                        </a:rPr>
                        <a:t> rate restrictions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PDCWG 10/9/2019</a:t>
                      </a:r>
                    </a:p>
                  </a:txBody>
                  <a:tcPr/>
                </a:tc>
              </a:tr>
              <a:tr h="377010">
                <a:tc>
                  <a:txBody>
                    <a:bodyPr/>
                    <a:lstStyle/>
                    <a:p>
                      <a:r>
                        <a:rPr lang="en-US" sz="1050" dirty="0" smtClean="0">
                          <a:solidFill>
                            <a:schemeClr val="tx1"/>
                          </a:solidFill>
                        </a:rPr>
                        <a:t>Directive #4 – Outage coordination</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Endorsed at ROS with redlines on 8/8/2019.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Update planned for WMS on 9/4/2019.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Request endorsement by TAC on 9/25/2019.</a:t>
                      </a:r>
                    </a:p>
                  </a:txBody>
                  <a:tcPr/>
                </a:tc>
                <a:tc>
                  <a:txBody>
                    <a:bodyPr/>
                    <a:lstStyle/>
                    <a:p>
                      <a:endParaRPr lang="en-US" sz="1050" baseline="0" dirty="0" smtClean="0">
                        <a:solidFill>
                          <a:schemeClr val="tx1"/>
                        </a:solidFill>
                      </a:endParaRPr>
                    </a:p>
                    <a:p>
                      <a:r>
                        <a:rPr lang="en-US" sz="1050" baseline="0" dirty="0" smtClean="0">
                          <a:solidFill>
                            <a:schemeClr val="tx1"/>
                          </a:solidFill>
                        </a:rPr>
                        <a:t>WMS 9/4/2019</a:t>
                      </a:r>
                    </a:p>
                    <a:p>
                      <a:r>
                        <a:rPr lang="en-US" sz="1050" baseline="0" dirty="0" smtClean="0">
                          <a:solidFill>
                            <a:schemeClr val="tx1"/>
                          </a:solidFill>
                        </a:rPr>
                        <a:t>TAC 9/25/2019</a:t>
                      </a:r>
                    </a:p>
                  </a:txBody>
                  <a:tcPr/>
                </a:tc>
              </a:tr>
              <a:tr h="407171">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Study update planned</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Whitepaper containing determination</a:t>
                      </a:r>
                      <a:r>
                        <a:rPr lang="en-US" sz="1050" kern="1200" baseline="0" dirty="0" smtClean="0">
                          <a:solidFill>
                            <a:schemeClr val="dk1"/>
                          </a:solidFill>
                          <a:effectLst/>
                          <a:latin typeface="+mn-lt"/>
                          <a:ea typeface="+mn-ea"/>
                          <a:cs typeface="+mn-cs"/>
                        </a:rPr>
                        <a:t> is pending the outcome of other directives.</a:t>
                      </a:r>
                    </a:p>
                  </a:txBody>
                  <a:tcPr anchor="ctr"/>
                </a:tc>
                <a:tc>
                  <a:txBody>
                    <a:bodyPr/>
                    <a:lstStyle/>
                    <a:p>
                      <a:endParaRPr lang="en-US" sz="1050" b="0" baseline="0" dirty="0" smtClean="0">
                        <a:solidFill>
                          <a:schemeClr val="tx1"/>
                        </a:solidFill>
                      </a:endParaRPr>
                    </a:p>
                    <a:p>
                      <a:r>
                        <a:rPr lang="en-US" sz="1050" b="0" baseline="0" dirty="0" smtClean="0">
                          <a:solidFill>
                            <a:schemeClr val="tx1"/>
                          </a:solidFill>
                        </a:rPr>
                        <a:t>RPG 9/17/2019</a:t>
                      </a:r>
                    </a:p>
                  </a:txBody>
                  <a:tcPr/>
                </a:tc>
                <a:extLst>
                  <a:ext uri="{0D108BD9-81ED-4DB2-BD59-A6C34878D82A}">
                    <a16:rowId xmlns:a16="http://schemas.microsoft.com/office/drawing/2014/main" xmlns="" val="10002"/>
                  </a:ext>
                </a:extLst>
              </a:tr>
              <a:tr h="412718">
                <a:tc>
                  <a:txBody>
                    <a:bodyPr/>
                    <a:lstStyle/>
                    <a:p>
                      <a:r>
                        <a:rPr lang="en-US" sz="1050" dirty="0" smtClean="0">
                          <a:solidFill>
                            <a:schemeClr val="tx1"/>
                          </a:solidFill>
                        </a:rPr>
                        <a:t>Directive #7 –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Continue discussion on this topic</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CMWG </a:t>
                      </a:r>
                      <a:r>
                        <a:rPr lang="en-US" sz="1050" dirty="0" smtClean="0">
                          <a:solidFill>
                            <a:schemeClr val="tx1"/>
                          </a:solidFill>
                        </a:rPr>
                        <a:t>9/30/2019</a:t>
                      </a:r>
                      <a:endParaRPr lang="en-US" sz="1050" dirty="0" smtClean="0">
                        <a:solidFill>
                          <a:schemeClr val="tx1"/>
                        </a:solidFill>
                      </a:endParaRPr>
                    </a:p>
                  </a:txBody>
                  <a:tcPr/>
                </a:tc>
              </a:tr>
              <a:tr h="75719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No scheduled activity this month</a:t>
                      </a:r>
                    </a:p>
                  </a:txBody>
                  <a:tcPr/>
                </a:tc>
              </a:tr>
              <a:tr h="457262">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No scheduled activity this month</a:t>
                      </a:r>
                    </a:p>
                  </a:txBody>
                  <a:tcPr/>
                </a:tc>
              </a:tr>
            </a:tbl>
          </a:graphicData>
        </a:graphic>
      </p:graphicFrame>
      <p:sp>
        <p:nvSpPr>
          <p:cNvPr id="5" name="TextBox 4"/>
          <p:cNvSpPr txBox="1"/>
          <p:nvPr/>
        </p:nvSpPr>
        <p:spPr>
          <a:xfrm>
            <a:off x="4267200" y="6561138"/>
            <a:ext cx="1317990" cy="276999"/>
          </a:xfrm>
          <a:prstGeom prst="rect">
            <a:avLst/>
          </a:prstGeom>
          <a:noFill/>
        </p:spPr>
        <p:txBody>
          <a:bodyPr wrap="none" rtlCol="0">
            <a:spAutoFit/>
          </a:bodyPr>
          <a:lstStyle/>
          <a:p>
            <a:r>
              <a:rPr lang="en-US" sz="1200" dirty="0" smtClean="0">
                <a:solidFill>
                  <a:schemeClr val="tx1">
                    <a:lumMod val="50000"/>
                    <a:lumOff val="50000"/>
                  </a:schemeClr>
                </a:solidFill>
              </a:rPr>
              <a:t>September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1317990" cy="276999"/>
          </a:xfrm>
          <a:prstGeom prst="rect">
            <a:avLst/>
          </a:prstGeom>
          <a:noFill/>
        </p:spPr>
        <p:txBody>
          <a:bodyPr wrap="none" rtlCol="0">
            <a:spAutoFit/>
          </a:bodyPr>
          <a:lstStyle/>
          <a:p>
            <a:r>
              <a:rPr lang="en-US" sz="1200" dirty="0" smtClean="0">
                <a:solidFill>
                  <a:schemeClr val="tx1">
                    <a:lumMod val="50000"/>
                    <a:lumOff val="50000"/>
                  </a:schemeClr>
                </a:solidFill>
              </a:rPr>
              <a:t>September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2" name="Flowchart: Terminator 11"/>
          <p:cNvSpPr/>
          <p:nvPr/>
        </p:nvSpPr>
        <p:spPr>
          <a:xfrm>
            <a:off x="7769068" y="373380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1317990" cy="276999"/>
          </a:xfrm>
          <a:prstGeom prst="rect">
            <a:avLst/>
          </a:prstGeom>
          <a:noFill/>
        </p:spPr>
        <p:txBody>
          <a:bodyPr wrap="none" rtlCol="0">
            <a:spAutoFit/>
          </a:bodyPr>
          <a:lstStyle/>
          <a:p>
            <a:r>
              <a:rPr lang="en-US" sz="1200" dirty="0" smtClean="0">
                <a:solidFill>
                  <a:schemeClr val="tx1">
                    <a:lumMod val="50000"/>
                    <a:lumOff val="50000"/>
                  </a:schemeClr>
                </a:solidFill>
              </a:rPr>
              <a:t>September 2019</a:t>
            </a:r>
            <a:endParaRPr lang="en-US" sz="1200" dirty="0">
              <a:solidFill>
                <a:schemeClr val="tx1">
                  <a:lumMod val="50000"/>
                  <a:lumOff val="50000"/>
                </a:schemeClr>
              </a:solidFill>
            </a:endParaRPr>
          </a:p>
        </p:txBody>
      </p:sp>
      <p:sp>
        <p:nvSpPr>
          <p:cNvPr id="15" name="Flowchart: Terminator 14"/>
          <p:cNvSpPr/>
          <p:nvPr/>
        </p:nvSpPr>
        <p:spPr>
          <a:xfrm>
            <a:off x="7787265" y="320894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6" name="Flowchart: Terminator 15"/>
          <p:cNvSpPr/>
          <p:nvPr/>
        </p:nvSpPr>
        <p:spPr>
          <a:xfrm>
            <a:off x="7817972" y="571552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1317990" cy="276999"/>
          </a:xfrm>
          <a:prstGeom prst="rect">
            <a:avLst/>
          </a:prstGeom>
          <a:noFill/>
        </p:spPr>
        <p:txBody>
          <a:bodyPr wrap="none" rtlCol="0">
            <a:spAutoFit/>
          </a:bodyPr>
          <a:lstStyle/>
          <a:p>
            <a:r>
              <a:rPr lang="en-US" sz="1200" dirty="0" smtClean="0">
                <a:solidFill>
                  <a:schemeClr val="tx1">
                    <a:lumMod val="50000"/>
                    <a:lumOff val="50000"/>
                  </a:schemeClr>
                </a:solidFill>
              </a:rPr>
              <a:t>September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5783</TotalTime>
  <Words>1121</Words>
  <Application>Microsoft Office PowerPoint</Application>
  <PresentationFormat>On-screen Show (4:3)</PresentationFormat>
  <Paragraphs>102</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159</cp:revision>
  <cp:lastPrinted>2018-12-20T17:29:53Z</cp:lastPrinted>
  <dcterms:created xsi:type="dcterms:W3CDTF">2016-01-21T15:20:31Z</dcterms:created>
  <dcterms:modified xsi:type="dcterms:W3CDTF">2019-08-30T18:00:33Z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