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7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Preliminary Review of </a:t>
            </a:r>
            <a:r>
              <a:rPr lang="en-US" sz="2000" dirty="0" smtClean="0"/>
              <a:t>Controllable DG </a:t>
            </a:r>
            <a:r>
              <a:rPr lang="en-US" sz="2000" dirty="0"/>
              <a:t>Response during EEA Events 8/13/2019 and </a:t>
            </a:r>
            <a:r>
              <a:rPr lang="en-US" sz="2000" dirty="0" smtClean="0"/>
              <a:t>8/15/2019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SAWG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“Controllable” Settlement </a:t>
            </a:r>
            <a:r>
              <a:rPr lang="en-US" sz="2400" dirty="0"/>
              <a:t>Only DG (SODG) Response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Data is based on DG Mapping enabled by NPRR866. </a:t>
            </a:r>
          </a:p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Load Data is from the aggregate of CIM Loads which have SODG mapped to them.</a:t>
            </a:r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Affected by multiple items:  bad telemetry, distribution circuit changes, load changes, etc.</a:t>
            </a:r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Not “telemetered” data from the SODG.</a:t>
            </a:r>
          </a:p>
          <a:p>
            <a:pPr>
              <a:spcBef>
                <a:spcPts val="0"/>
              </a:spcBef>
              <a:spcAft>
                <a:spcPts val="384"/>
              </a:spcAft>
            </a:pPr>
            <a:endParaRPr lang="en-US" sz="1050" dirty="0"/>
          </a:p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u="sng" dirty="0" smtClean="0"/>
              <a:t>This Subset </a:t>
            </a:r>
            <a:r>
              <a:rPr lang="en-US" sz="1600" dirty="0" smtClean="0"/>
              <a:t>of all SODG only </a:t>
            </a:r>
            <a:r>
              <a:rPr lang="en-US" sz="1600" dirty="0"/>
              <a:t>includes </a:t>
            </a:r>
            <a:r>
              <a:rPr lang="en-US" sz="1600" dirty="0" smtClean="0"/>
              <a:t>units </a:t>
            </a:r>
            <a:r>
              <a:rPr lang="en-US" sz="1600" dirty="0"/>
              <a:t>that have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previously been observed </a:t>
            </a:r>
            <a:r>
              <a:rPr lang="en-US" sz="1600" dirty="0"/>
              <a:t>to be </a:t>
            </a:r>
            <a:r>
              <a:rPr lang="en-US" sz="1600" dirty="0" smtClean="0"/>
              <a:t>“controllable”</a:t>
            </a:r>
            <a:endParaRPr lang="en-US" sz="1600" dirty="0"/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Excludes Intermittent DG:  Wind, Solar, and Hydro.</a:t>
            </a:r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Also excludes a number of self-dispatched DG that are not typically </a:t>
            </a:r>
            <a:r>
              <a:rPr lang="en-US" sz="1400" dirty="0" smtClean="0"/>
              <a:t>“controllable”:  </a:t>
            </a:r>
            <a:endParaRPr lang="en-US" sz="1400" dirty="0"/>
          </a:p>
          <a:p>
            <a:pPr marL="1200150" lvl="2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Landfill Gas – normally runs 24/7</a:t>
            </a:r>
          </a:p>
          <a:p>
            <a:pPr marL="1200150" lvl="2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Diesel, Natural Gas – </a:t>
            </a:r>
            <a:r>
              <a:rPr lang="en-US" sz="1400" dirty="0" smtClean="0"/>
              <a:t>some </a:t>
            </a:r>
            <a:r>
              <a:rPr lang="en-US" sz="1400" dirty="0"/>
              <a:t>units do not appear to be price responsive</a:t>
            </a:r>
          </a:p>
          <a:p>
            <a:pPr marL="1657350" lvl="3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Installed for specific reasons known by owner</a:t>
            </a:r>
          </a:p>
          <a:p>
            <a:pPr marL="8001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dirty="0"/>
              <a:t>Small </a:t>
            </a:r>
            <a:r>
              <a:rPr lang="en-US" sz="1400" dirty="0" smtClean="0"/>
              <a:t>units </a:t>
            </a:r>
            <a:r>
              <a:rPr lang="en-US" sz="1400" dirty="0"/>
              <a:t>in relation to substation load – poor signal to noise</a:t>
            </a:r>
          </a:p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050" dirty="0" smtClean="0"/>
          </a:p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Because this data is a subset of SODG and the analysis is preliminary, the MW impacts are not shown – the purpose of the graphs is to illustrate the pattern of the response</a:t>
            </a:r>
          </a:p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Mapped </a:t>
            </a:r>
            <a:r>
              <a:rPr lang="en-US" sz="1600" dirty="0"/>
              <a:t>data was also observed during the EEA1 event on Aug 15, 2019. (not a peak day)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the (current) peak day of Aug 13,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2130"/>
          <a:stretch/>
        </p:blipFill>
        <p:spPr>
          <a:xfrm>
            <a:off x="774356" y="2438400"/>
            <a:ext cx="8064844" cy="3012233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 flipH="1">
            <a:off x="2595457" y="2751971"/>
            <a:ext cx="2030" cy="2372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3846185"/>
            <a:ext cx="1244514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first response group was prior to increased ERCOT system wide prices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701714" y="2992399"/>
            <a:ext cx="893743" cy="88421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99512" y="3318226"/>
            <a:ext cx="112752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first response group lasted ~1 </a:t>
            </a:r>
            <a:r>
              <a:rPr lang="en-US" sz="1200" dirty="0" err="1" smtClean="0"/>
              <a:t>hr</a:t>
            </a:r>
            <a:r>
              <a:rPr lang="en-US" sz="1200" dirty="0" smtClean="0"/>
              <a:t> after ERCOT pricing returned to ‘normal’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093678" y="2749080"/>
            <a:ext cx="718923" cy="56914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47903" y="2554706"/>
            <a:ext cx="24558" cy="264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701714" y="4577469"/>
            <a:ext cx="872526" cy="4269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181600" y="4038600"/>
            <a:ext cx="1617912" cy="96584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95228" y="836438"/>
            <a:ext cx="2589149" cy="83099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blue line represents the composite (aggregate) Load (MW) of all of the CIM Load points with Controllable SODG mapped.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4038600" y="1667435"/>
            <a:ext cx="351203" cy="10816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61067" y="5724821"/>
            <a:ext cx="2333112" cy="646331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green line represents the ERCOT System lambda (without ORDC adder).</a:t>
            </a:r>
            <a:endParaRPr lang="en-US" sz="1200" dirty="0"/>
          </a:p>
        </p:txBody>
      </p:sp>
      <p:cxnSp>
        <p:nvCxnSpPr>
          <p:cNvPr id="34" name="Straight Arrow Connector 33"/>
          <p:cNvCxnSpPr>
            <a:stCxn id="33" idx="0"/>
          </p:cNvCxnSpPr>
          <p:nvPr/>
        </p:nvCxnSpPr>
        <p:spPr>
          <a:xfrm flipH="1" flipV="1">
            <a:off x="4389803" y="5004447"/>
            <a:ext cx="37820" cy="720374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74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the (current) peak day of Aug 13,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2130"/>
          <a:stretch/>
        </p:blipFill>
        <p:spPr>
          <a:xfrm>
            <a:off x="774356" y="2438400"/>
            <a:ext cx="8064844" cy="30122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4356" y="2971800"/>
            <a:ext cx="1496299" cy="138499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second response group was in response to increased ERCOT prices (ORDC adder not included in these prices)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611629" y="2316220"/>
            <a:ext cx="1117910" cy="65558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52303" y="3267107"/>
            <a:ext cx="1496299" cy="120032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second response group lasted ~20 min after ERCOT pricing returned </a:t>
            </a:r>
            <a:r>
              <a:rPr lang="en-US" sz="1200" dirty="0"/>
              <a:t>to ‘normal</a:t>
            </a:r>
            <a:r>
              <a:rPr lang="en-US" sz="1200" dirty="0" smtClean="0"/>
              <a:t>’         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581932" y="2637457"/>
            <a:ext cx="1370371" cy="111917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611629" y="4356795"/>
            <a:ext cx="1072978" cy="60032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5638800" y="3944516"/>
            <a:ext cx="1313503" cy="101260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729539" y="1979143"/>
            <a:ext cx="1" cy="32003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573041" y="1956534"/>
            <a:ext cx="1" cy="32003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1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the (current) peak day of Aug 13,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2130"/>
          <a:stretch/>
        </p:blipFill>
        <p:spPr>
          <a:xfrm>
            <a:off x="774356" y="2438400"/>
            <a:ext cx="8064844" cy="301223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74356" y="2971800"/>
            <a:ext cx="1496299" cy="101566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Note that third response group </a:t>
            </a:r>
            <a:r>
              <a:rPr lang="en-US" sz="1200" dirty="0" smtClean="0"/>
              <a:t>was </a:t>
            </a:r>
            <a:r>
              <a:rPr lang="en-US" sz="1200" dirty="0"/>
              <a:t>in response to ERCOT ERS deployment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270655" y="2082790"/>
            <a:ext cx="1922550" cy="8890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193205" y="1905000"/>
            <a:ext cx="1" cy="32003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24400" y="1905000"/>
            <a:ext cx="1" cy="32003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15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202424"/>
            <a:ext cx="8053261" cy="2996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</a:t>
            </a:r>
            <a:r>
              <a:rPr lang="en-US" sz="2000" dirty="0" smtClean="0"/>
              <a:t>Aug 15, </a:t>
            </a:r>
            <a:r>
              <a:rPr lang="en-US" sz="2000" dirty="0"/>
              <a:t>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2055218" y="2515468"/>
            <a:ext cx="2030" cy="2372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06064" y="3502891"/>
            <a:ext cx="1244514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first response group was prior to increased ERCOT system wide prices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450578" y="3219459"/>
            <a:ext cx="561451" cy="73679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99512" y="3318226"/>
            <a:ext cx="1127520" cy="156966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first response group lasted ~1 </a:t>
            </a:r>
            <a:r>
              <a:rPr lang="en-US" sz="1200" dirty="0" err="1" smtClean="0"/>
              <a:t>hr</a:t>
            </a:r>
            <a:r>
              <a:rPr lang="en-US" sz="1200" dirty="0" smtClean="0"/>
              <a:t> after ERCOT pricing returned to ‘normal’</a:t>
            </a:r>
            <a:endParaRPr lang="en-US" sz="12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5686520" y="3033815"/>
            <a:ext cx="1126082" cy="28441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29709" y="2360622"/>
            <a:ext cx="24558" cy="264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430961" y="4310999"/>
            <a:ext cx="581068" cy="51872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876800" y="4038600"/>
            <a:ext cx="1922712" cy="84928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51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202424"/>
            <a:ext cx="8053261" cy="2996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</a:t>
            </a:r>
            <a:r>
              <a:rPr lang="en-US" sz="2000" dirty="0" smtClean="0"/>
              <a:t>Aug 15, </a:t>
            </a:r>
            <a:r>
              <a:rPr lang="en-US" sz="2000" dirty="0"/>
              <a:t>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5329" y="2971800"/>
            <a:ext cx="1496299" cy="138499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second response group was in response to increased ERCOT prices (ORDC adder not included in these prices)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611629" y="2971800"/>
            <a:ext cx="536489" cy="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52303" y="3267107"/>
            <a:ext cx="1496299" cy="120032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second response group lasted ~20 min after ERCOT pricing returned </a:t>
            </a:r>
            <a:r>
              <a:rPr lang="en-US" sz="1200" dirty="0"/>
              <a:t>to ‘normal</a:t>
            </a:r>
            <a:r>
              <a:rPr lang="en-US" sz="1200" dirty="0" smtClean="0"/>
              <a:t>’         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179914" y="3046225"/>
            <a:ext cx="1772390" cy="7104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611629" y="4356795"/>
            <a:ext cx="573893" cy="39233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800600" y="3944516"/>
            <a:ext cx="2151704" cy="87679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185522" y="2064097"/>
            <a:ext cx="1" cy="32003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179915" y="1979142"/>
            <a:ext cx="1" cy="320039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202424"/>
            <a:ext cx="8053261" cy="2996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Mapped data </a:t>
            </a:r>
            <a:r>
              <a:rPr lang="en-US" sz="2000" dirty="0" smtClean="0"/>
              <a:t>observed </a:t>
            </a:r>
            <a:r>
              <a:rPr lang="en-US" sz="2000" dirty="0"/>
              <a:t>during the (current) peak day of Aug 13, 2019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1000" y="2489536"/>
            <a:ext cx="1496299" cy="101566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Note that third response group </a:t>
            </a:r>
            <a:r>
              <a:rPr lang="en-US" sz="1200" dirty="0" smtClean="0"/>
              <a:t>was </a:t>
            </a:r>
            <a:r>
              <a:rPr lang="en-US" sz="1200" dirty="0"/>
              <a:t>in response to ERCOT ERS deployment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877299" y="2667000"/>
            <a:ext cx="1836595" cy="2670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713894" y="1998132"/>
            <a:ext cx="1" cy="32003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181600" y="1968824"/>
            <a:ext cx="1" cy="32003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347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ata examined represents a subset of mapped DG that has previously been determined as “controllable”.</a:t>
            </a:r>
          </a:p>
          <a:p>
            <a:r>
              <a:rPr lang="en-US" dirty="0" smtClean="0"/>
              <a:t>Responses during 8/13 and 8/15 indicate at least 3 different deployment mechanisms/strategies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997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</TotalTime>
  <Words>525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1_Custom Design</vt:lpstr>
      <vt:lpstr>Office Theme</vt:lpstr>
      <vt:lpstr>PowerPoint Presentation</vt:lpstr>
      <vt:lpstr>“Controllable” Settlement Only DG (SODG) Response </vt:lpstr>
      <vt:lpstr>Mapped data observed during the (current) peak day of Aug 13, 2019 </vt:lpstr>
      <vt:lpstr>Mapped data observed during the (current) peak day of Aug 13, 2019 </vt:lpstr>
      <vt:lpstr>Mapped data observed during the (current) peak day of Aug 13, 2019 </vt:lpstr>
      <vt:lpstr>Mapped data observed during Aug 15, 2019 </vt:lpstr>
      <vt:lpstr>Mapped data observed during Aug 15, 2019 </vt:lpstr>
      <vt:lpstr>Mapped data observed during the (current) peak day of Aug 13, 2019 </vt:lpstr>
      <vt:lpstr>Observations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39</cp:revision>
  <cp:lastPrinted>2016-01-21T20:53:15Z</cp:lastPrinted>
  <dcterms:created xsi:type="dcterms:W3CDTF">2016-01-21T15:20:31Z</dcterms:created>
  <dcterms:modified xsi:type="dcterms:W3CDTF">2019-08-30T14:15:48Z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