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5" r:id="rId2"/>
  </p:sldMasterIdLst>
  <p:notesMasterIdLst>
    <p:notesMasterId r:id="rId11"/>
  </p:notesMasterIdLst>
  <p:sldIdLst>
    <p:sldId id="267" r:id="rId3"/>
    <p:sldId id="260" r:id="rId4"/>
    <p:sldId id="269" r:id="rId5"/>
    <p:sldId id="275" r:id="rId6"/>
    <p:sldId id="276" r:id="rId7"/>
    <p:sldId id="277" r:id="rId8"/>
    <p:sldId id="278" r:id="rId9"/>
    <p:sldId id="26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30" autoAdjust="0"/>
    <p:restoredTop sz="95338" autoAdjust="0"/>
  </p:normalViewPr>
  <p:slideViewPr>
    <p:cSldViewPr snapToGrid="0">
      <p:cViewPr varScale="1">
        <p:scale>
          <a:sx n="77" d="100"/>
          <a:sy n="77" d="100"/>
        </p:scale>
        <p:origin x="96" y="7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5407A6-5810-495E-888F-5A9BD864ECB4}" type="datetimeFigureOut">
              <a:rPr lang="en-US" smtClean="0"/>
              <a:t>8/12/2019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6529B6-FB80-4FA8-8010-37D74A129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549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6529B6-FB80-4FA8-8010-37D74A1296A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5286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42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4644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42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30009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1253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42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7" y="6553203"/>
            <a:ext cx="7073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rgbClr val="5B6770"/>
                </a:solidFill>
              </a:rPr>
              <a:t>PUBLIC</a:t>
            </a:r>
          </a:p>
        </p:txBody>
      </p:sp>
    </p:spTree>
    <p:extLst>
      <p:ext uri="{BB962C8B-B14F-4D97-AF65-F5344CB8AC3E}">
        <p14:creationId xmlns:p14="http://schemas.microsoft.com/office/powerpoint/2010/main" val="2540684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37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879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000" b="1" dirty="0" smtClean="0">
                <a:solidFill>
                  <a:schemeClr val="tx2"/>
                </a:solidFill>
              </a:rPr>
              <a:t>Updates on 2022 GIC Cases</a:t>
            </a:r>
            <a:endParaRPr lang="en-US" altLang="en-US" sz="2000" b="1" dirty="0">
              <a:solidFill>
                <a:schemeClr val="tx2"/>
              </a:solidFill>
            </a:endParaRPr>
          </a:p>
          <a:p>
            <a:endParaRPr lang="en-US" sz="1600" dirty="0">
              <a:solidFill>
                <a:prstClr val="black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August 13, </a:t>
            </a:r>
            <a:r>
              <a:rPr lang="en-US" dirty="0">
                <a:solidFill>
                  <a:schemeClr val="tx2"/>
                </a:solidFill>
              </a:rPr>
              <a:t>2019</a:t>
            </a:r>
          </a:p>
          <a:p>
            <a:r>
              <a:rPr lang="en-US" dirty="0">
                <a:solidFill>
                  <a:schemeClr val="tx2"/>
                </a:solidFill>
              </a:rPr>
              <a:t>PGDTF Meeting</a:t>
            </a:r>
          </a:p>
        </p:txBody>
      </p:sp>
    </p:spTree>
    <p:extLst>
      <p:ext uri="{BB962C8B-B14F-4D97-AF65-F5344CB8AC3E}">
        <p14:creationId xmlns:p14="http://schemas.microsoft.com/office/powerpoint/2010/main" val="1872851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Disclaimer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These findings are based on the final model posted on July 10</a:t>
            </a:r>
            <a:r>
              <a:rPr lang="en-US" baseline="30000" dirty="0" smtClean="0"/>
              <a:t>th</a:t>
            </a:r>
            <a:r>
              <a:rPr lang="en-US" dirty="0" smtClean="0"/>
              <a:t>, 2019.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There may be more updates based on Planning findings throughout the study.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6442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Substation Coordinates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73739"/>
            <a:ext cx="8534400" cy="5174460"/>
          </a:xfrm>
        </p:spPr>
        <p:txBody>
          <a:bodyPr/>
          <a:lstStyle/>
          <a:p>
            <a:r>
              <a:rPr lang="en-US" dirty="0" smtClean="0"/>
              <a:t>There were several lines between substations with calculated lengths exceeding the user entered lengths by over 10 miles.</a:t>
            </a:r>
          </a:p>
          <a:p>
            <a:r>
              <a:rPr lang="en-US" dirty="0" smtClean="0"/>
              <a:t>Requests to confirm substation coordinates were sent out to several TSPs and </a:t>
            </a:r>
            <a:r>
              <a:rPr lang="en-US" dirty="0" err="1" smtClean="0"/>
              <a:t>REs.</a:t>
            </a:r>
            <a:r>
              <a:rPr lang="en-US" dirty="0" smtClean="0"/>
              <a:t> </a:t>
            </a:r>
          </a:p>
          <a:p>
            <a:pPr lvl="1"/>
            <a:r>
              <a:rPr lang="en-US" sz="2400" dirty="0" smtClean="0"/>
              <a:t>We are still waiting on a TSP response as well as several RE responses.</a:t>
            </a:r>
          </a:p>
          <a:p>
            <a:pPr lvl="1"/>
            <a:r>
              <a:rPr lang="en-US" sz="2400" dirty="0" smtClean="0"/>
              <a:t>ERCOT may reach out to TSPs for help with RE substation coordinates. 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312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Substation Grounding Resistances of 0.0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86682"/>
            <a:ext cx="8534400" cy="4319832"/>
          </a:xfrm>
        </p:spPr>
        <p:txBody>
          <a:bodyPr/>
          <a:lstStyle/>
          <a:p>
            <a:r>
              <a:rPr lang="en-US" dirty="0" smtClean="0"/>
              <a:t>There are a couple RE stations which have a 0.0 substation grounding resistance</a:t>
            </a:r>
          </a:p>
          <a:p>
            <a:pPr lvl="1"/>
            <a:r>
              <a:rPr lang="en-US" sz="2400" dirty="0" smtClean="0"/>
              <a:t>Requests have been sent out to the RE for corrected grounding resistances.</a:t>
            </a:r>
          </a:p>
          <a:p>
            <a:pPr lvl="1"/>
            <a:r>
              <a:rPr lang="en-US" sz="2400" dirty="0" smtClean="0"/>
              <a:t>ERCOT may reach out to TSPs for help with the RE substation grounding resistance.</a:t>
            </a:r>
          </a:p>
          <a:p>
            <a:pPr lvl="1"/>
            <a:r>
              <a:rPr lang="en-US" sz="2400" dirty="0" smtClean="0"/>
              <a:t>In the case we do not receive corrected grounding resistances from the RE or TSP, ERCOT proposes to </a:t>
            </a:r>
            <a:r>
              <a:rPr lang="en-US" sz="2400" dirty="0" smtClean="0"/>
              <a:t>use </a:t>
            </a:r>
            <a:r>
              <a:rPr lang="en-US" sz="2400" dirty="0" smtClean="0"/>
              <a:t>PSSE’s default substation grounding resistance, and would like to get PGDTF feedback on this assumption.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559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Buses Not Assigned to a Substation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several buses that were not assigned to a substation</a:t>
            </a:r>
          </a:p>
          <a:p>
            <a:pPr lvl="1"/>
            <a:r>
              <a:rPr lang="en-US" sz="2400" dirty="0" smtClean="0"/>
              <a:t>Requests have been sent out to affected TSPs and ERCOT has received updated data that can be applied to AC and DC </a:t>
            </a:r>
            <a:r>
              <a:rPr lang="en-US" sz="2400" dirty="0" smtClean="0"/>
              <a:t>cases</a:t>
            </a:r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We are still in the internal process of resolving the remaining issues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8300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Supplemental GMD Event – Moving Box Issues Encountered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16381"/>
            <a:ext cx="8534400" cy="4319832"/>
          </a:xfrm>
        </p:spPr>
        <p:txBody>
          <a:bodyPr/>
          <a:lstStyle/>
          <a:p>
            <a:r>
              <a:rPr lang="en-US" sz="2400" dirty="0"/>
              <a:t>PSSE V34.6 is the only version that can run the moving box methodology for the Supplemental Event</a:t>
            </a:r>
          </a:p>
          <a:p>
            <a:r>
              <a:rPr lang="en-US" sz="2400" dirty="0" smtClean="0"/>
              <a:t>Maximum effective GIC flows differ significantly between PSSE V34.5.1 and PSSE V34.6.</a:t>
            </a:r>
          </a:p>
          <a:p>
            <a:r>
              <a:rPr lang="en-US" sz="2400" dirty="0" smtClean="0"/>
              <a:t>Latitude </a:t>
            </a:r>
            <a:r>
              <a:rPr lang="en-US" sz="2400" dirty="0"/>
              <a:t>and longitude input fields are switched in PSSE V34.6 (</a:t>
            </a:r>
            <a:r>
              <a:rPr lang="en-US" sz="2400" dirty="0" err="1"/>
              <a:t>eg</a:t>
            </a:r>
            <a:r>
              <a:rPr lang="en-US" sz="2400" dirty="0"/>
              <a:t>. PSSE using the longitude value for latitude and vice versa) when using the specified location option for the moving box. </a:t>
            </a:r>
          </a:p>
          <a:p>
            <a:r>
              <a:rPr lang="en-US" sz="2400" dirty="0" smtClean="0"/>
              <a:t>ERCOT has run additional GIC analysis with </a:t>
            </a:r>
            <a:r>
              <a:rPr lang="en-US" sz="2400" dirty="0" err="1" smtClean="0"/>
              <a:t>PowerWorld</a:t>
            </a:r>
            <a:r>
              <a:rPr lang="en-US" sz="2400" dirty="0" smtClean="0"/>
              <a:t> and found that the results are more comparable with results from PSSE V34.5.1 than PSSE V34.6.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72121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Supplemental GMD Event – Moving Box Preliminary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Preliminary findings:</a:t>
            </a:r>
            <a:endParaRPr lang="en-US" sz="2400" dirty="0" smtClean="0"/>
          </a:p>
          <a:p>
            <a:pPr lvl="1"/>
            <a:r>
              <a:rPr lang="en-US" sz="2400" dirty="0" smtClean="0"/>
              <a:t>Multiple moving box options were tested with the moving box size defined as 100 km by 500 km.  Benchmark event was applied outside of the moving box.</a:t>
            </a:r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The maximum effective GIC flows with moving box are very similar to results with the supplemental GMD event applied to the entire ERCOT footprint.</a:t>
            </a:r>
          </a:p>
          <a:p>
            <a:pPr marL="457188" lvl="1" indent="0">
              <a:buNone/>
            </a:pPr>
            <a:endParaRPr lang="en-US" sz="2400" dirty="0" smtClean="0"/>
          </a:p>
          <a:p>
            <a:pPr marL="457188" lvl="1" indent="0">
              <a:buNone/>
            </a:pPr>
            <a:endParaRPr lang="en-US" sz="2400" dirty="0" smtClean="0"/>
          </a:p>
          <a:p>
            <a:pPr lvl="1"/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9502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732742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2682</TotalTime>
  <Words>411</Words>
  <Application>Microsoft Office PowerPoint</Application>
  <PresentationFormat>On-screen Show (4:3)</PresentationFormat>
  <Paragraphs>45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Wingdings</vt:lpstr>
      <vt:lpstr>1_Office Theme</vt:lpstr>
      <vt:lpstr>1_Custom Design</vt:lpstr>
      <vt:lpstr>PowerPoint Presentation</vt:lpstr>
      <vt:lpstr>Disclaimer </vt:lpstr>
      <vt:lpstr>Substation Coordinates</vt:lpstr>
      <vt:lpstr>Substation Grounding Resistances of 0.0 </vt:lpstr>
      <vt:lpstr>Buses Not Assigned to a Substation</vt:lpstr>
      <vt:lpstr>Supplemental GMD Event – Moving Box Issues Encountered</vt:lpstr>
      <vt:lpstr>Supplemental GMD Event – Moving Box Preliminary Findings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Han, Minnie</dc:creator>
  <cp:lastModifiedBy>Han, Minnie</cp:lastModifiedBy>
  <cp:revision>60</cp:revision>
  <dcterms:created xsi:type="dcterms:W3CDTF">2019-07-15T15:06:42Z</dcterms:created>
  <dcterms:modified xsi:type="dcterms:W3CDTF">2019-08-13T02:24:30Z</dcterms:modified>
</cp:coreProperties>
</file>