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0" r:id="rId2"/>
  </p:sldMasterIdLst>
  <p:notesMasterIdLst>
    <p:notesMasterId r:id="rId19"/>
  </p:notesMasterIdLst>
  <p:sldIdLst>
    <p:sldId id="269" r:id="rId3"/>
    <p:sldId id="257" r:id="rId4"/>
    <p:sldId id="273" r:id="rId5"/>
    <p:sldId id="276" r:id="rId6"/>
    <p:sldId id="277" r:id="rId7"/>
    <p:sldId id="262" r:id="rId8"/>
    <p:sldId id="278" r:id="rId9"/>
    <p:sldId id="263" r:id="rId10"/>
    <p:sldId id="266" r:id="rId11"/>
    <p:sldId id="267" r:id="rId12"/>
    <p:sldId id="272" r:id="rId13"/>
    <p:sldId id="270" r:id="rId14"/>
    <p:sldId id="279" r:id="rId15"/>
    <p:sldId id="275" r:id="rId16"/>
    <p:sldId id="274"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8" clrIdx="0">
    <p:extLst>
      <p:ext uri="{19B8F6BF-5375-455C-9EA6-DF929625EA0E}">
        <p15:presenceInfo xmlns:p15="http://schemas.microsoft.com/office/powerpoint/2012/main" userId="S-1-5-21-639947351-343809578-3807592339-33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3205" autoAdjust="0"/>
  </p:normalViewPr>
  <p:slideViewPr>
    <p:cSldViewPr snapToGrid="0">
      <p:cViewPr varScale="1">
        <p:scale>
          <a:sx n="93" d="100"/>
          <a:sy n="93"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CC8A7-B586-4F0B-96FD-ED06B56B379A}" type="datetimeFigureOut">
              <a:rPr lang="en-US" smtClean="0"/>
              <a:t>8/29/2019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50DF7-4CAF-4EED-9560-0E0879934757}" type="slidenum">
              <a:rPr lang="en-US" smtClean="0"/>
              <a:t>‹#›</a:t>
            </a:fld>
            <a:endParaRPr lang="en-US"/>
          </a:p>
        </p:txBody>
      </p:sp>
    </p:spTree>
    <p:extLst>
      <p:ext uri="{BB962C8B-B14F-4D97-AF65-F5344CB8AC3E}">
        <p14:creationId xmlns:p14="http://schemas.microsoft.com/office/powerpoint/2010/main" val="87056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5688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Fast Responding Regulation Service (FRRS) is a</a:t>
            </a:r>
            <a:r>
              <a:rPr lang="en-US" baseline="0" dirty="0" smtClean="0"/>
              <a:t> </a:t>
            </a:r>
            <a:r>
              <a:rPr lang="en-US" baseline="0" dirty="0" err="1" smtClean="0"/>
              <a:t>subproduct</a:t>
            </a:r>
            <a:r>
              <a:rPr lang="en-US" baseline="0" dirty="0" smtClean="0"/>
              <a:t> of the Regulation Service. Regulation Service is deployed through </a:t>
            </a:r>
            <a:r>
              <a:rPr lang="en-US" baseline="0" dirty="0" smtClean="0"/>
              <a:t>Automatic Generation Control while </a:t>
            </a:r>
            <a:r>
              <a:rPr lang="en-US" baseline="0" dirty="0" smtClean="0"/>
              <a:t>FRRS is using a different deployment </a:t>
            </a:r>
            <a:r>
              <a:rPr lang="en-US" baseline="0" dirty="0" smtClean="0"/>
              <a:t>logic</a:t>
            </a:r>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286520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Hydro generators in synchronous</a:t>
            </a:r>
            <a:r>
              <a:rPr lang="en-US" baseline="0" dirty="0" smtClean="0"/>
              <a:t> condenser mode.  These are generators that are on line for local voltage support. The turbine is declutched from the generator is not producing any active power. If providing RRS such resource will responds at 59.8 Hz and will provide full active power response (here 100% of it’s active power rating) within 20 seconds. This is response is not the same as governor response on other generators.</a:t>
            </a:r>
            <a:endParaRPr lang="en-US" dirty="0" smtClean="0"/>
          </a:p>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5</a:t>
            </a:fld>
            <a:endParaRPr lang="en-US"/>
          </a:p>
        </p:txBody>
      </p:sp>
    </p:spTree>
    <p:extLst>
      <p:ext uri="{BB962C8B-B14F-4D97-AF65-F5344CB8AC3E}">
        <p14:creationId xmlns:p14="http://schemas.microsoft.com/office/powerpoint/2010/main" val="176304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33775-E16E-4EDF-A857-25296DC56468}" type="slidenum">
              <a:rPr lang="en-US" altLang="en-US" smtClean="0"/>
              <a:pPr>
                <a:defRPr/>
              </a:pPr>
              <a:t>6</a:t>
            </a:fld>
            <a:endParaRPr lang="en-US" altLang="en-US"/>
          </a:p>
        </p:txBody>
      </p:sp>
    </p:spTree>
    <p:extLst>
      <p:ext uri="{BB962C8B-B14F-4D97-AF65-F5344CB8AC3E}">
        <p14:creationId xmlns:p14="http://schemas.microsoft.com/office/powerpoint/2010/main" val="544283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400" kern="1200" dirty="0" smtClean="0">
                <a:solidFill>
                  <a:schemeClr val="tx2"/>
                </a:solidFill>
              </a:rPr>
              <a:t>Historically, the need for Non-Spin has occurred during:</a:t>
            </a:r>
            <a:endParaRPr lang="en-US" sz="300" kern="1200" dirty="0" smtClean="0">
              <a:solidFill>
                <a:schemeClr val="tx2"/>
              </a:solidFill>
            </a:endParaRPr>
          </a:p>
          <a:p>
            <a:pPr marL="692150" indent="-346075">
              <a:defRPr/>
            </a:pPr>
            <a:r>
              <a:rPr lang="en-US" sz="1200" kern="1200" dirty="0" smtClean="0">
                <a:solidFill>
                  <a:srgbClr val="FF0000"/>
                </a:solidFill>
              </a:rPr>
              <a:t>Forecast Errors - </a:t>
            </a:r>
            <a:r>
              <a:rPr lang="en-US" sz="1200" kern="1200" dirty="0" smtClean="0">
                <a:solidFill>
                  <a:schemeClr val="tx2"/>
                </a:solidFill>
              </a:rPr>
              <a:t>Unexpected hot weather (in shoulder seasons)</a:t>
            </a:r>
          </a:p>
          <a:p>
            <a:pPr marL="692150" indent="-346075">
              <a:defRPr/>
            </a:pPr>
            <a:r>
              <a:rPr lang="en-US" sz="1200" kern="1200" dirty="0" smtClean="0">
                <a:solidFill>
                  <a:srgbClr val="FF0000"/>
                </a:solidFill>
              </a:rPr>
              <a:t>Net load ramp - </a:t>
            </a:r>
            <a:r>
              <a:rPr lang="en-US" sz="1200" kern="1200" dirty="0" smtClean="0">
                <a:solidFill>
                  <a:schemeClr val="tx2"/>
                </a:solidFill>
              </a:rPr>
              <a:t>Cold weather, early morning load ramp outpacing the ability of generation to follow</a:t>
            </a:r>
          </a:p>
          <a:p>
            <a:pPr marL="692150" indent="-346075">
              <a:defRPr/>
            </a:pPr>
            <a:r>
              <a:rPr lang="en-US" sz="1200" kern="1200" dirty="0" smtClean="0">
                <a:solidFill>
                  <a:schemeClr val="tx2"/>
                </a:solidFill>
              </a:rPr>
              <a:t>Following large unit trips to replenish reserves</a:t>
            </a:r>
          </a:p>
          <a:p>
            <a:endParaRPr lang="en-US" dirty="0"/>
          </a:p>
        </p:txBody>
      </p:sp>
      <p:sp>
        <p:nvSpPr>
          <p:cNvPr id="4" name="Slide Number Placeholder 3"/>
          <p:cNvSpPr>
            <a:spLocks noGrp="1"/>
          </p:cNvSpPr>
          <p:nvPr>
            <p:ph type="sldNum" sz="quarter" idx="10"/>
          </p:nvPr>
        </p:nvSpPr>
        <p:spPr/>
        <p:txBody>
          <a:bodyPr/>
          <a:lstStyle/>
          <a:p>
            <a:pPr>
              <a:defRPr/>
            </a:pPr>
            <a:fld id="{36433775-E16E-4EDF-A857-25296DC56468}" type="slidenum">
              <a:rPr lang="en-US" altLang="en-US" smtClean="0"/>
              <a:pPr>
                <a:defRPr/>
              </a:pPr>
              <a:t>8</a:t>
            </a:fld>
            <a:endParaRPr lang="en-US" altLang="en-US"/>
          </a:p>
        </p:txBody>
      </p:sp>
    </p:spTree>
    <p:extLst>
      <p:ext uri="{BB962C8B-B14F-4D97-AF65-F5344CB8AC3E}">
        <p14:creationId xmlns:p14="http://schemas.microsoft.com/office/powerpoint/2010/main" val="976734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9</a:t>
            </a:fld>
            <a:endParaRPr lang="en-US"/>
          </a:p>
        </p:txBody>
      </p:sp>
    </p:spTree>
    <p:extLst>
      <p:ext uri="{BB962C8B-B14F-4D97-AF65-F5344CB8AC3E}">
        <p14:creationId xmlns:p14="http://schemas.microsoft.com/office/powerpoint/2010/main" val="384814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12</a:t>
            </a:fld>
            <a:endParaRPr lang="en-US"/>
          </a:p>
        </p:txBody>
      </p:sp>
    </p:spTree>
    <p:extLst>
      <p:ext uri="{BB962C8B-B14F-4D97-AF65-F5344CB8AC3E}">
        <p14:creationId xmlns:p14="http://schemas.microsoft.com/office/powerpoint/2010/main" val="3391000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14</a:t>
            </a:fld>
            <a:endParaRPr lang="en-US"/>
          </a:p>
        </p:txBody>
      </p:sp>
    </p:spTree>
    <p:extLst>
      <p:ext uri="{BB962C8B-B14F-4D97-AF65-F5344CB8AC3E}">
        <p14:creationId xmlns:p14="http://schemas.microsoft.com/office/powerpoint/2010/main" val="2221537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Fast Responding Regulation is a Subset of</a:t>
            </a:r>
            <a:r>
              <a:rPr lang="en-US" baseline="0" dirty="0" smtClean="0"/>
              <a:t> the</a:t>
            </a:r>
            <a:r>
              <a:rPr lang="en-US" dirty="0" smtClean="0"/>
              <a:t> Regulation Service. Separate deployment signal is used to deploy FRRS self-trigger means local deployment on frequency at the point</a:t>
            </a:r>
            <a:r>
              <a:rPr lang="en-US" baseline="0" dirty="0" smtClean="0"/>
              <a:t> of interconnection while at other trigger levels FRRS is deployed by sending signal from ERCOT.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79886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076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86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3412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6118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26451203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375421147"/>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mktinfo/dam/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rcot.com/content/wcm/key_documents_lists/73770/FAS_CBA_2016_AS_Quantities_11032015.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866900"/>
            <a:ext cx="5105400" cy="4108817"/>
          </a:xfrm>
          <a:prstGeom prst="rect">
            <a:avLst/>
          </a:prstGeom>
          <a:noFill/>
        </p:spPr>
        <p:txBody>
          <a:bodyPr wrap="square" rtlCol="0">
            <a:spAutoFit/>
          </a:bodyPr>
          <a:lstStyle/>
          <a:p>
            <a:r>
              <a:rPr lang="en-US" sz="2400" b="1" dirty="0" smtClean="0">
                <a:solidFill>
                  <a:srgbClr val="5B6770"/>
                </a:solidFill>
              </a:rPr>
              <a:t>Ancillary Services in ERCOT</a:t>
            </a:r>
          </a:p>
          <a:p>
            <a:endParaRPr lang="en-US" sz="2400" b="1" dirty="0" smtClean="0">
              <a:solidFill>
                <a:srgbClr val="5B6770"/>
              </a:solidFill>
            </a:endParaRPr>
          </a:p>
          <a:p>
            <a:r>
              <a:rPr lang="en-US" sz="2000" i="1" dirty="0" smtClean="0">
                <a:solidFill>
                  <a:srgbClr val="5B6770"/>
                </a:solidFill>
              </a:rPr>
              <a:t>Participation by Energy Storage Resources</a:t>
            </a:r>
            <a:endParaRPr lang="en-US" sz="2000" b="1" dirty="0">
              <a:solidFill>
                <a:srgbClr val="5B6770"/>
              </a:solidFill>
            </a:endParaRPr>
          </a:p>
          <a:p>
            <a:endParaRPr lang="en-US" sz="2000" b="1" dirty="0" smtClean="0">
              <a:solidFill>
                <a:srgbClr val="5B6770"/>
              </a:solidFill>
            </a:endParaRPr>
          </a:p>
          <a:p>
            <a:endParaRPr lang="en-US" sz="1000" b="1" dirty="0" smtClean="0">
              <a:solidFill>
                <a:srgbClr val="5B6770"/>
              </a:solidFill>
            </a:endParaRPr>
          </a:p>
          <a:p>
            <a:r>
              <a:rPr lang="en-US" sz="2000" dirty="0" smtClean="0">
                <a:solidFill>
                  <a:srgbClr val="5B6770"/>
                </a:solidFill>
              </a:rPr>
              <a:t>Julia </a:t>
            </a:r>
            <a:r>
              <a:rPr lang="en-US" sz="2000" dirty="0" err="1" smtClean="0">
                <a:solidFill>
                  <a:srgbClr val="5B6770"/>
                </a:solidFill>
              </a:rPr>
              <a:t>Matevosyan</a:t>
            </a:r>
            <a:endParaRPr lang="en-US" sz="2000" dirty="0" smtClean="0">
              <a:solidFill>
                <a:srgbClr val="5B6770"/>
              </a:solidFill>
            </a:endParaRPr>
          </a:p>
          <a:p>
            <a:r>
              <a:rPr lang="en-US" sz="2000" dirty="0" smtClean="0">
                <a:solidFill>
                  <a:srgbClr val="5B6770"/>
                </a:solidFill>
              </a:rPr>
              <a:t>Planning Engineer</a:t>
            </a:r>
          </a:p>
          <a:p>
            <a:r>
              <a:rPr lang="en-US" sz="2000" dirty="0" smtClean="0">
                <a:solidFill>
                  <a:srgbClr val="5B6770"/>
                </a:solidFill>
              </a:rPr>
              <a:t>Resource Adequacy</a:t>
            </a:r>
          </a:p>
          <a:p>
            <a:endParaRPr lang="en-US" sz="2400" b="1" dirty="0" smtClean="0">
              <a:solidFill>
                <a:srgbClr val="5B6770"/>
              </a:solidFill>
            </a:endParaRPr>
          </a:p>
          <a:p>
            <a:endParaRPr lang="en-US" sz="2400" b="1" dirty="0">
              <a:solidFill>
                <a:srgbClr val="5B6770"/>
              </a:solidFill>
            </a:endParaRPr>
          </a:p>
          <a:p>
            <a:endParaRPr lang="en-US" sz="2400" b="1" dirty="0" smtClean="0">
              <a:solidFill>
                <a:srgbClr val="5B6770"/>
              </a:solidFill>
            </a:endParaRPr>
          </a:p>
          <a:p>
            <a:endParaRPr lang="en-US" sz="1000" b="1" dirty="0" smtClean="0">
              <a:solidFill>
                <a:srgbClr val="5B6770"/>
              </a:solidFill>
            </a:endParaRPr>
          </a:p>
          <a:p>
            <a:r>
              <a:rPr lang="en-US" sz="1600" b="1" dirty="0" smtClean="0">
                <a:solidFill>
                  <a:srgbClr val="5B6770"/>
                </a:solidFill>
              </a:rPr>
              <a:t>8/21/2019</a:t>
            </a:r>
            <a:endParaRPr lang="en-US" sz="2400" b="1" dirty="0" smtClean="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2717164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solidFill>
                  <a:srgbClr val="FF0000"/>
                </a:solidFill>
              </a:rPr>
              <a:t>New:</a:t>
            </a:r>
            <a:r>
              <a:rPr lang="en-US" dirty="0" smtClean="0"/>
              <a:t> Fast </a:t>
            </a:r>
            <a:r>
              <a:rPr lang="en-US" dirty="0" smtClean="0"/>
              <a:t>Frequency Response (FFR), a subset of RRS</a:t>
            </a:r>
            <a:endParaRPr lang="en-US" dirty="0"/>
          </a:p>
        </p:txBody>
      </p:sp>
      <p:sp>
        <p:nvSpPr>
          <p:cNvPr id="3" name="Content Placeholder 2"/>
          <p:cNvSpPr>
            <a:spLocks noGrp="1"/>
          </p:cNvSpPr>
          <p:nvPr>
            <p:ph idx="1"/>
          </p:nvPr>
        </p:nvSpPr>
        <p:spPr>
          <a:xfrm>
            <a:off x="304800" y="1386682"/>
            <a:ext cx="8534400" cy="4533351"/>
          </a:xfrm>
        </p:spPr>
        <p:txBody>
          <a:bodyPr>
            <a:normAutofit/>
          </a:bodyPr>
          <a:lstStyle/>
          <a:p>
            <a:pPr>
              <a:spcBef>
                <a:spcPts val="0"/>
              </a:spcBef>
            </a:pPr>
            <a:endParaRPr lang="en-US" sz="2000" dirty="0" smtClean="0">
              <a:solidFill>
                <a:schemeClr val="tx2"/>
              </a:solidFill>
            </a:endParaRPr>
          </a:p>
          <a:p>
            <a:pPr>
              <a:spcBef>
                <a:spcPts val="0"/>
              </a:spcBef>
            </a:pPr>
            <a:r>
              <a:rPr lang="en-US" sz="2000" dirty="0" smtClean="0">
                <a:solidFill>
                  <a:schemeClr val="tx2"/>
                </a:solidFill>
              </a:rPr>
              <a:t>Resources </a:t>
            </a:r>
            <a:r>
              <a:rPr lang="en-US" sz="2000" dirty="0" smtClean="0">
                <a:solidFill>
                  <a:schemeClr val="tx2"/>
                </a:solidFill>
              </a:rPr>
              <a:t>providing FFR shall </a:t>
            </a:r>
            <a:r>
              <a:rPr lang="en-US" sz="2000" dirty="0">
                <a:solidFill>
                  <a:schemeClr val="tx2"/>
                </a:solidFill>
              </a:rPr>
              <a:t>self-deploy </a:t>
            </a:r>
            <a:r>
              <a:rPr lang="en-US" sz="2000" dirty="0" smtClean="0">
                <a:solidFill>
                  <a:schemeClr val="tx2"/>
                </a:solidFill>
              </a:rPr>
              <a:t>within </a:t>
            </a:r>
            <a:r>
              <a:rPr lang="en-US" sz="2000" dirty="0">
                <a:solidFill>
                  <a:schemeClr val="tx2"/>
                </a:solidFill>
              </a:rPr>
              <a:t>15 cycles after frequency drops below 59.85 Hz and must continue to provide </a:t>
            </a:r>
            <a:r>
              <a:rPr lang="en-US" sz="2000" dirty="0" smtClean="0">
                <a:solidFill>
                  <a:schemeClr val="tx2"/>
                </a:solidFill>
              </a:rPr>
              <a:t>their </a:t>
            </a:r>
            <a:r>
              <a:rPr lang="en-US" sz="2000" dirty="0">
                <a:solidFill>
                  <a:schemeClr val="tx2"/>
                </a:solidFill>
              </a:rPr>
              <a:t>response until the frequency </a:t>
            </a:r>
            <a:r>
              <a:rPr lang="en-US" sz="2000" dirty="0" smtClean="0">
                <a:solidFill>
                  <a:schemeClr val="tx2"/>
                </a:solidFill>
              </a:rPr>
              <a:t>increases above 59.98 </a:t>
            </a:r>
            <a:r>
              <a:rPr lang="en-US" sz="2000" dirty="0" smtClean="0">
                <a:solidFill>
                  <a:schemeClr val="tx2"/>
                </a:solidFill>
              </a:rPr>
              <a:t>Hz, </a:t>
            </a:r>
            <a:r>
              <a:rPr lang="en-US" sz="2000" dirty="0" smtClean="0">
                <a:solidFill>
                  <a:schemeClr val="tx2"/>
                </a:solidFill>
              </a:rPr>
              <a:t>but no longer than</a:t>
            </a:r>
            <a:r>
              <a:rPr lang="en-US" sz="2000" dirty="0" smtClean="0">
                <a:solidFill>
                  <a:schemeClr val="tx2"/>
                </a:solidFill>
              </a:rPr>
              <a:t> </a:t>
            </a:r>
            <a:r>
              <a:rPr lang="en-US" sz="2000" dirty="0">
                <a:solidFill>
                  <a:schemeClr val="tx2"/>
                </a:solidFill>
              </a:rPr>
              <a:t>15 </a:t>
            </a:r>
            <a:r>
              <a:rPr lang="en-US" sz="2000" dirty="0" smtClean="0">
                <a:solidFill>
                  <a:schemeClr val="tx2"/>
                </a:solidFill>
              </a:rPr>
              <a:t>minutes.</a:t>
            </a:r>
          </a:p>
          <a:p>
            <a:pPr>
              <a:spcBef>
                <a:spcPts val="0"/>
              </a:spcBef>
            </a:pPr>
            <a:endParaRPr lang="en-US" sz="1000" dirty="0" smtClean="0">
              <a:solidFill>
                <a:schemeClr val="tx2"/>
              </a:solidFill>
            </a:endParaRPr>
          </a:p>
          <a:p>
            <a:pPr lvl="1">
              <a:lnSpc>
                <a:spcPct val="110000"/>
              </a:lnSpc>
              <a:spcBef>
                <a:spcPts val="0"/>
              </a:spcBef>
            </a:pPr>
            <a:r>
              <a:rPr lang="en-US" sz="1800" dirty="0" smtClean="0">
                <a:solidFill>
                  <a:schemeClr val="tx2"/>
                </a:solidFill>
              </a:rPr>
              <a:t>Resources </a:t>
            </a:r>
            <a:r>
              <a:rPr lang="en-US" sz="1800" dirty="0">
                <a:solidFill>
                  <a:schemeClr val="tx2"/>
                </a:solidFill>
              </a:rPr>
              <a:t>which require recharging may do so once the frequency increases above </a:t>
            </a:r>
            <a:r>
              <a:rPr lang="en-US" sz="1800" dirty="0" smtClean="0">
                <a:solidFill>
                  <a:schemeClr val="tx2"/>
                </a:solidFill>
              </a:rPr>
              <a:t>59.99 Hz</a:t>
            </a:r>
          </a:p>
          <a:p>
            <a:pPr lvl="1">
              <a:lnSpc>
                <a:spcPct val="110000"/>
              </a:lnSpc>
              <a:spcBef>
                <a:spcPts val="0"/>
              </a:spcBef>
            </a:pPr>
            <a:endParaRPr lang="en-US" sz="1000" dirty="0" smtClean="0">
              <a:solidFill>
                <a:schemeClr val="tx2"/>
              </a:solidFill>
            </a:endParaRPr>
          </a:p>
          <a:p>
            <a:pPr>
              <a:spcBef>
                <a:spcPts val="0"/>
              </a:spcBef>
            </a:pPr>
            <a:r>
              <a:rPr lang="en-US" sz="2000" dirty="0" smtClean="0">
                <a:solidFill>
                  <a:schemeClr val="tx2"/>
                </a:solidFill>
              </a:rPr>
              <a:t>15 minute after a deployment Resources providing FFR must be available for subsequent deployments </a:t>
            </a:r>
          </a:p>
          <a:p>
            <a:pPr>
              <a:spcBef>
                <a:spcPts val="0"/>
              </a:spcBef>
            </a:pPr>
            <a:endParaRPr lang="en-US" sz="1000" dirty="0" smtClean="0">
              <a:solidFill>
                <a:schemeClr val="tx2"/>
              </a:solidFill>
            </a:endParaRPr>
          </a:p>
          <a:p>
            <a:pPr>
              <a:spcBef>
                <a:spcPts val="0"/>
              </a:spcBef>
            </a:pPr>
            <a:r>
              <a:rPr lang="en-US" sz="2000" dirty="0" smtClean="0">
                <a:solidFill>
                  <a:schemeClr val="tx2"/>
                </a:solidFill>
              </a:rPr>
              <a:t>Resources </a:t>
            </a:r>
            <a:r>
              <a:rPr lang="en-US" sz="2000" dirty="0" smtClean="0">
                <a:solidFill>
                  <a:schemeClr val="tx2"/>
                </a:solidFill>
              </a:rPr>
              <a:t>providing FFR shall be capable of governor response with </a:t>
            </a:r>
            <a:r>
              <a:rPr lang="en-US" sz="2000" dirty="0" smtClean="0">
                <a:solidFill>
                  <a:schemeClr val="tx2"/>
                </a:solidFill>
              </a:rPr>
              <a:t>±17 </a:t>
            </a:r>
            <a:r>
              <a:rPr lang="en-US" sz="2000" dirty="0" err="1" smtClean="0">
                <a:solidFill>
                  <a:schemeClr val="tx2"/>
                </a:solidFill>
              </a:rPr>
              <a:t>mHz</a:t>
            </a:r>
            <a:r>
              <a:rPr lang="en-US" sz="2000" dirty="0" smtClean="0">
                <a:solidFill>
                  <a:schemeClr val="tx2"/>
                </a:solidFill>
              </a:rPr>
              <a:t> </a:t>
            </a:r>
            <a:r>
              <a:rPr lang="en-US" sz="2000" dirty="0" err="1" smtClean="0">
                <a:solidFill>
                  <a:schemeClr val="tx2"/>
                </a:solidFill>
              </a:rPr>
              <a:t>deadband</a:t>
            </a:r>
            <a:r>
              <a:rPr lang="en-US" sz="2000" dirty="0" smtClean="0">
                <a:solidFill>
                  <a:schemeClr val="tx2"/>
                </a:solidFill>
              </a:rPr>
              <a:t>, and </a:t>
            </a:r>
            <a:r>
              <a:rPr lang="en-US" sz="2000" dirty="0">
                <a:solidFill>
                  <a:schemeClr val="tx2"/>
                </a:solidFill>
              </a:rPr>
              <a:t>droop setting </a:t>
            </a:r>
            <a:r>
              <a:rPr lang="en-US" sz="2000" dirty="0" smtClean="0">
                <a:solidFill>
                  <a:schemeClr val="tx2"/>
                </a:solidFill>
              </a:rPr>
              <a:t>≤</a:t>
            </a:r>
            <a:r>
              <a:rPr lang="en-US" sz="2000" dirty="0" smtClean="0">
                <a:solidFill>
                  <a:schemeClr val="tx2"/>
                </a:solidFill>
              </a:rPr>
              <a:t>5.0%</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08856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New: </a:t>
            </a:r>
            <a:r>
              <a:rPr lang="en-US" dirty="0" smtClean="0"/>
              <a:t>ERCOT </a:t>
            </a:r>
            <a:r>
              <a:rPr lang="en-US" dirty="0"/>
              <a:t>Contingency Reserve Service (ECRS)</a:t>
            </a:r>
          </a:p>
        </p:txBody>
      </p:sp>
      <p:sp>
        <p:nvSpPr>
          <p:cNvPr id="3" name="Content Placeholder 2"/>
          <p:cNvSpPr>
            <a:spLocks noGrp="1"/>
          </p:cNvSpPr>
          <p:nvPr>
            <p:ph idx="1"/>
          </p:nvPr>
        </p:nvSpPr>
        <p:spPr>
          <a:xfrm>
            <a:off x="457200" y="1063256"/>
            <a:ext cx="8382000" cy="5018567"/>
          </a:xfrm>
        </p:spPr>
        <p:txBody>
          <a:bodyPr/>
          <a:lstStyle/>
          <a:p>
            <a:pPr marL="0" indent="0">
              <a:spcBef>
                <a:spcPts val="600"/>
              </a:spcBef>
              <a:buNone/>
            </a:pPr>
            <a:endParaRPr lang="en-US" sz="1000" dirty="0" smtClean="0">
              <a:solidFill>
                <a:schemeClr val="tx2"/>
              </a:solidFill>
            </a:endParaRPr>
          </a:p>
          <a:p>
            <a:pPr marL="0" indent="0">
              <a:spcBef>
                <a:spcPts val="600"/>
              </a:spcBef>
              <a:buNone/>
            </a:pPr>
            <a:r>
              <a:rPr lang="en-US" sz="2000" dirty="0" smtClean="0">
                <a:solidFill>
                  <a:schemeClr val="tx2"/>
                </a:solidFill>
              </a:rPr>
              <a:t>ECRS </a:t>
            </a:r>
            <a:r>
              <a:rPr lang="en-US" sz="2000" dirty="0" smtClean="0">
                <a:solidFill>
                  <a:schemeClr val="tx2"/>
                </a:solidFill>
              </a:rPr>
              <a:t>is </a:t>
            </a:r>
            <a:r>
              <a:rPr lang="en-US" sz="2000" dirty="0">
                <a:solidFill>
                  <a:schemeClr val="tx2"/>
                </a:solidFill>
              </a:rPr>
              <a:t>intended to:</a:t>
            </a:r>
          </a:p>
          <a:p>
            <a:pPr>
              <a:spcBef>
                <a:spcPts val="600"/>
              </a:spcBef>
            </a:pPr>
            <a:r>
              <a:rPr lang="en-US" sz="1800" dirty="0" smtClean="0">
                <a:solidFill>
                  <a:schemeClr val="tx2"/>
                </a:solidFill>
              </a:rPr>
              <a:t>Help </a:t>
            </a:r>
            <a:r>
              <a:rPr lang="en-US" sz="1800" dirty="0">
                <a:solidFill>
                  <a:schemeClr val="tx2"/>
                </a:solidFill>
              </a:rPr>
              <a:t>restore the frequency to 60 Hz within </a:t>
            </a:r>
            <a:r>
              <a:rPr lang="en-US" sz="1800" dirty="0" smtClean="0">
                <a:solidFill>
                  <a:schemeClr val="tx2"/>
                </a:solidFill>
              </a:rPr>
              <a:t>10 minutes </a:t>
            </a:r>
            <a:r>
              <a:rPr lang="en-US" sz="1800" dirty="0">
                <a:solidFill>
                  <a:schemeClr val="tx2"/>
                </a:solidFill>
              </a:rPr>
              <a:t>of a significant frequency </a:t>
            </a:r>
            <a:r>
              <a:rPr lang="en-US" sz="1800" dirty="0" smtClean="0">
                <a:solidFill>
                  <a:schemeClr val="tx2"/>
                </a:solidFill>
              </a:rPr>
              <a:t>deviation </a:t>
            </a:r>
            <a:r>
              <a:rPr lang="en-US" sz="1800" dirty="0">
                <a:solidFill>
                  <a:schemeClr val="tx2"/>
                </a:solidFill>
              </a:rPr>
              <a:t>(effectively, 10-minute Non-spin);</a:t>
            </a:r>
          </a:p>
          <a:p>
            <a:pPr>
              <a:spcBef>
                <a:spcPts val="600"/>
              </a:spcBef>
            </a:pPr>
            <a:r>
              <a:rPr lang="en-US" sz="1800" dirty="0" smtClean="0">
                <a:solidFill>
                  <a:schemeClr val="tx2"/>
                </a:solidFill>
              </a:rPr>
              <a:t>Provide </a:t>
            </a:r>
            <a:r>
              <a:rPr lang="en-US" sz="1800" dirty="0">
                <a:solidFill>
                  <a:schemeClr val="tx2"/>
                </a:solidFill>
              </a:rPr>
              <a:t>energy to avoid or during the implementation of an EEA; and</a:t>
            </a:r>
          </a:p>
          <a:p>
            <a:pPr>
              <a:spcBef>
                <a:spcPts val="600"/>
              </a:spcBef>
            </a:pPr>
            <a:r>
              <a:rPr lang="en-US" sz="1800" dirty="0" smtClean="0">
                <a:solidFill>
                  <a:schemeClr val="tx2"/>
                </a:solidFill>
              </a:rPr>
              <a:t>Provide </a:t>
            </a:r>
            <a:r>
              <a:rPr lang="en-US" sz="1800" dirty="0">
                <a:solidFill>
                  <a:schemeClr val="tx2"/>
                </a:solidFill>
              </a:rPr>
              <a:t>backup to </a:t>
            </a:r>
            <a:r>
              <a:rPr lang="en-US" sz="1800" dirty="0" err="1" smtClean="0">
                <a:solidFill>
                  <a:schemeClr val="tx2"/>
                </a:solidFill>
              </a:rPr>
              <a:t>Reg</a:t>
            </a:r>
            <a:r>
              <a:rPr lang="en-US" sz="1800" dirty="0" smtClean="0">
                <a:solidFill>
                  <a:schemeClr val="tx2"/>
                </a:solidFill>
              </a:rPr>
              <a:t>-Up</a:t>
            </a:r>
          </a:p>
          <a:p>
            <a:pPr>
              <a:spcBef>
                <a:spcPts val="600"/>
              </a:spcBef>
            </a:pPr>
            <a:endParaRPr lang="en-US" sz="1000" dirty="0" smtClean="0">
              <a:solidFill>
                <a:schemeClr val="tx2"/>
              </a:solidFill>
            </a:endParaRPr>
          </a:p>
          <a:p>
            <a:pPr marL="0" indent="0">
              <a:spcBef>
                <a:spcPts val="600"/>
              </a:spcBef>
              <a:buNone/>
            </a:pPr>
            <a:r>
              <a:rPr lang="en-US" sz="2000" dirty="0" smtClean="0">
                <a:solidFill>
                  <a:schemeClr val="tx2"/>
                </a:solidFill>
              </a:rPr>
              <a:t>ECRS may be provided by:  </a:t>
            </a:r>
          </a:p>
          <a:p>
            <a:pPr>
              <a:spcBef>
                <a:spcPts val="600"/>
              </a:spcBef>
            </a:pPr>
            <a:r>
              <a:rPr lang="en-US" sz="1800" dirty="0" smtClean="0">
                <a:solidFill>
                  <a:schemeClr val="tx2"/>
                </a:solidFill>
              </a:rPr>
              <a:t>Unloaded Generation Resources that are On-Line; </a:t>
            </a:r>
          </a:p>
          <a:p>
            <a:pPr>
              <a:spcBef>
                <a:spcPts val="600"/>
              </a:spcBef>
            </a:pPr>
            <a:r>
              <a:rPr lang="en-US" sz="1800" dirty="0" smtClean="0">
                <a:solidFill>
                  <a:schemeClr val="tx2"/>
                </a:solidFill>
              </a:rPr>
              <a:t>Quick Start Generation Resources (QSGRs); </a:t>
            </a:r>
          </a:p>
          <a:p>
            <a:pPr>
              <a:spcBef>
                <a:spcPts val="600"/>
              </a:spcBef>
            </a:pPr>
            <a:r>
              <a:rPr lang="en-US" sz="1800" dirty="0" smtClean="0">
                <a:solidFill>
                  <a:schemeClr val="tx2"/>
                </a:solidFill>
              </a:rPr>
              <a:t>Load Resources that may or may not be controlled by high-set under-frequency relays; </a:t>
            </a:r>
          </a:p>
          <a:p>
            <a:pPr>
              <a:spcBef>
                <a:spcPts val="600"/>
              </a:spcBef>
            </a:pPr>
            <a:r>
              <a:rPr lang="en-US" sz="1800" dirty="0" smtClean="0">
                <a:solidFill>
                  <a:schemeClr val="tx2"/>
                </a:solidFill>
              </a:rPr>
              <a:t>Generation Resources operating in the synchronous condenser fast-response mode; or </a:t>
            </a:r>
          </a:p>
          <a:p>
            <a:pPr>
              <a:spcBef>
                <a:spcPts val="600"/>
              </a:spcBef>
            </a:pPr>
            <a:r>
              <a:rPr lang="en-US" sz="1800" dirty="0" smtClean="0">
                <a:solidFill>
                  <a:schemeClr val="tx2"/>
                </a:solidFill>
              </a:rPr>
              <a:t>Controllable Load Resources</a:t>
            </a:r>
          </a:p>
          <a:p>
            <a:pPr marL="0" indent="0">
              <a:spcBef>
                <a:spcPts val="600"/>
              </a:spcBef>
              <a:buNone/>
            </a:pPr>
            <a:endParaRPr lang="en-US" sz="2000" dirty="0">
              <a:solidFill>
                <a:schemeClr val="tx2"/>
              </a:solidFill>
            </a:endParaRPr>
          </a:p>
          <a:p>
            <a:pPr marL="0" indent="0">
              <a:spcBef>
                <a:spcPts val="600"/>
              </a:spcBef>
              <a:buNone/>
            </a:pPr>
            <a:endParaRPr lang="en-US" sz="7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023810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Contingency Reserve Service (ECRS)</a:t>
            </a:r>
            <a:endParaRPr lang="en-US" dirty="0"/>
          </a:p>
        </p:txBody>
      </p:sp>
      <p:sp>
        <p:nvSpPr>
          <p:cNvPr id="3" name="Content Placeholder 2"/>
          <p:cNvSpPr>
            <a:spLocks noGrp="1"/>
          </p:cNvSpPr>
          <p:nvPr>
            <p:ph idx="1"/>
          </p:nvPr>
        </p:nvSpPr>
        <p:spPr>
          <a:xfrm>
            <a:off x="304800" y="988828"/>
            <a:ext cx="8534400" cy="5220586"/>
          </a:xfrm>
        </p:spPr>
        <p:txBody>
          <a:bodyPr/>
          <a:lstStyle/>
          <a:p>
            <a:pPr marL="0" indent="0">
              <a:spcBef>
                <a:spcPts val="600"/>
              </a:spcBef>
              <a:buNone/>
            </a:pPr>
            <a:r>
              <a:rPr lang="en-US" sz="2000" dirty="0">
                <a:solidFill>
                  <a:schemeClr val="tx2"/>
                </a:solidFill>
              </a:rPr>
              <a:t>ERCOT shall deploy ECRS by one or more of the following</a:t>
            </a:r>
            <a:r>
              <a:rPr lang="en-US" sz="2000" dirty="0" smtClean="0">
                <a:solidFill>
                  <a:schemeClr val="tx2"/>
                </a:solidFill>
              </a:rPr>
              <a:t>:</a:t>
            </a:r>
          </a:p>
          <a:p>
            <a:pPr marL="0" indent="0">
              <a:spcBef>
                <a:spcPts val="0"/>
              </a:spcBef>
              <a:buNone/>
            </a:pPr>
            <a:endParaRPr lang="en-US" sz="1000" dirty="0" smtClean="0">
              <a:solidFill>
                <a:schemeClr val="tx2"/>
              </a:solidFill>
            </a:endParaRPr>
          </a:p>
          <a:p>
            <a:pPr>
              <a:spcBef>
                <a:spcPts val="600"/>
              </a:spcBef>
            </a:pPr>
            <a:r>
              <a:rPr lang="en-US" sz="1800" dirty="0" smtClean="0">
                <a:solidFill>
                  <a:schemeClr val="tx2"/>
                </a:solidFill>
              </a:rPr>
              <a:t>Automatic </a:t>
            </a:r>
            <a:r>
              <a:rPr lang="en-US" sz="1800" dirty="0">
                <a:solidFill>
                  <a:schemeClr val="tx2"/>
                </a:solidFill>
              </a:rPr>
              <a:t>d</a:t>
            </a:r>
            <a:r>
              <a:rPr lang="en-US" sz="1800" dirty="0" smtClean="0">
                <a:solidFill>
                  <a:schemeClr val="tx2"/>
                </a:solidFill>
              </a:rPr>
              <a:t>ispatch </a:t>
            </a:r>
            <a:r>
              <a:rPr lang="en-US" sz="1800" dirty="0">
                <a:solidFill>
                  <a:schemeClr val="tx2"/>
                </a:solidFill>
              </a:rPr>
              <a:t>i</a:t>
            </a:r>
            <a:r>
              <a:rPr lang="en-US" sz="1800" dirty="0" smtClean="0">
                <a:solidFill>
                  <a:schemeClr val="tx2"/>
                </a:solidFill>
              </a:rPr>
              <a:t>nstruction to </a:t>
            </a:r>
            <a:r>
              <a:rPr lang="en-US" sz="1800" dirty="0">
                <a:solidFill>
                  <a:schemeClr val="tx2"/>
                </a:solidFill>
              </a:rPr>
              <a:t>release ECRS capacity from </a:t>
            </a:r>
            <a:r>
              <a:rPr lang="en-US" sz="1800" dirty="0" smtClean="0">
                <a:solidFill>
                  <a:schemeClr val="tx2"/>
                </a:solidFill>
              </a:rPr>
              <a:t>GR or CLR </a:t>
            </a:r>
            <a:r>
              <a:rPr lang="en-US" sz="1800" dirty="0">
                <a:solidFill>
                  <a:schemeClr val="tx2"/>
                </a:solidFill>
              </a:rPr>
              <a:t>to SCED when frequency drops below 59.91 Hz and available </a:t>
            </a:r>
            <a:r>
              <a:rPr lang="en-US" sz="1800" dirty="0" err="1">
                <a:solidFill>
                  <a:schemeClr val="tx2"/>
                </a:solidFill>
              </a:rPr>
              <a:t>Reg</a:t>
            </a:r>
            <a:r>
              <a:rPr lang="en-US" sz="1800" dirty="0">
                <a:solidFill>
                  <a:schemeClr val="tx2"/>
                </a:solidFill>
              </a:rPr>
              <a:t>-Up is not sufficient to restore frequency; </a:t>
            </a:r>
            <a:r>
              <a:rPr lang="en-US" sz="1800" dirty="0" smtClean="0">
                <a:solidFill>
                  <a:schemeClr val="tx2"/>
                </a:solidFill>
              </a:rPr>
              <a:t>and/or</a:t>
            </a:r>
          </a:p>
          <a:p>
            <a:pPr>
              <a:spcBef>
                <a:spcPts val="0"/>
              </a:spcBef>
            </a:pPr>
            <a:endParaRPr lang="en-US" sz="1000" dirty="0">
              <a:solidFill>
                <a:schemeClr val="tx2"/>
              </a:solidFill>
            </a:endParaRPr>
          </a:p>
          <a:p>
            <a:pPr>
              <a:spcBef>
                <a:spcPts val="600"/>
              </a:spcBef>
            </a:pPr>
            <a:r>
              <a:rPr lang="en-US" sz="1800" dirty="0">
                <a:solidFill>
                  <a:schemeClr val="tx2"/>
                </a:solidFill>
              </a:rPr>
              <a:t>Dispatch Instruction for deployment of Load Resources energy via electronic Messaging </a:t>
            </a:r>
            <a:r>
              <a:rPr lang="en-US" sz="1800" dirty="0" smtClean="0">
                <a:solidFill>
                  <a:schemeClr val="tx2"/>
                </a:solidFill>
              </a:rPr>
              <a:t>System</a:t>
            </a:r>
          </a:p>
          <a:p>
            <a:pPr marL="0" indent="0">
              <a:spcBef>
                <a:spcPts val="0"/>
              </a:spcBef>
              <a:buNone/>
            </a:pPr>
            <a:endParaRPr lang="en-US" sz="1000" dirty="0">
              <a:solidFill>
                <a:schemeClr val="tx2"/>
              </a:solidFill>
            </a:endParaRPr>
          </a:p>
          <a:p>
            <a:pPr marL="0" indent="0">
              <a:spcBef>
                <a:spcPts val="600"/>
              </a:spcBef>
              <a:buNone/>
            </a:pPr>
            <a:r>
              <a:rPr lang="en-US" sz="2000" dirty="0">
                <a:solidFill>
                  <a:schemeClr val="tx2"/>
                </a:solidFill>
              </a:rPr>
              <a:t>The amount of ECRS provided by individual Generation </a:t>
            </a:r>
            <a:r>
              <a:rPr lang="en-US" sz="2000" dirty="0" smtClean="0">
                <a:solidFill>
                  <a:schemeClr val="tx2"/>
                </a:solidFill>
              </a:rPr>
              <a:t>Resources </a:t>
            </a:r>
            <a:r>
              <a:rPr lang="en-US" sz="2000" dirty="0">
                <a:solidFill>
                  <a:schemeClr val="tx2"/>
                </a:solidFill>
              </a:rPr>
              <a:t>and Load Resources is limited to ten times its telemetered emergency ramp </a:t>
            </a:r>
            <a:r>
              <a:rPr lang="en-US" sz="2000" dirty="0" smtClean="0">
                <a:solidFill>
                  <a:schemeClr val="tx2"/>
                </a:solidFill>
              </a:rPr>
              <a:t>rate:</a:t>
            </a:r>
          </a:p>
          <a:p>
            <a:pPr marL="0" indent="0">
              <a:spcBef>
                <a:spcPts val="600"/>
              </a:spcBef>
              <a:buNone/>
            </a:pPr>
            <a:endParaRPr lang="en-US" sz="1000" dirty="0">
              <a:solidFill>
                <a:schemeClr val="tx2"/>
              </a:solidFill>
            </a:endParaRPr>
          </a:p>
          <a:p>
            <a:pPr>
              <a:spcBef>
                <a:spcPts val="0"/>
              </a:spcBef>
            </a:pPr>
            <a:r>
              <a:rPr lang="en-US" sz="1800" dirty="0" smtClean="0">
                <a:solidFill>
                  <a:schemeClr val="tx2"/>
                </a:solidFill>
              </a:rPr>
              <a:t>Each </a:t>
            </a:r>
            <a:r>
              <a:rPr lang="en-US" sz="1800" dirty="0">
                <a:solidFill>
                  <a:schemeClr val="tx2"/>
                </a:solidFill>
              </a:rPr>
              <a:t>Resource providing ECRS must be capable of ramping the Resource’s Ancillary Service Resources Responsibility for ECRS within 10 minutes of the notice to deploy ECRS, and must be able to maintain the scheduled level of deployment for the period of service </a:t>
            </a:r>
            <a:r>
              <a:rPr lang="en-US" sz="1800" dirty="0" smtClean="0">
                <a:solidFill>
                  <a:schemeClr val="tx2"/>
                </a:solidFill>
              </a:rPr>
              <a:t>commitment</a:t>
            </a: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05601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of Energy Storage Resources in AS</a:t>
            </a:r>
            <a:endParaRPr lang="en-US" dirty="0"/>
          </a:p>
        </p:txBody>
      </p:sp>
      <p:sp>
        <p:nvSpPr>
          <p:cNvPr id="3" name="Content Placeholder 2"/>
          <p:cNvSpPr>
            <a:spLocks noGrp="1"/>
          </p:cNvSpPr>
          <p:nvPr>
            <p:ph idx="1"/>
          </p:nvPr>
        </p:nvSpPr>
        <p:spPr/>
        <p:txBody>
          <a:bodyPr/>
          <a:lstStyle/>
          <a:p>
            <a:pPr lvl="0"/>
            <a:r>
              <a:rPr lang="en-US" sz="2000" dirty="0" smtClean="0">
                <a:solidFill>
                  <a:srgbClr val="5B6770"/>
                </a:solidFill>
              </a:rPr>
              <a:t>Currently, based </a:t>
            </a:r>
            <a:r>
              <a:rPr lang="en-US" sz="2000" dirty="0">
                <a:solidFill>
                  <a:srgbClr val="5B6770"/>
                </a:solidFill>
              </a:rPr>
              <a:t>on the qualification and performance requirements in ERCOT Protocols</a:t>
            </a:r>
            <a:r>
              <a:rPr lang="en-US" sz="2000" dirty="0" smtClean="0">
                <a:solidFill>
                  <a:srgbClr val="5B6770"/>
                </a:solidFill>
              </a:rPr>
              <a:t>:</a:t>
            </a:r>
          </a:p>
          <a:p>
            <a:pPr lvl="0"/>
            <a:endParaRPr lang="en-US" sz="1000" dirty="0">
              <a:solidFill>
                <a:srgbClr val="5B6770"/>
              </a:solidFill>
            </a:endParaRPr>
          </a:p>
          <a:p>
            <a:pPr marL="684213" lvl="0" indent="-338138">
              <a:buFont typeface="Arial" panose="020B0604020202020204" pitchFamily="34" charset="0"/>
              <a:buChar char="‒"/>
            </a:pPr>
            <a:r>
              <a:rPr lang="en-US" sz="1800" dirty="0">
                <a:solidFill>
                  <a:srgbClr val="5B6770"/>
                </a:solidFill>
              </a:rPr>
              <a:t>Short duration (&gt;15-minute, &lt; 1h) storage may qualify for Fast Responding Regulation Service (in place now) and for Fast Frequency Response (implemented in early 2020)</a:t>
            </a:r>
          </a:p>
          <a:p>
            <a:pPr marL="684213" lvl="0" indent="-338138">
              <a:buFont typeface="Arial" panose="020B0604020202020204" pitchFamily="34" charset="0"/>
              <a:buChar char="‒"/>
            </a:pPr>
            <a:r>
              <a:rPr lang="en-US" sz="1800" dirty="0">
                <a:solidFill>
                  <a:srgbClr val="5B6770"/>
                </a:solidFill>
              </a:rPr>
              <a:t>Longer duration (≥ 1 hour) storage may qualify for any AS product</a:t>
            </a:r>
          </a:p>
          <a:p>
            <a:pPr lvl="0"/>
            <a:endParaRPr lang="en-US" sz="1000" dirty="0" smtClean="0">
              <a:solidFill>
                <a:srgbClr val="5B6770"/>
              </a:solidFill>
            </a:endParaRPr>
          </a:p>
          <a:p>
            <a:pPr lvl="0"/>
            <a:r>
              <a:rPr lang="en-US" sz="2000" smtClean="0">
                <a:solidFill>
                  <a:srgbClr val="5B6770"/>
                </a:solidFill>
              </a:rPr>
              <a:t>Conceptually, this </a:t>
            </a:r>
            <a:r>
              <a:rPr lang="en-US" sz="2000" dirty="0">
                <a:solidFill>
                  <a:srgbClr val="5B6770"/>
                </a:solidFill>
              </a:rPr>
              <a:t>is not expected </a:t>
            </a:r>
            <a:r>
              <a:rPr lang="en-US" sz="2000" dirty="0" smtClean="0">
                <a:solidFill>
                  <a:srgbClr val="5B6770"/>
                </a:solidFill>
              </a:rPr>
              <a:t>to </a:t>
            </a:r>
            <a:r>
              <a:rPr lang="en-US" sz="2000" dirty="0">
                <a:solidFill>
                  <a:srgbClr val="5B6770"/>
                </a:solidFill>
              </a:rPr>
              <a:t>change </a:t>
            </a:r>
            <a:r>
              <a:rPr lang="en-US" sz="2000" dirty="0" smtClean="0">
                <a:solidFill>
                  <a:srgbClr val="5B6770"/>
                </a:solidFill>
              </a:rPr>
              <a:t>with </a:t>
            </a:r>
            <a:r>
              <a:rPr lang="en-US" sz="2000" dirty="0">
                <a:solidFill>
                  <a:srgbClr val="5B6770"/>
                </a:solidFill>
              </a:rPr>
              <a:t>implementation of Energy Storage Resource in ERCOT systems as a single device.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63586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Thank you! Questions?</a:t>
            </a:r>
            <a:endParaRPr lang="en-US" sz="4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401" y="1396999"/>
            <a:ext cx="2384425" cy="298053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90500" y="5295900"/>
            <a:ext cx="3018972" cy="800219"/>
          </a:xfrm>
          <a:prstGeom prst="rect">
            <a:avLst/>
          </a:prstGeom>
          <a:noFill/>
        </p:spPr>
        <p:txBody>
          <a:bodyPr wrap="square" rtlCol="0">
            <a:spAutoFit/>
          </a:bodyPr>
          <a:lstStyle/>
          <a:p>
            <a:r>
              <a:rPr lang="en-US" dirty="0">
                <a:solidFill>
                  <a:srgbClr val="5B6770"/>
                </a:solidFill>
              </a:rPr>
              <a:t>Julia Matevosyan</a:t>
            </a:r>
          </a:p>
          <a:p>
            <a:endParaRPr lang="en-US" sz="1000" dirty="0">
              <a:solidFill>
                <a:srgbClr val="5B6770"/>
              </a:solidFill>
            </a:endParaRPr>
          </a:p>
          <a:p>
            <a:r>
              <a:rPr lang="en-US" dirty="0">
                <a:solidFill>
                  <a:srgbClr val="5B6770"/>
                </a:solidFill>
              </a:rPr>
              <a:t>jmatevosjana@ercot.com</a:t>
            </a:r>
          </a:p>
        </p:txBody>
      </p:sp>
    </p:spTree>
    <p:extLst>
      <p:ext uri="{BB962C8B-B14F-4D97-AF65-F5344CB8AC3E}">
        <p14:creationId xmlns:p14="http://schemas.microsoft.com/office/powerpoint/2010/main" val="4013250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3800741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ERCOT FRRS Logic</a:t>
            </a:r>
          </a:p>
          <a:p>
            <a:pPr lvl="1"/>
            <a:endParaRPr lang="en-US" sz="2400" dirty="0" smtClean="0"/>
          </a:p>
          <a:p>
            <a:pPr lvl="1"/>
            <a:endParaRPr lang="en-US" sz="2400" dirty="0"/>
          </a:p>
        </p:txBody>
      </p:sp>
      <p:pic>
        <p:nvPicPr>
          <p:cNvPr id="5" name="Picture 4" descr="C:\Users\MPeydayesh\Desktop\Picture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797" y="1277200"/>
            <a:ext cx="4097269" cy="5022706"/>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744626893"/>
              </p:ext>
            </p:extLst>
          </p:nvPr>
        </p:nvGraphicFramePr>
        <p:xfrm>
          <a:off x="4301761" y="2441797"/>
          <a:ext cx="4611974" cy="2327158"/>
        </p:xfrm>
        <a:graphic>
          <a:graphicData uri="http://schemas.openxmlformats.org/drawingml/2006/table">
            <a:tbl>
              <a:tblPr firstRow="1" firstCol="1" bandRow="1">
                <a:tableStyleId>{5C22544A-7EE6-4342-B048-85BDC9FD1C3A}</a:tableStyleId>
              </a:tblPr>
              <a:tblGrid>
                <a:gridCol w="1405554"/>
                <a:gridCol w="1405554"/>
                <a:gridCol w="1800866"/>
              </a:tblGrid>
              <a:tr h="532583">
                <a:tc>
                  <a:txBody>
                    <a:bodyPr/>
                    <a:lstStyle/>
                    <a:p>
                      <a:pPr marL="0" marR="0" algn="ctr">
                        <a:lnSpc>
                          <a:spcPct val="115000"/>
                        </a:lnSpc>
                        <a:spcBef>
                          <a:spcPts val="0"/>
                        </a:spcBef>
                        <a:spcAft>
                          <a:spcPts val="1200"/>
                        </a:spcAft>
                      </a:pPr>
                      <a:r>
                        <a:rPr lang="en-US" sz="1200" dirty="0">
                          <a:effectLst/>
                        </a:rPr>
                        <a:t>Nominal Frequency</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dirty="0" smtClean="0">
                          <a:effectLst/>
                        </a:rPr>
                        <a:t>60 Hz</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dirty="0"/>
                    </a:p>
                  </a:txBody>
                  <a:tcPr/>
                </a:tc>
              </a:tr>
              <a:tr h="463116">
                <a:tc>
                  <a:txBody>
                    <a:bodyPr/>
                    <a:lstStyle/>
                    <a:p>
                      <a:pPr marL="0" marR="0" algn="ctr">
                        <a:lnSpc>
                          <a:spcPct val="115000"/>
                        </a:lnSpc>
                        <a:spcBef>
                          <a:spcPts val="0"/>
                        </a:spcBef>
                        <a:spcAft>
                          <a:spcPts val="1200"/>
                        </a:spcAft>
                      </a:pPr>
                      <a:r>
                        <a:rPr lang="en-US" sz="1200">
                          <a:effectLst/>
                        </a:rPr>
                        <a:t>Reset Level</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a:effectLst/>
                        </a:rPr>
                        <a:t>60 ± 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a:p>
                  </a:txBody>
                  <a:tcPr/>
                </a:tc>
              </a:tr>
              <a:tr h="266292">
                <a:tc>
                  <a:txBody>
                    <a:bodyPr/>
                    <a:lstStyle/>
                    <a:p>
                      <a:pPr marL="0" marR="0" algn="ctr">
                        <a:lnSpc>
                          <a:spcPct val="115000"/>
                        </a:lnSpc>
                        <a:spcBef>
                          <a:spcPts val="0"/>
                        </a:spcBef>
                        <a:spcAft>
                          <a:spcPts val="1200"/>
                        </a:spcAft>
                      </a:pPr>
                      <a:r>
                        <a:rPr lang="en-US" sz="1200">
                          <a:effectLst/>
                        </a:rPr>
                        <a:t>Trigger Level 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dirty="0">
                          <a:effectLst/>
                        </a:rPr>
                        <a:t>60 ± 0.03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a:effectLst/>
                        </a:rPr>
                        <a:t>40% Deployment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292">
                <a:tc>
                  <a:txBody>
                    <a:bodyPr/>
                    <a:lstStyle/>
                    <a:p>
                      <a:pPr marL="0" marR="0" algn="ctr">
                        <a:lnSpc>
                          <a:spcPct val="115000"/>
                        </a:lnSpc>
                        <a:spcBef>
                          <a:spcPts val="0"/>
                        </a:spcBef>
                        <a:spcAft>
                          <a:spcPts val="1200"/>
                        </a:spcAft>
                      </a:pPr>
                      <a:r>
                        <a:rPr lang="en-US" sz="1200">
                          <a:effectLst/>
                        </a:rPr>
                        <a:t>Trigger Level 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dirty="0">
                          <a:effectLst/>
                        </a:rPr>
                        <a:t>60 ± 0.04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a:effectLst/>
                        </a:rPr>
                        <a:t>70% Deployment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292">
                <a:tc>
                  <a:txBody>
                    <a:bodyPr/>
                    <a:lstStyle/>
                    <a:p>
                      <a:pPr marL="0" marR="0" algn="ctr">
                        <a:lnSpc>
                          <a:spcPct val="115000"/>
                        </a:lnSpc>
                        <a:spcBef>
                          <a:spcPts val="0"/>
                        </a:spcBef>
                        <a:spcAft>
                          <a:spcPts val="1200"/>
                        </a:spcAft>
                      </a:pPr>
                      <a:r>
                        <a:rPr lang="en-US" sz="1200" dirty="0">
                          <a:effectLst/>
                        </a:rPr>
                        <a:t>Trigger Level 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dirty="0">
                          <a:effectLst/>
                        </a:rPr>
                        <a:t>60 ± 0.05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a:effectLst/>
                        </a:rPr>
                        <a:t>100% Deployment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32583">
                <a:tc>
                  <a:txBody>
                    <a:bodyPr/>
                    <a:lstStyle/>
                    <a:p>
                      <a:pPr marL="0" marR="0" algn="ctr">
                        <a:lnSpc>
                          <a:spcPct val="115000"/>
                        </a:lnSpc>
                        <a:spcBef>
                          <a:spcPts val="0"/>
                        </a:spcBef>
                        <a:spcAft>
                          <a:spcPts val="1200"/>
                        </a:spcAft>
                      </a:pPr>
                      <a:r>
                        <a:rPr lang="en-US" sz="1200">
                          <a:effectLst/>
                        </a:rPr>
                        <a:t>Self-Trigger Level</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a:effectLst/>
                        </a:rPr>
                        <a:t>60 ± 0.09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1200"/>
                        </a:spcAft>
                      </a:pPr>
                      <a:r>
                        <a:rPr lang="en-US" sz="1200" dirty="0">
                          <a:effectLst/>
                        </a:rPr>
                        <a:t>100% Deployment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6" name="Title 5"/>
          <p:cNvSpPr>
            <a:spLocks noGrp="1"/>
          </p:cNvSpPr>
          <p:nvPr>
            <p:ph type="title"/>
          </p:nvPr>
        </p:nvSpPr>
        <p:spPr/>
        <p:txBody>
          <a:bodyPr/>
          <a:lstStyle/>
          <a:p>
            <a:r>
              <a:rPr lang="en-US" dirty="0" smtClean="0"/>
              <a:t>FRRS Deployment Logic</a:t>
            </a:r>
            <a:endParaRPr lang="en-US" dirty="0"/>
          </a:p>
        </p:txBody>
      </p:sp>
    </p:spTree>
    <p:extLst>
      <p:ext uri="{BB962C8B-B14F-4D97-AF65-F5344CB8AC3E}">
        <p14:creationId xmlns:p14="http://schemas.microsoft.com/office/powerpoint/2010/main" val="423045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2"/>
          <p:cNvSpPr>
            <a:spLocks noGrp="1"/>
          </p:cNvSpPr>
          <p:nvPr>
            <p:ph type="title"/>
          </p:nvPr>
        </p:nvSpPr>
        <p:spPr>
          <a:xfrm>
            <a:off x="381000" y="243682"/>
            <a:ext cx="8458200" cy="515143"/>
          </a:xfrm>
        </p:spPr>
        <p:txBody>
          <a:bodyPr anchor="b"/>
          <a:lstStyle/>
          <a:p>
            <a:pPr algn="l"/>
            <a:r>
              <a:rPr lang="en-US" altLang="en-US" b="1" dirty="0" smtClean="0"/>
              <a:t>Existing Ancillary Services</a:t>
            </a:r>
          </a:p>
        </p:txBody>
      </p:sp>
      <p:sp>
        <p:nvSpPr>
          <p:cNvPr id="2" name="Slide Number Placeholder 1"/>
          <p:cNvSpPr>
            <a:spLocks noGrp="1"/>
          </p:cNvSpPr>
          <p:nvPr>
            <p:ph type="sldNum" sz="quarter" idx="4"/>
          </p:nvPr>
        </p:nvSpPr>
        <p:spPr/>
        <p:txBody>
          <a:bodyPr/>
          <a:lstStyle/>
          <a:p>
            <a:pPr>
              <a:defRPr/>
            </a:pPr>
            <a:fld id="{DEFD0569-0ABD-411E-8A57-5B06900FAC80}" type="slidenum">
              <a:rPr lang="en-US" smtClean="0">
                <a:solidFill>
                  <a:prstClr val="black">
                    <a:tint val="75000"/>
                  </a:prstClr>
                </a:solidFill>
              </a:rPr>
              <a:pPr>
                <a:defRPr/>
              </a:pPr>
              <a:t>2</a:t>
            </a:fld>
            <a:endParaRPr lang="en-US" dirty="0">
              <a:solidFill>
                <a:prstClr val="black">
                  <a:tint val="75000"/>
                </a:prstClr>
              </a:solidFill>
            </a:endParaRPr>
          </a:p>
        </p:txBody>
      </p:sp>
      <p:sp>
        <p:nvSpPr>
          <p:cNvPr id="8" name="Rectangle 7"/>
          <p:cNvSpPr/>
          <p:nvPr/>
        </p:nvSpPr>
        <p:spPr>
          <a:xfrm>
            <a:off x="3164478" y="1173044"/>
            <a:ext cx="5364607" cy="904577"/>
          </a:xfrm>
          <a:prstGeom prst="rect">
            <a:avLst/>
          </a:prstGeom>
          <a:solidFill>
            <a:srgbClr val="00AEC7"/>
          </a:solidFill>
          <a:ln w="25400" cap="flat" cmpd="sng" algn="ctr">
            <a:noFill/>
            <a:prstDash val="solid"/>
          </a:ln>
          <a:effectLst/>
        </p:spPr>
        <p:txBody>
          <a:bodyPr anchor="ctr"/>
          <a:lstStyle/>
          <a:p>
            <a:pPr algn="ctr">
              <a:spcAft>
                <a:spcPts val="600"/>
              </a:spcAft>
              <a:defRPr/>
            </a:pPr>
            <a:r>
              <a:rPr lang="en-US" kern="0" dirty="0">
                <a:solidFill>
                  <a:prstClr val="white"/>
                </a:solidFill>
              </a:rPr>
              <a:t>Regulation Up Reserve Service</a:t>
            </a:r>
          </a:p>
          <a:p>
            <a:pPr algn="ctr">
              <a:spcAft>
                <a:spcPts val="600"/>
              </a:spcAft>
              <a:defRPr/>
            </a:pPr>
            <a:r>
              <a:rPr lang="en-US" kern="0" dirty="0">
                <a:solidFill>
                  <a:prstClr val="white"/>
                </a:solidFill>
              </a:rPr>
              <a:t>Fast Responding Regulation Service Up</a:t>
            </a:r>
          </a:p>
          <a:p>
            <a:pPr algn="ctr">
              <a:defRPr/>
            </a:pPr>
            <a:r>
              <a:rPr lang="en-US" sz="1400" i="1" dirty="0">
                <a:solidFill>
                  <a:srgbClr val="FFFFFF"/>
                </a:solidFill>
              </a:rPr>
              <a:t>142 to 669 MW*</a:t>
            </a:r>
            <a:endParaRPr lang="en-US" sz="1400" kern="0" dirty="0">
              <a:solidFill>
                <a:srgbClr val="FFFFFF"/>
              </a:solidFill>
            </a:endParaRPr>
          </a:p>
        </p:txBody>
      </p:sp>
      <p:sp>
        <p:nvSpPr>
          <p:cNvPr id="32" name="Rectangle 31"/>
          <p:cNvSpPr/>
          <p:nvPr/>
        </p:nvSpPr>
        <p:spPr>
          <a:xfrm>
            <a:off x="3164478" y="5114925"/>
            <a:ext cx="5364607" cy="904875"/>
          </a:xfrm>
          <a:prstGeom prst="rect">
            <a:avLst/>
          </a:prstGeom>
          <a:solidFill>
            <a:srgbClr val="685BC7"/>
          </a:solidFill>
          <a:ln w="25400" cap="flat" cmpd="sng" algn="ctr">
            <a:noFill/>
            <a:prstDash val="solid"/>
          </a:ln>
          <a:effectLst/>
        </p:spPr>
        <p:txBody>
          <a:bodyPr anchor="ctr"/>
          <a:lstStyle/>
          <a:p>
            <a:pPr algn="ctr">
              <a:defRPr/>
            </a:pPr>
            <a:r>
              <a:rPr lang="en-US" kern="0" dirty="0">
                <a:solidFill>
                  <a:prstClr val="white"/>
                </a:solidFill>
              </a:rPr>
              <a:t>Non-Spinning Reserve Service</a:t>
            </a:r>
          </a:p>
          <a:p>
            <a:pPr algn="ctr">
              <a:defRPr/>
            </a:pPr>
            <a:r>
              <a:rPr lang="en-US" sz="1400" i="1" dirty="0">
                <a:solidFill>
                  <a:srgbClr val="FFFFFF"/>
                </a:solidFill>
              </a:rPr>
              <a:t>980 to 2,132 MW</a:t>
            </a:r>
          </a:p>
        </p:txBody>
      </p:sp>
      <p:sp>
        <p:nvSpPr>
          <p:cNvPr id="33" name="Rectangle 32"/>
          <p:cNvSpPr/>
          <p:nvPr/>
        </p:nvSpPr>
        <p:spPr>
          <a:xfrm>
            <a:off x="3164478" y="3431868"/>
            <a:ext cx="5364607" cy="1425882"/>
          </a:xfrm>
          <a:prstGeom prst="rect">
            <a:avLst/>
          </a:prstGeom>
          <a:solidFill>
            <a:srgbClr val="003865"/>
          </a:solidFill>
          <a:ln w="25400" cap="flat" cmpd="sng" algn="ctr">
            <a:noFill/>
            <a:prstDash val="solid"/>
          </a:ln>
          <a:effectLst/>
        </p:spPr>
        <p:txBody>
          <a:bodyPr anchor="t"/>
          <a:lstStyle/>
          <a:p>
            <a:pPr algn="ctr">
              <a:defRPr/>
            </a:pPr>
            <a:r>
              <a:rPr lang="en-US" kern="0" dirty="0">
                <a:solidFill>
                  <a:prstClr val="white"/>
                </a:solidFill>
              </a:rPr>
              <a:t>Responsive Reserve (RRS)</a:t>
            </a:r>
          </a:p>
          <a:p>
            <a:pPr algn="ctr">
              <a:defRPr/>
            </a:pPr>
            <a:endParaRPr lang="en-US" sz="2000" kern="0" dirty="0">
              <a:solidFill>
                <a:prstClr val="white"/>
              </a:solidFill>
            </a:endParaRPr>
          </a:p>
        </p:txBody>
      </p:sp>
      <p:sp>
        <p:nvSpPr>
          <p:cNvPr id="34" name="Rectangle 33"/>
          <p:cNvSpPr/>
          <p:nvPr/>
        </p:nvSpPr>
        <p:spPr>
          <a:xfrm>
            <a:off x="3164478" y="2196267"/>
            <a:ext cx="5364607" cy="938445"/>
          </a:xfrm>
          <a:prstGeom prst="rect">
            <a:avLst/>
          </a:prstGeom>
          <a:solidFill>
            <a:srgbClr val="00AEC7"/>
          </a:solidFill>
          <a:ln w="25400" cap="flat" cmpd="sng" algn="ctr">
            <a:noFill/>
            <a:prstDash val="solid"/>
          </a:ln>
          <a:effectLst/>
        </p:spPr>
        <p:txBody>
          <a:bodyPr anchor="ctr"/>
          <a:lstStyle/>
          <a:p>
            <a:pPr algn="ctr">
              <a:spcAft>
                <a:spcPts val="600"/>
              </a:spcAft>
              <a:defRPr/>
            </a:pPr>
            <a:r>
              <a:rPr lang="en-US" kern="0" dirty="0">
                <a:solidFill>
                  <a:prstClr val="white"/>
                </a:solidFill>
              </a:rPr>
              <a:t>Regulation Down Reserve Service</a:t>
            </a:r>
          </a:p>
          <a:p>
            <a:pPr algn="ctr">
              <a:spcAft>
                <a:spcPts val="600"/>
              </a:spcAft>
              <a:defRPr/>
            </a:pPr>
            <a:r>
              <a:rPr lang="en-US" kern="0" dirty="0">
                <a:solidFill>
                  <a:prstClr val="white"/>
                </a:solidFill>
              </a:rPr>
              <a:t>Fast Responding Regulation Service Down</a:t>
            </a:r>
          </a:p>
          <a:p>
            <a:pPr algn="ctr">
              <a:defRPr/>
            </a:pPr>
            <a:r>
              <a:rPr lang="en-US" sz="1400" i="1" dirty="0">
                <a:solidFill>
                  <a:srgbClr val="FFFFFF"/>
                </a:solidFill>
              </a:rPr>
              <a:t>148 to 604 MW</a:t>
            </a:r>
            <a:endParaRPr lang="en-US" sz="1400" i="1" kern="0" dirty="0">
              <a:solidFill>
                <a:prstClr val="white"/>
              </a:solidFill>
            </a:endParaRPr>
          </a:p>
        </p:txBody>
      </p:sp>
      <p:sp>
        <p:nvSpPr>
          <p:cNvPr id="9" name="TextBox 8"/>
          <p:cNvSpPr txBox="1"/>
          <p:nvPr/>
        </p:nvSpPr>
        <p:spPr>
          <a:xfrm>
            <a:off x="4094101" y="3810000"/>
            <a:ext cx="3505359" cy="716350"/>
          </a:xfrm>
          <a:prstGeom prst="rect">
            <a:avLst/>
          </a:prstGeom>
          <a:solidFill>
            <a:schemeClr val="bg1"/>
          </a:solidFill>
        </p:spPr>
        <p:txBody>
          <a:bodyPr wrap="square" rtlCol="0">
            <a:spAutoFit/>
          </a:bodyPr>
          <a:lstStyle/>
          <a:p>
            <a:pPr marL="128582" indent="-128582">
              <a:buFontTx/>
              <a:buAutoNum type="arabicPeriod"/>
            </a:pPr>
            <a:r>
              <a:rPr lang="en-US" sz="1200" dirty="0">
                <a:solidFill>
                  <a:srgbClr val="5B6770"/>
                </a:solidFill>
                <a:ea typeface="TradeGothic LT" panose="020B0506030503020504" pitchFamily="34" charset="0"/>
                <a:cs typeface="Arial" panose="020B0604020202020204" pitchFamily="34" charset="0"/>
              </a:rPr>
              <a:t> Primary Frequency Response </a:t>
            </a:r>
          </a:p>
          <a:p>
            <a:pPr marL="257162" indent="-257162">
              <a:buFontTx/>
              <a:buAutoNum type="arabicPeriod"/>
            </a:pPr>
            <a:endParaRPr lang="en-US" sz="225" dirty="0">
              <a:solidFill>
                <a:srgbClr val="5B6770"/>
              </a:solidFill>
              <a:ea typeface="TradeGothic LT" panose="020B0506030503020504" pitchFamily="34" charset="0"/>
              <a:cs typeface="Arial" panose="020B0604020202020204" pitchFamily="34" charset="0"/>
            </a:endParaRPr>
          </a:p>
          <a:p>
            <a:pPr marL="128582" indent="-128582">
              <a:buFontTx/>
              <a:buAutoNum type="arabicPeriod"/>
            </a:pPr>
            <a:r>
              <a:rPr lang="en-US" sz="1200" dirty="0">
                <a:solidFill>
                  <a:srgbClr val="5B6770"/>
                </a:solidFill>
                <a:ea typeface="TradeGothic LT" panose="020B0506030503020504" pitchFamily="34" charset="0"/>
                <a:cs typeface="Arial" panose="020B0604020202020204" pitchFamily="34" charset="0"/>
              </a:rPr>
              <a:t> Load Resources on Under Frequency </a:t>
            </a:r>
            <a:r>
              <a:rPr lang="en-US" sz="1200" dirty="0" smtClean="0">
                <a:solidFill>
                  <a:srgbClr val="5B6770"/>
                </a:solidFill>
                <a:ea typeface="TradeGothic LT" panose="020B0506030503020504" pitchFamily="34" charset="0"/>
                <a:cs typeface="Arial" panose="020B0604020202020204" pitchFamily="34" charset="0"/>
              </a:rPr>
              <a:t>Relays</a:t>
            </a:r>
          </a:p>
          <a:p>
            <a:pPr marL="128582" indent="-128582">
              <a:buFontTx/>
              <a:buAutoNum type="arabicPeriod"/>
            </a:pPr>
            <a:endParaRPr lang="en-US" sz="230" dirty="0">
              <a:solidFill>
                <a:srgbClr val="5B6770"/>
              </a:solidFill>
              <a:ea typeface="TradeGothic LT" panose="020B0506030503020504" pitchFamily="34" charset="0"/>
              <a:cs typeface="Arial" panose="020B0604020202020204" pitchFamily="34" charset="0"/>
            </a:endParaRPr>
          </a:p>
          <a:p>
            <a:pPr marL="128582" indent="-128582">
              <a:buFontTx/>
              <a:buAutoNum type="arabicPeriod"/>
            </a:pPr>
            <a:r>
              <a:rPr lang="en-US" sz="1200" dirty="0">
                <a:solidFill>
                  <a:srgbClr val="5B6770"/>
                </a:solidFill>
                <a:ea typeface="TradeGothic LT" panose="020B0506030503020504" pitchFamily="34" charset="0"/>
                <a:cs typeface="Arial" panose="020B0604020202020204" pitchFamily="34" charset="0"/>
              </a:rPr>
              <a:t> 10 minute </a:t>
            </a:r>
            <a:r>
              <a:rPr lang="en-US" sz="1200" dirty="0" smtClean="0">
                <a:solidFill>
                  <a:srgbClr val="5B6770"/>
                </a:solidFill>
                <a:ea typeface="TradeGothic LT" panose="020B0506030503020504" pitchFamily="34" charset="0"/>
                <a:cs typeface="Arial" panose="020B0604020202020204" pitchFamily="34" charset="0"/>
              </a:rPr>
              <a:t>ramp</a:t>
            </a:r>
            <a:endParaRPr lang="en-US" sz="225" dirty="0">
              <a:solidFill>
                <a:prstClr val="black"/>
              </a:solidFill>
              <a:ea typeface="TradeGothic LT" panose="020B0506030503020504" pitchFamily="34" charset="0"/>
              <a:cs typeface="Arial" panose="020B0604020202020204" pitchFamily="34" charset="0"/>
            </a:endParaRPr>
          </a:p>
        </p:txBody>
      </p:sp>
      <p:sp>
        <p:nvSpPr>
          <p:cNvPr id="4" name="Rectangle 3"/>
          <p:cNvSpPr/>
          <p:nvPr/>
        </p:nvSpPr>
        <p:spPr>
          <a:xfrm>
            <a:off x="5070484" y="4495800"/>
            <a:ext cx="1696297" cy="307777"/>
          </a:xfrm>
          <a:prstGeom prst="rect">
            <a:avLst/>
          </a:prstGeom>
        </p:spPr>
        <p:txBody>
          <a:bodyPr wrap="none">
            <a:spAutoFit/>
          </a:bodyPr>
          <a:lstStyle/>
          <a:p>
            <a:pPr algn="ctr"/>
            <a:r>
              <a:rPr lang="en-US" sz="1400" i="1" dirty="0">
                <a:solidFill>
                  <a:srgbClr val="FFFFFF"/>
                </a:solidFill>
              </a:rPr>
              <a:t>2,300 to 3,016 MW</a:t>
            </a:r>
          </a:p>
        </p:txBody>
      </p:sp>
      <p:sp>
        <p:nvSpPr>
          <p:cNvPr id="3" name="TextBox 2"/>
          <p:cNvSpPr txBox="1"/>
          <p:nvPr/>
        </p:nvSpPr>
        <p:spPr>
          <a:xfrm>
            <a:off x="4800600" y="6176546"/>
            <a:ext cx="3786358" cy="307777"/>
          </a:xfrm>
          <a:prstGeom prst="rect">
            <a:avLst/>
          </a:prstGeom>
          <a:noFill/>
        </p:spPr>
        <p:txBody>
          <a:bodyPr wrap="none" rtlCol="0">
            <a:spAutoFit/>
          </a:bodyPr>
          <a:lstStyle/>
          <a:p>
            <a:r>
              <a:rPr lang="en-US" sz="1400" dirty="0">
                <a:solidFill>
                  <a:srgbClr val="5B6770"/>
                </a:solidFill>
              </a:rPr>
              <a:t>*The numbers are showing 2019 AS amounts</a:t>
            </a:r>
          </a:p>
        </p:txBody>
      </p:sp>
      <p:sp>
        <p:nvSpPr>
          <p:cNvPr id="5" name="Left Brace 4"/>
          <p:cNvSpPr/>
          <p:nvPr/>
        </p:nvSpPr>
        <p:spPr>
          <a:xfrm>
            <a:off x="2794591" y="1173044"/>
            <a:ext cx="274319" cy="187495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2" name="Left Brace 11"/>
          <p:cNvSpPr/>
          <p:nvPr/>
        </p:nvSpPr>
        <p:spPr>
          <a:xfrm>
            <a:off x="2785725" y="3200400"/>
            <a:ext cx="283185" cy="172255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3" name="Left Brace 12"/>
          <p:cNvSpPr/>
          <p:nvPr/>
        </p:nvSpPr>
        <p:spPr>
          <a:xfrm>
            <a:off x="2590800" y="4306690"/>
            <a:ext cx="283185" cy="186985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6" name="TextBox 5"/>
          <p:cNvSpPr txBox="1"/>
          <p:nvPr/>
        </p:nvSpPr>
        <p:spPr>
          <a:xfrm>
            <a:off x="252755" y="1708289"/>
            <a:ext cx="2446268" cy="646331"/>
          </a:xfrm>
          <a:prstGeom prst="rect">
            <a:avLst/>
          </a:prstGeom>
          <a:noFill/>
        </p:spPr>
        <p:txBody>
          <a:bodyPr wrap="square" rtlCol="0">
            <a:spAutoFit/>
          </a:bodyPr>
          <a:lstStyle/>
          <a:p>
            <a:r>
              <a:rPr lang="en-US" dirty="0">
                <a:solidFill>
                  <a:srgbClr val="5B6770"/>
                </a:solidFill>
              </a:rPr>
              <a:t>Frequency restoration reserve </a:t>
            </a:r>
          </a:p>
        </p:txBody>
      </p:sp>
      <p:sp>
        <p:nvSpPr>
          <p:cNvPr id="15" name="TextBox 14"/>
          <p:cNvSpPr txBox="1"/>
          <p:nvPr/>
        </p:nvSpPr>
        <p:spPr>
          <a:xfrm>
            <a:off x="220416" y="3700602"/>
            <a:ext cx="2574175" cy="646331"/>
          </a:xfrm>
          <a:prstGeom prst="rect">
            <a:avLst/>
          </a:prstGeom>
          <a:noFill/>
        </p:spPr>
        <p:txBody>
          <a:bodyPr wrap="square" rtlCol="0">
            <a:spAutoFit/>
          </a:bodyPr>
          <a:lstStyle/>
          <a:p>
            <a:r>
              <a:rPr lang="en-US" dirty="0">
                <a:solidFill>
                  <a:srgbClr val="5B6770"/>
                </a:solidFill>
              </a:rPr>
              <a:t>Frequency containment reserve</a:t>
            </a:r>
          </a:p>
        </p:txBody>
      </p:sp>
      <p:sp>
        <p:nvSpPr>
          <p:cNvPr id="16" name="TextBox 15"/>
          <p:cNvSpPr txBox="1"/>
          <p:nvPr/>
        </p:nvSpPr>
        <p:spPr>
          <a:xfrm>
            <a:off x="213226" y="5056952"/>
            <a:ext cx="2377574" cy="369332"/>
          </a:xfrm>
          <a:prstGeom prst="rect">
            <a:avLst/>
          </a:prstGeom>
          <a:noFill/>
        </p:spPr>
        <p:txBody>
          <a:bodyPr wrap="none" rtlCol="0">
            <a:spAutoFit/>
          </a:bodyPr>
          <a:lstStyle/>
          <a:p>
            <a:r>
              <a:rPr lang="en-US" dirty="0">
                <a:solidFill>
                  <a:srgbClr val="5B6770"/>
                </a:solidFill>
              </a:rPr>
              <a:t>Replacement reserve</a:t>
            </a:r>
          </a:p>
        </p:txBody>
      </p:sp>
    </p:spTree>
    <p:extLst>
      <p:ext uri="{BB962C8B-B14F-4D97-AF65-F5344CB8AC3E}">
        <p14:creationId xmlns:p14="http://schemas.microsoft.com/office/powerpoint/2010/main" val="135250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Services procurement</a:t>
            </a:r>
            <a:endParaRPr lang="en-US" dirty="0"/>
          </a:p>
        </p:txBody>
      </p:sp>
      <p:sp>
        <p:nvSpPr>
          <p:cNvPr id="3" name="Content Placeholder 2"/>
          <p:cNvSpPr>
            <a:spLocks noGrp="1"/>
          </p:cNvSpPr>
          <p:nvPr>
            <p:ph idx="1"/>
          </p:nvPr>
        </p:nvSpPr>
        <p:spPr>
          <a:xfrm>
            <a:off x="304800" y="1190847"/>
            <a:ext cx="8534400" cy="5007934"/>
          </a:xfrm>
        </p:spPr>
        <p:txBody>
          <a:bodyPr>
            <a:normAutofit/>
          </a:bodyPr>
          <a:lstStyle/>
          <a:p>
            <a:r>
              <a:rPr lang="en-US" sz="2200" dirty="0" smtClean="0">
                <a:solidFill>
                  <a:schemeClr val="tx2"/>
                </a:solidFill>
              </a:rPr>
              <a:t>All AS are procured by ERCOT in the Day-Ahead </a:t>
            </a:r>
            <a:r>
              <a:rPr lang="en-US" sz="2200" dirty="0" smtClean="0">
                <a:solidFill>
                  <a:schemeClr val="tx2"/>
                </a:solidFill>
              </a:rPr>
              <a:t>Market</a:t>
            </a:r>
          </a:p>
          <a:p>
            <a:endParaRPr lang="en-US" sz="800" dirty="0" smtClean="0">
              <a:solidFill>
                <a:schemeClr val="tx2"/>
              </a:solidFill>
            </a:endParaRPr>
          </a:p>
          <a:p>
            <a:r>
              <a:rPr lang="en-US" sz="2200" dirty="0" smtClean="0">
                <a:solidFill>
                  <a:schemeClr val="tx2"/>
                </a:solidFill>
              </a:rPr>
              <a:t>Each Service is procured on an hourly </a:t>
            </a:r>
            <a:r>
              <a:rPr lang="en-US" sz="2200" dirty="0" smtClean="0">
                <a:solidFill>
                  <a:schemeClr val="tx2"/>
                </a:solidFill>
              </a:rPr>
              <a:t>basis</a:t>
            </a:r>
          </a:p>
          <a:p>
            <a:endParaRPr lang="en-US" sz="800" dirty="0" smtClean="0">
              <a:solidFill>
                <a:schemeClr val="tx2"/>
              </a:solidFill>
            </a:endParaRPr>
          </a:p>
          <a:p>
            <a:r>
              <a:rPr lang="en-US" sz="2200" dirty="0" smtClean="0">
                <a:solidFill>
                  <a:schemeClr val="tx2"/>
                </a:solidFill>
              </a:rPr>
              <a:t>Qualified Resources are awarded based on their capacity values and </a:t>
            </a:r>
            <a:r>
              <a:rPr lang="en-US" sz="2200" dirty="0" smtClean="0">
                <a:solidFill>
                  <a:schemeClr val="tx2"/>
                </a:solidFill>
              </a:rPr>
              <a:t>price</a:t>
            </a:r>
          </a:p>
          <a:p>
            <a:endParaRPr lang="en-US" sz="800" dirty="0" smtClean="0">
              <a:solidFill>
                <a:schemeClr val="tx2"/>
              </a:solidFill>
            </a:endParaRPr>
          </a:p>
          <a:p>
            <a:pPr lvl="1"/>
            <a:r>
              <a:rPr lang="en-US" sz="2200" dirty="0" smtClean="0">
                <a:solidFill>
                  <a:schemeClr val="tx2"/>
                </a:solidFill>
              </a:rPr>
              <a:t>Marginal price sets the Market Clearing Price of Capacity (MCPC) for all Resources cleared in that Service for that </a:t>
            </a:r>
            <a:r>
              <a:rPr lang="en-US" sz="2200" dirty="0" smtClean="0">
                <a:solidFill>
                  <a:schemeClr val="tx2"/>
                </a:solidFill>
              </a:rPr>
              <a:t>hour</a:t>
            </a:r>
          </a:p>
          <a:p>
            <a:pPr lvl="1"/>
            <a:endParaRPr lang="en-US" sz="800" dirty="0" smtClean="0">
              <a:solidFill>
                <a:schemeClr val="tx2"/>
              </a:solidFill>
            </a:endParaRPr>
          </a:p>
          <a:p>
            <a:r>
              <a:rPr lang="en-US" sz="2200" dirty="0" smtClean="0">
                <a:solidFill>
                  <a:schemeClr val="tx2"/>
                </a:solidFill>
              </a:rPr>
              <a:t>A QSE may move AS responsibility to other Resources in its Portfolio all the way up to real </a:t>
            </a:r>
            <a:r>
              <a:rPr lang="en-US" sz="2200" dirty="0" smtClean="0">
                <a:solidFill>
                  <a:schemeClr val="tx2"/>
                </a:solidFill>
              </a:rPr>
              <a:t>time</a:t>
            </a:r>
          </a:p>
          <a:p>
            <a:endParaRPr lang="en-US" sz="800" dirty="0" smtClean="0">
              <a:solidFill>
                <a:schemeClr val="tx2"/>
              </a:solidFill>
            </a:endParaRPr>
          </a:p>
          <a:p>
            <a:r>
              <a:rPr lang="en-US" sz="2200" dirty="0" smtClean="0">
                <a:solidFill>
                  <a:schemeClr val="tx2"/>
                </a:solidFill>
              </a:rPr>
              <a:t>QSEs may also self-arrange AS (i.e., not participate in the auction)</a:t>
            </a:r>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38733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Ancillary Services (AS) in ERCOT </a:t>
            </a:r>
            <a:r>
              <a:rPr lang="en-US" dirty="0" smtClean="0"/>
              <a:t>Protocols</a:t>
            </a:r>
            <a:endParaRPr lang="en-US" dirty="0"/>
          </a:p>
        </p:txBody>
      </p:sp>
      <p:sp>
        <p:nvSpPr>
          <p:cNvPr id="3" name="Content Placeholder 2"/>
          <p:cNvSpPr>
            <a:spLocks noGrp="1"/>
          </p:cNvSpPr>
          <p:nvPr>
            <p:ph idx="1"/>
          </p:nvPr>
        </p:nvSpPr>
        <p:spPr>
          <a:xfrm>
            <a:off x="304800" y="1313899"/>
            <a:ext cx="8534400" cy="4971496"/>
          </a:xfrm>
        </p:spPr>
        <p:txBody>
          <a:bodyPr/>
          <a:lstStyle/>
          <a:p>
            <a:r>
              <a:rPr lang="en-US" sz="1800" dirty="0" smtClean="0">
                <a:solidFill>
                  <a:srgbClr val="5B6770"/>
                </a:solidFill>
              </a:rPr>
              <a:t>AS requirements </a:t>
            </a:r>
            <a:r>
              <a:rPr lang="en-US" sz="1800" dirty="0">
                <a:solidFill>
                  <a:srgbClr val="5B6770"/>
                </a:solidFill>
              </a:rPr>
              <a:t>are defined in ERCOT Protocols based on ERCOT system needs </a:t>
            </a:r>
            <a:endParaRPr lang="en-US" sz="1800" dirty="0" smtClean="0">
              <a:solidFill>
                <a:srgbClr val="5B6770"/>
              </a:solidFill>
            </a:endParaRPr>
          </a:p>
          <a:p>
            <a:endParaRPr lang="en-US" sz="1000" dirty="0" smtClean="0">
              <a:solidFill>
                <a:srgbClr val="5B6770"/>
              </a:solidFill>
            </a:endParaRPr>
          </a:p>
          <a:p>
            <a:r>
              <a:rPr lang="en-US" sz="1800" dirty="0" smtClean="0">
                <a:solidFill>
                  <a:srgbClr val="5B6770"/>
                </a:solidFill>
              </a:rPr>
              <a:t>Procurement quantities for all AS are</a:t>
            </a:r>
          </a:p>
          <a:p>
            <a:endParaRPr lang="en-US" sz="1000" dirty="0">
              <a:solidFill>
                <a:srgbClr val="5B6770"/>
              </a:solidFill>
            </a:endParaRPr>
          </a:p>
          <a:p>
            <a:pPr marL="684213">
              <a:buFont typeface="Arial" panose="020B0604020202020204" pitchFamily="34" charset="0"/>
              <a:buChar char="‒"/>
            </a:pPr>
            <a:r>
              <a:rPr lang="en-US" sz="1600" dirty="0">
                <a:solidFill>
                  <a:srgbClr val="5B6770"/>
                </a:solidFill>
              </a:rPr>
              <a:t>D</a:t>
            </a:r>
            <a:r>
              <a:rPr lang="en-US" sz="1600" dirty="0" smtClean="0">
                <a:solidFill>
                  <a:srgbClr val="5B6770"/>
                </a:solidFill>
              </a:rPr>
              <a:t>etermined </a:t>
            </a:r>
            <a:r>
              <a:rPr lang="en-US" sz="1600" dirty="0">
                <a:solidFill>
                  <a:srgbClr val="5B6770"/>
                </a:solidFill>
              </a:rPr>
              <a:t>based on ‘Methodology for Determining Minimum Ancillary Service </a:t>
            </a:r>
            <a:r>
              <a:rPr lang="en-US" sz="1600" dirty="0" smtClean="0">
                <a:solidFill>
                  <a:srgbClr val="5B6770"/>
                </a:solidFill>
              </a:rPr>
              <a:t>Requirements’: </a:t>
            </a:r>
            <a:r>
              <a:rPr lang="en-US" sz="1600" dirty="0" smtClean="0">
                <a:solidFill>
                  <a:srgbClr val="5B6770"/>
                </a:solidFill>
                <a:hlinkClick r:id="rId2"/>
              </a:rPr>
              <a:t>www.ercot.com/mktinfo/dam/index.html</a:t>
            </a:r>
            <a:r>
              <a:rPr lang="en-US" sz="1600" dirty="0" smtClean="0">
                <a:solidFill>
                  <a:srgbClr val="5B6770"/>
                </a:solidFill>
              </a:rPr>
              <a:t>  </a:t>
            </a:r>
            <a:endParaRPr lang="en-US" sz="1600" dirty="0">
              <a:solidFill>
                <a:srgbClr val="5B6770"/>
              </a:solidFill>
            </a:endParaRPr>
          </a:p>
          <a:p>
            <a:pPr marL="684213">
              <a:buFont typeface="Arial" panose="020B0604020202020204" pitchFamily="34" charset="0"/>
              <a:buChar char="‒"/>
            </a:pPr>
            <a:r>
              <a:rPr lang="en-US" sz="1600" dirty="0" smtClean="0">
                <a:solidFill>
                  <a:srgbClr val="5B6770"/>
                </a:solidFill>
              </a:rPr>
              <a:t>Published </a:t>
            </a:r>
            <a:r>
              <a:rPr lang="en-US" sz="1600" dirty="0">
                <a:solidFill>
                  <a:srgbClr val="5B6770"/>
                </a:solidFill>
              </a:rPr>
              <a:t>on ERCOT Market Information System at the end of December for the upcoming </a:t>
            </a:r>
            <a:r>
              <a:rPr lang="en-US" sz="1600" dirty="0" smtClean="0">
                <a:solidFill>
                  <a:srgbClr val="5B6770"/>
                </a:solidFill>
              </a:rPr>
              <a:t>year</a:t>
            </a:r>
          </a:p>
          <a:p>
            <a:pPr marL="684213">
              <a:buFont typeface="Arial" panose="020B0604020202020204" pitchFamily="34" charset="0"/>
              <a:buChar char="‒"/>
            </a:pPr>
            <a:endParaRPr lang="en-US" sz="1000" dirty="0">
              <a:solidFill>
                <a:srgbClr val="5B6770"/>
              </a:solidFill>
            </a:endParaRPr>
          </a:p>
          <a:p>
            <a:r>
              <a:rPr lang="en-US" sz="1800" dirty="0" smtClean="0">
                <a:solidFill>
                  <a:srgbClr val="5B6770"/>
                </a:solidFill>
              </a:rPr>
              <a:t>Due </a:t>
            </a:r>
            <a:r>
              <a:rPr lang="en-US" sz="1800" dirty="0">
                <a:solidFill>
                  <a:srgbClr val="5B6770"/>
                </a:solidFill>
              </a:rPr>
              <a:t>to system limitations, energy storage </a:t>
            </a:r>
            <a:r>
              <a:rPr lang="en-US" sz="1800" dirty="0" smtClean="0">
                <a:solidFill>
                  <a:srgbClr val="5B6770"/>
                </a:solidFill>
              </a:rPr>
              <a:t>currently </a:t>
            </a:r>
            <a:r>
              <a:rPr lang="en-US" sz="1800" dirty="0">
                <a:solidFill>
                  <a:srgbClr val="5B6770"/>
                </a:solidFill>
              </a:rPr>
              <a:t>register with ERCOT as Generation Resources and Controllable Load Resources (GR/CLR</a:t>
            </a:r>
            <a:r>
              <a:rPr lang="en-US" sz="1800" dirty="0" smtClean="0">
                <a:solidFill>
                  <a:srgbClr val="5B6770"/>
                </a:solidFill>
              </a:rPr>
              <a:t>)</a:t>
            </a:r>
          </a:p>
          <a:p>
            <a:endParaRPr lang="en-US" sz="1000" dirty="0" smtClean="0">
              <a:solidFill>
                <a:srgbClr val="5B6770"/>
              </a:solidFill>
            </a:endParaRPr>
          </a:p>
          <a:p>
            <a:r>
              <a:rPr lang="en-US" sz="1800" dirty="0" smtClean="0">
                <a:solidFill>
                  <a:srgbClr val="5B6770"/>
                </a:solidFill>
              </a:rPr>
              <a:t>Currently, AS qualification testing and performance requirements that apply to GR and CLR in ERCOT protocols would apply to energy storage in discharging (GR) and charging (CLR) modes respectively </a:t>
            </a:r>
            <a:endParaRPr lang="en-US" sz="18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02601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Responsive Reserve </a:t>
            </a:r>
            <a:r>
              <a:rPr lang="en-US" dirty="0" smtClean="0"/>
              <a:t>Service (RRS)</a:t>
            </a:r>
            <a:endParaRPr lang="en-US" dirty="0"/>
          </a:p>
        </p:txBody>
      </p:sp>
      <p:sp>
        <p:nvSpPr>
          <p:cNvPr id="3" name="Content Placeholder 2"/>
          <p:cNvSpPr>
            <a:spLocks noGrp="1"/>
          </p:cNvSpPr>
          <p:nvPr>
            <p:ph idx="1"/>
          </p:nvPr>
        </p:nvSpPr>
        <p:spPr>
          <a:xfrm>
            <a:off x="304800" y="1200704"/>
            <a:ext cx="8534400" cy="4871621"/>
          </a:xfrm>
        </p:spPr>
        <p:txBody>
          <a:bodyPr/>
          <a:lstStyle/>
          <a:p>
            <a:pPr marL="0" indent="0">
              <a:buNone/>
            </a:pPr>
            <a:r>
              <a:rPr lang="en-US" sz="1800" dirty="0">
                <a:solidFill>
                  <a:schemeClr val="tx2"/>
                </a:solidFill>
              </a:rPr>
              <a:t>RRS provides operating reserves intended to:</a:t>
            </a:r>
          </a:p>
          <a:p>
            <a:r>
              <a:rPr lang="en-US" sz="1800" dirty="0" smtClean="0">
                <a:solidFill>
                  <a:schemeClr val="tx2"/>
                </a:solidFill>
              </a:rPr>
              <a:t>Arrest </a:t>
            </a:r>
            <a:r>
              <a:rPr lang="en-US" sz="1800" dirty="0">
                <a:solidFill>
                  <a:schemeClr val="tx2"/>
                </a:solidFill>
              </a:rPr>
              <a:t>frequency decay within the first few seconds of a significant frequency deviation on the ERCOT grid </a:t>
            </a:r>
          </a:p>
          <a:p>
            <a:r>
              <a:rPr lang="en-US" sz="1800" dirty="0">
                <a:solidFill>
                  <a:schemeClr val="tx2"/>
                </a:solidFill>
              </a:rPr>
              <a:t>After a significant frequency deviation, to help restore used-up reserves</a:t>
            </a:r>
          </a:p>
          <a:p>
            <a:r>
              <a:rPr lang="x-none" sz="1800" dirty="0">
                <a:solidFill>
                  <a:schemeClr val="tx2"/>
                </a:solidFill>
              </a:rPr>
              <a:t>Provide energy during </a:t>
            </a:r>
            <a:r>
              <a:rPr lang="en-US" sz="1800" dirty="0">
                <a:solidFill>
                  <a:schemeClr val="tx2"/>
                </a:solidFill>
              </a:rPr>
              <a:t>emergency </a:t>
            </a:r>
            <a:r>
              <a:rPr lang="en-US" sz="1800" dirty="0" smtClean="0">
                <a:solidFill>
                  <a:schemeClr val="tx2"/>
                </a:solidFill>
              </a:rPr>
              <a:t>situations</a:t>
            </a:r>
          </a:p>
          <a:p>
            <a:endParaRPr lang="en-US" sz="1000" dirty="0">
              <a:solidFill>
                <a:schemeClr val="tx2"/>
              </a:solidFill>
            </a:endParaRPr>
          </a:p>
          <a:p>
            <a:pPr marL="0" indent="0">
              <a:buNone/>
            </a:pPr>
            <a:r>
              <a:rPr lang="en-US" sz="1800" dirty="0">
                <a:solidFill>
                  <a:schemeClr val="tx2"/>
                </a:solidFill>
              </a:rPr>
              <a:t>RRS may be provided by: </a:t>
            </a:r>
          </a:p>
          <a:p>
            <a:r>
              <a:rPr lang="en-US" sz="1800" dirty="0" smtClean="0">
                <a:solidFill>
                  <a:schemeClr val="tx2"/>
                </a:solidFill>
              </a:rPr>
              <a:t>Unloaded</a:t>
            </a:r>
            <a:r>
              <a:rPr lang="en-US" sz="1800" dirty="0">
                <a:solidFill>
                  <a:schemeClr val="tx2"/>
                </a:solidFill>
              </a:rPr>
              <a:t>, online </a:t>
            </a:r>
            <a:r>
              <a:rPr lang="en-US" sz="1800" dirty="0" smtClean="0">
                <a:solidFill>
                  <a:schemeClr val="tx2"/>
                </a:solidFill>
              </a:rPr>
              <a:t>Generation Resource </a:t>
            </a:r>
            <a:r>
              <a:rPr lang="en-US" sz="1800" dirty="0">
                <a:solidFill>
                  <a:schemeClr val="tx2"/>
                </a:solidFill>
              </a:rPr>
              <a:t>capacity, through Primary Frequency Response </a:t>
            </a:r>
          </a:p>
          <a:p>
            <a:r>
              <a:rPr lang="en-US" sz="1800" dirty="0" smtClean="0">
                <a:solidFill>
                  <a:schemeClr val="tx2"/>
                </a:solidFill>
              </a:rPr>
              <a:t>Load </a:t>
            </a:r>
            <a:r>
              <a:rPr lang="en-US" sz="1800" dirty="0">
                <a:solidFill>
                  <a:schemeClr val="tx2"/>
                </a:solidFill>
              </a:rPr>
              <a:t>Resources controlled by </a:t>
            </a:r>
            <a:r>
              <a:rPr lang="en-US" sz="1800" dirty="0" smtClean="0">
                <a:solidFill>
                  <a:schemeClr val="tx2"/>
                </a:solidFill>
              </a:rPr>
              <a:t>high-set </a:t>
            </a:r>
            <a:r>
              <a:rPr lang="en-US" sz="1800" dirty="0">
                <a:solidFill>
                  <a:schemeClr val="tx2"/>
                </a:solidFill>
              </a:rPr>
              <a:t>under-frequency relays (0.5 second response time, ≥59.7 Hz trigger) </a:t>
            </a:r>
          </a:p>
          <a:p>
            <a:r>
              <a:rPr lang="en-US" sz="1800" dirty="0" smtClean="0">
                <a:solidFill>
                  <a:schemeClr val="tx2"/>
                </a:solidFill>
              </a:rPr>
              <a:t>Controllable Load Resources, </a:t>
            </a:r>
            <a:r>
              <a:rPr lang="en-US" sz="1800" dirty="0">
                <a:solidFill>
                  <a:schemeClr val="tx2"/>
                </a:solidFill>
              </a:rPr>
              <a:t>through Primary Frequency Response (PFR)</a:t>
            </a:r>
          </a:p>
          <a:p>
            <a:r>
              <a:rPr lang="en-US" sz="1800" dirty="0">
                <a:solidFill>
                  <a:schemeClr val="tx2"/>
                </a:solidFill>
              </a:rPr>
              <a:t>Hydro Generation Resources in synchronous condenser </a:t>
            </a:r>
            <a:r>
              <a:rPr lang="en-US" sz="1800" dirty="0" smtClean="0">
                <a:solidFill>
                  <a:schemeClr val="tx2"/>
                </a:solidFill>
              </a:rPr>
              <a:t>mode</a:t>
            </a:r>
          </a:p>
          <a:p>
            <a:pPr marL="0" indent="0">
              <a:buNone/>
            </a:pPr>
            <a:endParaRPr lang="en-US" sz="1000" dirty="0" smtClean="0">
              <a:solidFill>
                <a:schemeClr val="tx2"/>
              </a:solidFill>
            </a:endParaRPr>
          </a:p>
          <a:p>
            <a:pPr marL="0" indent="0">
              <a:buNone/>
            </a:pPr>
            <a:r>
              <a:rPr lang="en-US" sz="1800" dirty="0" smtClean="0">
                <a:solidFill>
                  <a:schemeClr val="tx2"/>
                </a:solidFill>
              </a:rPr>
              <a:t>Ancillary Service Resource Responsibility for RRS is one hour</a:t>
            </a:r>
            <a:endParaRPr lang="en-US" sz="1800" dirty="0">
              <a:solidFill>
                <a:schemeClr val="tx2"/>
              </a:solidFill>
            </a:endParaRPr>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38674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43127"/>
          </a:xfrm>
        </p:spPr>
        <p:txBody>
          <a:bodyPr/>
          <a:lstStyle/>
          <a:p>
            <a:r>
              <a:rPr lang="en-US" dirty="0"/>
              <a:t>Regulation Reserve Service</a:t>
            </a:r>
          </a:p>
        </p:txBody>
      </p:sp>
      <p:sp>
        <p:nvSpPr>
          <p:cNvPr id="3" name="Content Placeholder 2"/>
          <p:cNvSpPr>
            <a:spLocks noGrp="1"/>
          </p:cNvSpPr>
          <p:nvPr>
            <p:ph idx="1"/>
          </p:nvPr>
        </p:nvSpPr>
        <p:spPr>
          <a:xfrm>
            <a:off x="228601" y="1118335"/>
            <a:ext cx="5105400" cy="3048000"/>
          </a:xfrm>
        </p:spPr>
        <p:txBody>
          <a:bodyPr/>
          <a:lstStyle/>
          <a:p>
            <a:r>
              <a:rPr lang="en-US" sz="2000" dirty="0">
                <a:solidFill>
                  <a:schemeClr val="tx2"/>
                </a:solidFill>
              </a:rPr>
              <a:t>Deployed to balance net load variability </a:t>
            </a:r>
            <a:r>
              <a:rPr lang="en-US" sz="2000" dirty="0" smtClean="0">
                <a:solidFill>
                  <a:schemeClr val="tx2"/>
                </a:solidFill>
              </a:rPr>
              <a:t>between SCED runs </a:t>
            </a:r>
            <a:r>
              <a:rPr lang="en-US" sz="2000" dirty="0" smtClean="0">
                <a:solidFill>
                  <a:schemeClr val="tx2"/>
                </a:solidFill>
              </a:rPr>
              <a:t>(5 </a:t>
            </a:r>
            <a:r>
              <a:rPr lang="en-US" sz="2000" dirty="0" smtClean="0">
                <a:solidFill>
                  <a:schemeClr val="tx2"/>
                </a:solidFill>
              </a:rPr>
              <a:t>minutes)</a:t>
            </a:r>
            <a:endParaRPr lang="en-US" sz="2000" dirty="0">
              <a:solidFill>
                <a:schemeClr val="tx2"/>
              </a:solidFill>
            </a:endParaRPr>
          </a:p>
          <a:p>
            <a:endParaRPr lang="en-US" sz="500" dirty="0">
              <a:solidFill>
                <a:schemeClr val="tx2"/>
              </a:solidFill>
            </a:endParaRPr>
          </a:p>
          <a:p>
            <a:r>
              <a:rPr lang="en-US" sz="2000" dirty="0">
                <a:solidFill>
                  <a:schemeClr val="tx2"/>
                </a:solidFill>
              </a:rPr>
              <a:t>Reg-Up is used during negative imbalance between generation and </a:t>
            </a:r>
            <a:r>
              <a:rPr lang="en-US" sz="2000" dirty="0" smtClean="0">
                <a:solidFill>
                  <a:schemeClr val="tx2"/>
                </a:solidFill>
              </a:rPr>
              <a:t>load (i.e., shortage) </a:t>
            </a:r>
          </a:p>
          <a:p>
            <a:endParaRPr lang="en-US" sz="500" dirty="0" smtClean="0">
              <a:solidFill>
                <a:schemeClr val="tx2"/>
              </a:solidFill>
            </a:endParaRPr>
          </a:p>
          <a:p>
            <a:r>
              <a:rPr lang="en-US" sz="2000" dirty="0" err="1" smtClean="0">
                <a:solidFill>
                  <a:schemeClr val="tx2"/>
                </a:solidFill>
              </a:rPr>
              <a:t>Reg</a:t>
            </a:r>
            <a:r>
              <a:rPr lang="en-US" sz="2000" dirty="0" smtClean="0">
                <a:solidFill>
                  <a:schemeClr val="tx2"/>
                </a:solidFill>
              </a:rPr>
              <a:t>-Down </a:t>
            </a:r>
            <a:r>
              <a:rPr lang="en-US" sz="2000" dirty="0">
                <a:solidFill>
                  <a:schemeClr val="tx2"/>
                </a:solidFill>
              </a:rPr>
              <a:t>is used during positive imbalance between generation and </a:t>
            </a:r>
            <a:r>
              <a:rPr lang="en-US" sz="2000" dirty="0" smtClean="0">
                <a:solidFill>
                  <a:schemeClr val="tx2"/>
                </a:solidFill>
              </a:rPr>
              <a:t>load (i.e., surplus)</a:t>
            </a:r>
            <a:endParaRPr lang="en-US" sz="2000" dirty="0">
              <a:solidFill>
                <a:schemeClr val="tx2"/>
              </a:solidFill>
            </a:endParaRPr>
          </a:p>
          <a:p>
            <a:endParaRPr lang="en-US" sz="500" dirty="0">
              <a:solidFill>
                <a:schemeClr val="tx2"/>
              </a:solidFill>
            </a:endParaRPr>
          </a:p>
          <a:p>
            <a:endParaRPr lang="en-US" sz="800" dirty="0">
              <a:solidFill>
                <a:schemeClr val="tx2"/>
              </a:solidFill>
            </a:endParaRPr>
          </a:p>
        </p:txBody>
      </p:sp>
      <p:sp>
        <p:nvSpPr>
          <p:cNvPr id="5" name="Slide Number Placeholder 4"/>
          <p:cNvSpPr>
            <a:spLocks noGrp="1"/>
          </p:cNvSpPr>
          <p:nvPr>
            <p:ph type="sldNum" sz="quarter" idx="4294967295"/>
          </p:nvPr>
        </p:nvSpPr>
        <p:spPr>
          <a:xfrm>
            <a:off x="6781800" y="6324600"/>
            <a:ext cx="1905000" cy="457200"/>
          </a:xfrm>
          <a:prstGeom prst="rect">
            <a:avLst/>
          </a:prstGeom>
        </p:spPr>
        <p:txBody>
          <a:bodyPr/>
          <a:lstStyle/>
          <a:p>
            <a:pPr>
              <a:defRPr/>
            </a:pPr>
            <a:fld id="{4847724B-2A09-4931-9F05-78373FB701CE}" type="slidenum">
              <a:rPr lang="en-US" altLang="en-US" smtClean="0"/>
              <a:pPr>
                <a:defRPr/>
              </a:pPr>
              <a:t>6</a:t>
            </a:fld>
            <a:endParaRPr lang="en-US" altLang="en-US"/>
          </a:p>
        </p:txBody>
      </p:sp>
      <p:pic>
        <p:nvPicPr>
          <p:cNvPr id="6" name="Chart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0268" y="1047311"/>
            <a:ext cx="370133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5458C0EF-1DA0-465D-B1E1-254339CDBF0D}"/>
              </a:ext>
            </a:extLst>
          </p:cNvPr>
          <p:cNvSpPr/>
          <p:nvPr/>
        </p:nvSpPr>
        <p:spPr>
          <a:xfrm>
            <a:off x="170157" y="4062577"/>
            <a:ext cx="8686799" cy="2542234"/>
          </a:xfrm>
          <a:prstGeom prst="rect">
            <a:avLst/>
          </a:prstGeom>
        </p:spPr>
        <p:txBody>
          <a:bodyPr wrap="square">
            <a:spAutoFit/>
          </a:bodyPr>
          <a:lstStyle/>
          <a:p>
            <a:pPr marL="342900" indent="-342900">
              <a:spcBef>
                <a:spcPct val="20000"/>
              </a:spcBef>
              <a:buClr>
                <a:schemeClr val="accent2"/>
              </a:buClr>
              <a:buSzPct val="100000"/>
              <a:buFont typeface="Arial" panose="020B0604020202020204" pitchFamily="34" charset="0"/>
              <a:buChar char="•"/>
            </a:pPr>
            <a:r>
              <a:rPr lang="en-US" sz="2000" dirty="0">
                <a:solidFill>
                  <a:schemeClr val="tx2"/>
                </a:solidFill>
                <a:latin typeface="+mn-lt"/>
              </a:rPr>
              <a:t>Deployed by ERCOT through </a:t>
            </a:r>
            <a:r>
              <a:rPr lang="en-US" sz="2000" dirty="0" smtClean="0">
                <a:solidFill>
                  <a:schemeClr val="tx2"/>
                </a:solidFill>
                <a:latin typeface="+mn-lt"/>
              </a:rPr>
              <a:t>Load Frequency Control (LFC) that </a:t>
            </a:r>
            <a:r>
              <a:rPr lang="en-US" sz="2000" dirty="0">
                <a:solidFill>
                  <a:schemeClr val="tx2"/>
                </a:solidFill>
                <a:latin typeface="+mn-lt"/>
              </a:rPr>
              <a:t>proportionally divides Regulation needed between all participating generators and </a:t>
            </a:r>
            <a:r>
              <a:rPr lang="en-US" sz="2000" dirty="0">
                <a:solidFill>
                  <a:schemeClr val="tx2"/>
                </a:solidFill>
              </a:rPr>
              <a:t>issues </a:t>
            </a:r>
            <a:r>
              <a:rPr lang="en-US" sz="2000" dirty="0" smtClean="0">
                <a:solidFill>
                  <a:schemeClr val="tx2"/>
                </a:solidFill>
              </a:rPr>
              <a:t>deployment signals </a:t>
            </a:r>
            <a:r>
              <a:rPr lang="en-US" sz="2000" dirty="0">
                <a:solidFill>
                  <a:schemeClr val="tx2"/>
                </a:solidFill>
                <a:latin typeface="+mn-lt"/>
              </a:rPr>
              <a:t>every 4 </a:t>
            </a:r>
            <a:r>
              <a:rPr lang="en-US" sz="2000" dirty="0" smtClean="0">
                <a:solidFill>
                  <a:schemeClr val="tx2"/>
                </a:solidFill>
                <a:latin typeface="+mn-lt"/>
              </a:rPr>
              <a:t>seconds</a:t>
            </a:r>
            <a:endParaRPr lang="en-US" sz="2000" dirty="0">
              <a:solidFill>
                <a:schemeClr val="tx2"/>
              </a:solidFill>
              <a:latin typeface="+mn-lt"/>
            </a:endParaRPr>
          </a:p>
          <a:p>
            <a:pPr marL="342900" indent="-342900">
              <a:spcBef>
                <a:spcPct val="20000"/>
              </a:spcBef>
              <a:buClr>
                <a:schemeClr val="accent2"/>
              </a:buClr>
              <a:buSzPct val="100000"/>
              <a:buFont typeface="Arial" panose="020B0604020202020204" pitchFamily="34" charset="0"/>
              <a:buChar char="•"/>
            </a:pPr>
            <a:endParaRPr lang="en-US" sz="500" dirty="0">
              <a:solidFill>
                <a:schemeClr val="tx2"/>
              </a:solidFill>
              <a:latin typeface="+mn-lt"/>
            </a:endParaRPr>
          </a:p>
          <a:p>
            <a:pPr marL="342900" indent="-342900">
              <a:spcBef>
                <a:spcPct val="20000"/>
              </a:spcBef>
              <a:buClr>
                <a:schemeClr val="accent2"/>
              </a:buClr>
              <a:buSzPct val="100000"/>
              <a:buFont typeface="Arial" panose="020B0604020202020204" pitchFamily="34" charset="0"/>
              <a:buChar char="•"/>
            </a:pPr>
            <a:r>
              <a:rPr lang="en-US" sz="2000" dirty="0">
                <a:solidFill>
                  <a:schemeClr val="tx2"/>
                </a:solidFill>
                <a:latin typeface="+mn-lt"/>
              </a:rPr>
              <a:t>Regulation can be provided by </a:t>
            </a:r>
            <a:r>
              <a:rPr lang="en-US" sz="2000" dirty="0" smtClean="0">
                <a:solidFill>
                  <a:schemeClr val="tx2"/>
                </a:solidFill>
                <a:latin typeface="+mn-lt"/>
              </a:rPr>
              <a:t>online Generation Resource and online </a:t>
            </a:r>
            <a:r>
              <a:rPr lang="en-US" sz="2000" dirty="0" smtClean="0">
                <a:solidFill>
                  <a:schemeClr val="tx2"/>
                </a:solidFill>
              </a:rPr>
              <a:t>C</a:t>
            </a:r>
            <a:r>
              <a:rPr lang="en-US" sz="2000" dirty="0" smtClean="0">
                <a:solidFill>
                  <a:schemeClr val="tx2"/>
                </a:solidFill>
                <a:latin typeface="+mn-lt"/>
              </a:rPr>
              <a:t>ontrollable </a:t>
            </a:r>
            <a:r>
              <a:rPr lang="en-US" sz="2000" dirty="0" smtClean="0">
                <a:solidFill>
                  <a:schemeClr val="tx2"/>
                </a:solidFill>
              </a:rPr>
              <a:t>L</a:t>
            </a:r>
            <a:r>
              <a:rPr lang="en-US" sz="2000" dirty="0" smtClean="0">
                <a:solidFill>
                  <a:schemeClr val="tx2"/>
                </a:solidFill>
                <a:latin typeface="+mn-lt"/>
              </a:rPr>
              <a:t>oad Resources</a:t>
            </a:r>
            <a:r>
              <a:rPr lang="en-US" sz="2000" dirty="0" smtClean="0">
                <a:solidFill>
                  <a:schemeClr val="tx2"/>
                </a:solidFill>
                <a:latin typeface="+mn-lt"/>
              </a:rPr>
              <a:t>.</a:t>
            </a:r>
          </a:p>
          <a:p>
            <a:pPr marL="342900" indent="-342900">
              <a:spcBef>
                <a:spcPct val="20000"/>
              </a:spcBef>
              <a:buClr>
                <a:schemeClr val="accent2"/>
              </a:buClr>
              <a:buSzPct val="100000"/>
              <a:buFont typeface="Arial" panose="020B0604020202020204" pitchFamily="34" charset="0"/>
              <a:buChar char="•"/>
            </a:pPr>
            <a:r>
              <a:rPr lang="en-US" sz="2000" dirty="0">
                <a:solidFill>
                  <a:schemeClr val="tx2"/>
                </a:solidFill>
              </a:rPr>
              <a:t>Ancillary Service Resource Responsibility for </a:t>
            </a:r>
            <a:r>
              <a:rPr lang="en-US" sz="2000" dirty="0" smtClean="0">
                <a:solidFill>
                  <a:schemeClr val="tx2"/>
                </a:solidFill>
              </a:rPr>
              <a:t>Regulation </a:t>
            </a:r>
            <a:r>
              <a:rPr lang="en-US" sz="2000" dirty="0">
                <a:solidFill>
                  <a:schemeClr val="tx2"/>
                </a:solidFill>
              </a:rPr>
              <a:t>is one hour</a:t>
            </a:r>
          </a:p>
          <a:p>
            <a:pPr marL="342900" indent="-342900">
              <a:spcBef>
                <a:spcPct val="20000"/>
              </a:spcBef>
              <a:buClr>
                <a:schemeClr val="accent2"/>
              </a:buClr>
              <a:buSzPct val="100000"/>
              <a:buFont typeface="Arial" panose="020B0604020202020204" pitchFamily="34" charset="0"/>
              <a:buChar char="•"/>
            </a:pPr>
            <a:endParaRPr lang="en-US" sz="2000" dirty="0">
              <a:solidFill>
                <a:schemeClr val="tx2"/>
              </a:solidFill>
              <a:latin typeface="+mn-lt"/>
            </a:endParaRPr>
          </a:p>
        </p:txBody>
      </p:sp>
    </p:spTree>
    <p:extLst>
      <p:ext uri="{BB962C8B-B14F-4D97-AF65-F5344CB8AC3E}">
        <p14:creationId xmlns:p14="http://schemas.microsoft.com/office/powerpoint/2010/main" val="4095401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Responding Regulation Service (FRRS)</a:t>
            </a:r>
          </a:p>
        </p:txBody>
      </p:sp>
      <p:sp>
        <p:nvSpPr>
          <p:cNvPr id="3" name="Content Placeholder 2"/>
          <p:cNvSpPr>
            <a:spLocks noGrp="1"/>
          </p:cNvSpPr>
          <p:nvPr>
            <p:ph idx="1"/>
          </p:nvPr>
        </p:nvSpPr>
        <p:spPr/>
        <p:txBody>
          <a:bodyPr/>
          <a:lstStyle/>
          <a:p>
            <a:pPr lvl="0">
              <a:spcBef>
                <a:spcPts val="1000"/>
              </a:spcBef>
            </a:pPr>
            <a:r>
              <a:rPr lang="en-US" sz="2000" dirty="0">
                <a:solidFill>
                  <a:srgbClr val="5B6770"/>
                </a:solidFill>
              </a:rPr>
              <a:t>FRRS is a subset of Regulation Service</a:t>
            </a:r>
          </a:p>
          <a:p>
            <a:pPr lvl="0">
              <a:spcBef>
                <a:spcPts val="1000"/>
              </a:spcBef>
            </a:pPr>
            <a:r>
              <a:rPr lang="en-US" sz="2000" dirty="0">
                <a:solidFill>
                  <a:srgbClr val="5B6770"/>
                </a:solidFill>
              </a:rPr>
              <a:t>FRRS can be provided by online Generation Resources or online Controllable Load Resources</a:t>
            </a:r>
          </a:p>
          <a:p>
            <a:pPr lvl="0">
              <a:spcBef>
                <a:spcPts val="1000"/>
              </a:spcBef>
            </a:pPr>
            <a:r>
              <a:rPr lang="en-US" sz="2000" dirty="0">
                <a:solidFill>
                  <a:srgbClr val="5B6770"/>
                </a:solidFill>
              </a:rPr>
              <a:t>Deployment signal separate from conventional </a:t>
            </a:r>
            <a:r>
              <a:rPr lang="en-US" sz="2000" dirty="0" err="1">
                <a:solidFill>
                  <a:srgbClr val="5B6770"/>
                </a:solidFill>
              </a:rPr>
              <a:t>Reg</a:t>
            </a:r>
            <a:r>
              <a:rPr lang="en-US" sz="2000" dirty="0">
                <a:solidFill>
                  <a:srgbClr val="5B6770"/>
                </a:solidFill>
              </a:rPr>
              <a:t> is used to deploy FRRS and local frequency measurement is used for self-deployment at +/-0.09 Hz</a:t>
            </a:r>
          </a:p>
          <a:p>
            <a:pPr lvl="0">
              <a:spcBef>
                <a:spcPts val="1000"/>
              </a:spcBef>
            </a:pPr>
            <a:r>
              <a:rPr lang="en-US" sz="2000" dirty="0">
                <a:solidFill>
                  <a:srgbClr val="5B6770"/>
                </a:solidFill>
              </a:rPr>
              <a:t>In qualification test upon deployment, the Resource is required to demonstrate that it can sustain the deployment for a minimum of 8 minutes</a:t>
            </a:r>
          </a:p>
          <a:p>
            <a:pPr lvl="0">
              <a:spcBef>
                <a:spcPts val="1000"/>
              </a:spcBef>
            </a:pPr>
            <a:r>
              <a:rPr lang="en-US" sz="2000" dirty="0">
                <a:solidFill>
                  <a:srgbClr val="5B6770"/>
                </a:solidFill>
              </a:rPr>
              <a:t>Currently FRRS-Up procurement is limited to 65 MW, while FRRS-Down is limited to 35 MW</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83794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Non-Spinning Reserve </a:t>
            </a:r>
            <a:r>
              <a:rPr lang="en-US" dirty="0" smtClean="0"/>
              <a:t>Service (NSRS)</a:t>
            </a:r>
            <a:endParaRPr lang="en-US" dirty="0"/>
          </a:p>
        </p:txBody>
      </p:sp>
      <p:sp>
        <p:nvSpPr>
          <p:cNvPr id="3" name="Content Placeholder 2"/>
          <p:cNvSpPr>
            <a:spLocks noGrp="1"/>
          </p:cNvSpPr>
          <p:nvPr>
            <p:ph idx="1"/>
          </p:nvPr>
        </p:nvSpPr>
        <p:spPr>
          <a:xfrm>
            <a:off x="439737" y="1111103"/>
            <a:ext cx="8247063" cy="5045148"/>
          </a:xfrm>
        </p:spPr>
        <p:txBody>
          <a:bodyPr>
            <a:normAutofit fontScale="92500"/>
          </a:bodyPr>
          <a:lstStyle/>
          <a:p>
            <a:pPr marL="0" indent="0">
              <a:buNone/>
            </a:pPr>
            <a:r>
              <a:rPr lang="en-US" sz="2400" kern="1200" dirty="0">
                <a:solidFill>
                  <a:schemeClr val="tx2"/>
                </a:solidFill>
              </a:rPr>
              <a:t>Non-Spin may be deployed </a:t>
            </a:r>
            <a:r>
              <a:rPr lang="en-US" sz="2400" kern="1200" dirty="0" smtClean="0">
                <a:solidFill>
                  <a:schemeClr val="tx2"/>
                </a:solidFill>
              </a:rPr>
              <a:t>to:</a:t>
            </a:r>
            <a:endParaRPr lang="en-US" sz="700" kern="1200" dirty="0">
              <a:solidFill>
                <a:schemeClr val="tx2"/>
              </a:solidFill>
            </a:endParaRPr>
          </a:p>
          <a:p>
            <a:pPr marL="688975" indent="-344488"/>
            <a:r>
              <a:rPr lang="en-US" sz="2000" kern="1200" dirty="0">
                <a:solidFill>
                  <a:schemeClr val="tx2"/>
                </a:solidFill>
              </a:rPr>
              <a:t>Replace loss of generating </a:t>
            </a:r>
            <a:r>
              <a:rPr lang="en-US" sz="2000" kern="1200" dirty="0" smtClean="0">
                <a:solidFill>
                  <a:schemeClr val="tx2"/>
                </a:solidFill>
              </a:rPr>
              <a:t>capacity</a:t>
            </a:r>
            <a:endParaRPr lang="en-US" sz="2000" kern="1200" dirty="0">
              <a:solidFill>
                <a:schemeClr val="tx2"/>
              </a:solidFill>
            </a:endParaRPr>
          </a:p>
          <a:p>
            <a:pPr marL="688975" indent="-344488"/>
            <a:r>
              <a:rPr lang="en-US" sz="2000" kern="1200" dirty="0">
                <a:solidFill>
                  <a:schemeClr val="tx2"/>
                </a:solidFill>
              </a:rPr>
              <a:t>Compensate for load, wind, solar forecast </a:t>
            </a:r>
            <a:r>
              <a:rPr lang="en-US" sz="2000" kern="1200" dirty="0" smtClean="0">
                <a:solidFill>
                  <a:schemeClr val="tx2"/>
                </a:solidFill>
              </a:rPr>
              <a:t>uncertainty </a:t>
            </a:r>
            <a:endParaRPr lang="en-US" sz="2000" kern="1200" dirty="0">
              <a:solidFill>
                <a:schemeClr val="tx2"/>
              </a:solidFill>
            </a:endParaRPr>
          </a:p>
          <a:p>
            <a:pPr marL="688975" indent="-344488"/>
            <a:r>
              <a:rPr lang="en-US" sz="2000" kern="1200" dirty="0">
                <a:solidFill>
                  <a:schemeClr val="tx2"/>
                </a:solidFill>
              </a:rPr>
              <a:t>Address the risk of net load </a:t>
            </a:r>
            <a:r>
              <a:rPr lang="en-US" sz="2000" kern="1200" dirty="0" smtClean="0">
                <a:solidFill>
                  <a:schemeClr val="tx2"/>
                </a:solidFill>
              </a:rPr>
              <a:t>ramps</a:t>
            </a:r>
            <a:endParaRPr lang="en-US" sz="2000" kern="1200" dirty="0">
              <a:solidFill>
                <a:schemeClr val="tx2"/>
              </a:solidFill>
            </a:endParaRPr>
          </a:p>
          <a:p>
            <a:pPr marL="688975" indent="-344488"/>
            <a:r>
              <a:rPr lang="en-US" sz="2000" kern="1200" dirty="0" smtClean="0">
                <a:solidFill>
                  <a:schemeClr val="tx2"/>
                </a:solidFill>
              </a:rPr>
              <a:t>Assist when </a:t>
            </a:r>
            <a:r>
              <a:rPr lang="en-US" sz="2000" kern="1200" dirty="0">
                <a:solidFill>
                  <a:schemeClr val="tx2"/>
                </a:solidFill>
              </a:rPr>
              <a:t>there is a limited amount of capacity available to </a:t>
            </a:r>
            <a:r>
              <a:rPr lang="en-US" sz="2000" kern="1200" dirty="0" smtClean="0">
                <a:solidFill>
                  <a:schemeClr val="tx2"/>
                </a:solidFill>
              </a:rPr>
              <a:t>SCED</a:t>
            </a:r>
          </a:p>
          <a:p>
            <a:pPr marL="0" indent="0">
              <a:buNone/>
            </a:pPr>
            <a:r>
              <a:rPr lang="en-US" sz="2400" dirty="0">
                <a:solidFill>
                  <a:schemeClr val="tx2"/>
                </a:solidFill>
              </a:rPr>
              <a:t>Non-Spin Service is provided by:</a:t>
            </a:r>
          </a:p>
          <a:p>
            <a:pPr marL="0" indent="0">
              <a:buNone/>
            </a:pPr>
            <a:endParaRPr lang="en-US" sz="100" dirty="0">
              <a:solidFill>
                <a:schemeClr val="tx2"/>
              </a:solidFill>
            </a:endParaRPr>
          </a:p>
          <a:p>
            <a:pPr marL="688975"/>
            <a:r>
              <a:rPr lang="en-US" sz="2000" dirty="0" smtClean="0">
                <a:solidFill>
                  <a:schemeClr val="tx2"/>
                </a:solidFill>
              </a:rPr>
              <a:t>GRs (online </a:t>
            </a:r>
            <a:r>
              <a:rPr lang="en-US" sz="2000" dirty="0">
                <a:solidFill>
                  <a:schemeClr val="tx2"/>
                </a:solidFill>
              </a:rPr>
              <a:t>or offline) that are capable of being synchronized and ramped to a specified output </a:t>
            </a:r>
            <a:r>
              <a:rPr lang="en-US" sz="2000" dirty="0" smtClean="0">
                <a:solidFill>
                  <a:schemeClr val="tx2"/>
                </a:solidFill>
              </a:rPr>
              <a:t>within </a:t>
            </a:r>
            <a:r>
              <a:rPr lang="en-US" sz="2000" dirty="0">
                <a:solidFill>
                  <a:schemeClr val="tx2"/>
                </a:solidFill>
              </a:rPr>
              <a:t>30 </a:t>
            </a:r>
            <a:r>
              <a:rPr lang="en-US" sz="2000" dirty="0" smtClean="0">
                <a:solidFill>
                  <a:schemeClr val="tx2"/>
                </a:solidFill>
              </a:rPr>
              <a:t>minutes</a:t>
            </a:r>
          </a:p>
          <a:p>
            <a:pPr marL="688975"/>
            <a:r>
              <a:rPr lang="en-US" sz="2000" dirty="0" smtClean="0">
                <a:solidFill>
                  <a:schemeClr val="tx2"/>
                </a:solidFill>
              </a:rPr>
              <a:t>Controllable Load Resources that qualify for SCED dispatch and are capable of ramping to a specific consumption level within 30 minutes</a:t>
            </a:r>
          </a:p>
          <a:p>
            <a:pPr marL="688975"/>
            <a:r>
              <a:rPr lang="en-US" sz="2000" dirty="0" smtClean="0">
                <a:solidFill>
                  <a:schemeClr val="tx2"/>
                </a:solidFill>
              </a:rPr>
              <a:t>Most of the Non-spin is provided by 10-minute Quick Start Generation Resources (QSGR)</a:t>
            </a:r>
          </a:p>
          <a:p>
            <a:pPr marL="0" indent="0">
              <a:buNone/>
            </a:pPr>
            <a:endParaRPr lang="en-US" sz="1050" dirty="0" smtClean="0">
              <a:solidFill>
                <a:schemeClr val="tx2"/>
              </a:solidFill>
            </a:endParaRPr>
          </a:p>
          <a:p>
            <a:pPr marL="0" indent="0">
              <a:buNone/>
            </a:pPr>
            <a:r>
              <a:rPr lang="en-US" sz="2400" dirty="0">
                <a:solidFill>
                  <a:schemeClr val="tx2"/>
                </a:solidFill>
              </a:rPr>
              <a:t>Ancillary Service Resource Responsibility for </a:t>
            </a:r>
            <a:r>
              <a:rPr lang="en-US" sz="2400" dirty="0">
                <a:solidFill>
                  <a:schemeClr val="tx2"/>
                </a:solidFill>
              </a:rPr>
              <a:t>NSRS </a:t>
            </a:r>
            <a:r>
              <a:rPr lang="en-US" sz="2400" dirty="0">
                <a:solidFill>
                  <a:schemeClr val="tx2"/>
                </a:solidFill>
              </a:rPr>
              <a:t>is one hour</a:t>
            </a:r>
          </a:p>
          <a:p>
            <a:pPr marL="0" indent="0">
              <a:buNone/>
            </a:pPr>
            <a:endParaRPr lang="en-US" sz="1050" dirty="0">
              <a:solidFill>
                <a:schemeClr val="tx2"/>
              </a:solidFill>
            </a:endParaRPr>
          </a:p>
        </p:txBody>
      </p:sp>
      <p:sp>
        <p:nvSpPr>
          <p:cNvPr id="4" name="Footer Placeholder 3"/>
          <p:cNvSpPr>
            <a:spLocks noGrp="1"/>
          </p:cNvSpPr>
          <p:nvPr>
            <p:ph type="ftr" sz="quarter" idx="11"/>
          </p:nvPr>
        </p:nvSpPr>
        <p:spPr/>
        <p:txBody>
          <a:bodyPr/>
          <a:lstStyle/>
          <a:p>
            <a:pPr>
              <a:defRPr/>
            </a:pPr>
            <a:r>
              <a:rPr lang="en-US" dirty="0"/>
              <a:t>Copyright © 2019</a:t>
            </a:r>
          </a:p>
        </p:txBody>
      </p:sp>
      <p:sp>
        <p:nvSpPr>
          <p:cNvPr id="5" name="Slide Number Placeholder 4"/>
          <p:cNvSpPr>
            <a:spLocks noGrp="1"/>
          </p:cNvSpPr>
          <p:nvPr>
            <p:ph type="sldNum" sz="quarter" idx="4294967295"/>
          </p:nvPr>
        </p:nvSpPr>
        <p:spPr>
          <a:xfrm>
            <a:off x="6781800" y="6324600"/>
            <a:ext cx="1905000" cy="457200"/>
          </a:xfrm>
          <a:prstGeom prst="rect">
            <a:avLst/>
          </a:prstGeom>
        </p:spPr>
        <p:txBody>
          <a:bodyPr/>
          <a:lstStyle/>
          <a:p>
            <a:pPr>
              <a:defRPr/>
            </a:pPr>
            <a:fld id="{4847724B-2A09-4931-9F05-78373FB701CE}" type="slidenum">
              <a:rPr lang="en-US" altLang="en-US" smtClean="0"/>
              <a:pPr>
                <a:defRPr/>
              </a:pPr>
              <a:t>8</a:t>
            </a:fld>
            <a:endParaRPr lang="en-US" altLang="en-US" dirty="0"/>
          </a:p>
        </p:txBody>
      </p:sp>
    </p:spTree>
    <p:extLst>
      <p:ext uri="{BB962C8B-B14F-4D97-AF65-F5344CB8AC3E}">
        <p14:creationId xmlns:p14="http://schemas.microsoft.com/office/powerpoint/2010/main" val="373519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smtClean="0"/>
              <a:t>Revision to the AS Product Set: NPRR 863 approved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Content Placeholder 5"/>
          <p:cNvSpPr>
            <a:spLocks noGrp="1"/>
          </p:cNvSpPr>
          <p:nvPr>
            <p:ph idx="1"/>
          </p:nvPr>
        </p:nvSpPr>
        <p:spPr>
          <a:xfrm>
            <a:off x="327616" y="908720"/>
            <a:ext cx="7520748" cy="879306"/>
          </a:xfrm>
        </p:spPr>
        <p:txBody>
          <a:bodyPr/>
          <a:lstStyle/>
          <a:p>
            <a:pPr marL="0" lvl="2" indent="0" eaLnBrk="0" hangingPunct="0">
              <a:spcBef>
                <a:spcPts val="600"/>
              </a:spcBef>
              <a:buNone/>
              <a:defRPr/>
            </a:pPr>
            <a:r>
              <a:rPr lang="en-US" sz="1800" dirty="0">
                <a:solidFill>
                  <a:schemeClr val="tx2"/>
                </a:solidFill>
              </a:rPr>
              <a:t>Current target for FFR implementation is March 1, 2020</a:t>
            </a:r>
            <a:endParaRPr lang="en-US" sz="1800" dirty="0" smtClean="0">
              <a:solidFill>
                <a:schemeClr val="tx2"/>
              </a:solidFill>
            </a:endParaRPr>
          </a:p>
          <a:p>
            <a:pPr marL="0" lvl="2" indent="0" eaLnBrk="0" hangingPunct="0">
              <a:spcBef>
                <a:spcPts val="600"/>
              </a:spcBef>
              <a:buNone/>
              <a:defRPr/>
            </a:pPr>
            <a:r>
              <a:rPr lang="en-US" sz="1800" dirty="0" smtClean="0">
                <a:solidFill>
                  <a:schemeClr val="tx2"/>
                </a:solidFill>
              </a:rPr>
              <a:t>ECRS will be implemented </a:t>
            </a:r>
            <a:r>
              <a:rPr lang="en-US" sz="1800" dirty="0">
                <a:solidFill>
                  <a:schemeClr val="tx2"/>
                </a:solidFill>
              </a:rPr>
              <a:t>no earlier than </a:t>
            </a:r>
            <a:r>
              <a:rPr lang="en-US" sz="1800" dirty="0" smtClean="0">
                <a:solidFill>
                  <a:schemeClr val="tx2"/>
                </a:solidFill>
              </a:rPr>
              <a:t>January 2022</a:t>
            </a:r>
          </a:p>
        </p:txBody>
      </p:sp>
      <p:grpSp>
        <p:nvGrpSpPr>
          <p:cNvPr id="5" name="Group 4"/>
          <p:cNvGrpSpPr/>
          <p:nvPr/>
        </p:nvGrpSpPr>
        <p:grpSpPr>
          <a:xfrm>
            <a:off x="192006" y="1772816"/>
            <a:ext cx="8866695" cy="4960480"/>
            <a:chOff x="151312" y="1321200"/>
            <a:chExt cx="8866695" cy="4960480"/>
          </a:xfrm>
        </p:grpSpPr>
        <p:sp>
          <p:nvSpPr>
            <p:cNvPr id="7" name="TextBox 6"/>
            <p:cNvSpPr txBox="1"/>
            <p:nvPr/>
          </p:nvSpPr>
          <p:spPr>
            <a:xfrm>
              <a:off x="151312" y="1367518"/>
              <a:ext cx="1979007" cy="261610"/>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100" b="1" dirty="0">
                  <a:latin typeface="Arial" panose="020B0604020202020204" pitchFamily="34" charset="0"/>
                  <a:ea typeface="TradeGothic LT Bold" panose="020B0706030503020504" pitchFamily="34" charset="0"/>
                  <a:cs typeface="Arial" panose="020B0604020202020204" pitchFamily="34" charset="0"/>
                </a:rPr>
                <a:t>Current Framework</a:t>
              </a:r>
            </a:p>
          </p:txBody>
        </p:sp>
        <p:sp>
          <p:nvSpPr>
            <p:cNvPr id="8" name="Rectangle 7"/>
            <p:cNvSpPr/>
            <p:nvPr/>
          </p:nvSpPr>
          <p:spPr>
            <a:xfrm>
              <a:off x="2409873" y="1590321"/>
              <a:ext cx="6526090" cy="4017527"/>
            </a:xfrm>
            <a:prstGeom prst="rect">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 name="Straight Connector 8"/>
            <p:cNvCxnSpPr/>
            <p:nvPr/>
          </p:nvCxnSpPr>
          <p:spPr>
            <a:xfrm>
              <a:off x="2252360" y="1370603"/>
              <a:ext cx="1" cy="427939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082860" y="2088699"/>
              <a:ext cx="3756340" cy="1528175"/>
            </a:xfrm>
            <a:prstGeom prst="rect">
              <a:avLst/>
            </a:prstGeom>
            <a:noFill/>
            <a:ln w="444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5438" tIns="41148" rIns="75438" bIns="41148" numCol="1" spcCol="0" rtlCol="0" fromWordArt="0" anchor="t" anchorCtr="0" forceAA="0" compatLnSpc="1">
              <a:prstTxWarp prst="textNoShape">
                <a:avLst/>
              </a:prstTxWarp>
              <a:noAutofit/>
            </a:bodyPr>
            <a:lstStyle/>
            <a:p>
              <a:r>
                <a:rPr lang="en-US" sz="75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FFR</a:t>
              </a:r>
            </a:p>
            <a:p>
              <a:pPr marL="128582" indent="-128582">
                <a:buFont typeface="Arial" panose="020B0604020202020204" pitchFamily="34" charset="0"/>
                <a:buChar char="•"/>
              </a:pPr>
              <a:r>
                <a:rPr lang="en-US" sz="75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59.85 Hz and full response in 15 cycles</a:t>
              </a:r>
            </a:p>
            <a:p>
              <a:pPr marL="128582" indent="-128582">
                <a:buFont typeface="Arial" panose="020B0604020202020204" pitchFamily="34" charset="0"/>
                <a:buChar char="•"/>
              </a:pPr>
              <a:r>
                <a:rPr lang="en-US" sz="75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sustain for up to 15 mins. Once recalled, restore within 15 mins</a:t>
              </a:r>
            </a:p>
            <a:p>
              <a:pPr marL="128582" indent="-128582">
                <a:buFont typeface="Arial" panose="020B0604020202020204" pitchFamily="34" charset="0"/>
                <a:buChar char="•"/>
              </a:pPr>
              <a:endParaRPr lang="en-US" sz="225"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endParaRPr lang="en-US" sz="225"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75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PFR</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PFR capable capacity reserved on generators or Controllable Load Resources (CLR)</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1,150 MW must be provided by resources capable of PFR</a:t>
              </a:r>
            </a:p>
            <a:p>
              <a:pPr marL="128582" indent="-128582">
                <a:buFont typeface="Arial" panose="020B0604020202020204" pitchFamily="34" charset="0"/>
                <a:buChar char="•"/>
              </a:pPr>
              <a:endParaRPr lang="en-US" sz="225"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75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on UFR</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59.70 Hz and full response in 30 cycles</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Sustain until recalled. Once recalled, restore within 3 hours</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Beyond the minimum PFR, up to 60% of total RRS can come from Load Resources on UFR or FFR.</a:t>
              </a:r>
            </a:p>
          </p:txBody>
        </p:sp>
        <p:sp>
          <p:nvSpPr>
            <p:cNvPr id="11" name="Rectangle 10"/>
            <p:cNvSpPr/>
            <p:nvPr/>
          </p:nvSpPr>
          <p:spPr>
            <a:xfrm>
              <a:off x="5079982" y="3715854"/>
              <a:ext cx="3759218" cy="900803"/>
            </a:xfrm>
            <a:prstGeom prst="rect">
              <a:avLst/>
            </a:prstGeom>
            <a:noFill/>
            <a:ln w="444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5438" tIns="41148" rIns="75438" bIns="41148" numCol="1" spcCol="0" rtlCol="0" fromWordArt="0" anchor="t" anchorCtr="0" forceAA="0" compatLnSpc="1">
              <a:prstTxWarp prst="textNoShape">
                <a:avLst/>
              </a:prstTxWarp>
              <a:noAutofit/>
            </a:bodyPr>
            <a:lstStyle/>
            <a:p>
              <a:r>
                <a:rPr lang="en-US" sz="825" b="1" u="sng" dirty="0">
                  <a:solidFill>
                    <a:schemeClr val="tx1"/>
                  </a:solidFill>
                  <a:latin typeface="Arial" panose="020B0604020202020204" pitchFamily="34" charset="0"/>
                  <a:ea typeface="TradeGothic LT" panose="020B0506030503020504" pitchFamily="34" charset="0"/>
                  <a:cs typeface="Arial" panose="020B0604020202020204" pitchFamily="34" charset="0"/>
                </a:rPr>
                <a:t>Generation</a:t>
              </a:r>
            </a:p>
            <a:p>
              <a:pPr marL="128582" indent="-128582">
                <a:buFont typeface="Arial" panose="020B0604020202020204" pitchFamily="34" charset="0"/>
                <a:buChar char="•"/>
              </a:pPr>
              <a:r>
                <a:rPr lang="en-US" sz="750" dirty="0">
                  <a:solidFill>
                    <a:schemeClr val="tx1"/>
                  </a:solidFill>
                  <a:latin typeface="Arial" panose="020B0604020202020204" pitchFamily="34" charset="0"/>
                  <a:ea typeface="TradeGothic LT" panose="020B0506030503020504" pitchFamily="34" charset="0"/>
                  <a:cs typeface="Arial" panose="020B0604020202020204" pitchFamily="34" charset="0"/>
                </a:rPr>
                <a:t>Online or offline capacity that can be converted to energy within 10 minutes</a:t>
              </a:r>
            </a:p>
            <a:p>
              <a:pPr marL="128582" indent="-128582">
                <a:buFont typeface="Arial" panose="020B0604020202020204" pitchFamily="34" charset="0"/>
                <a:buChar char="•"/>
              </a:pPr>
              <a:r>
                <a:rPr lang="en-US" sz="750" dirty="0">
                  <a:solidFill>
                    <a:schemeClr val="tx1"/>
                  </a:solidFill>
                  <a:latin typeface="Arial" panose="020B0604020202020204" pitchFamily="34" charset="0"/>
                  <a:ea typeface="TradeGothic LT" panose="020B0506030503020504" pitchFamily="34" charset="0"/>
                  <a:cs typeface="Arial" panose="020B0604020202020204" pitchFamily="34" charset="0"/>
                </a:rPr>
                <a:t>Dispatched by SCED</a:t>
              </a:r>
            </a:p>
            <a:p>
              <a:pPr marL="128582" indent="-128582">
                <a:buFont typeface="Arial" panose="020B0604020202020204" pitchFamily="34" charset="0"/>
                <a:buChar char="•"/>
              </a:pPr>
              <a:endParaRPr lang="en-US" sz="3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825"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(UFR not required)</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Up to 50% of ECRS capacity can come from Load Resources with or without UFR</a:t>
              </a:r>
            </a:p>
            <a:p>
              <a:pPr marL="128582" indent="-128582">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must respond within 10 minutes. Restoration within 3 hours</a:t>
              </a:r>
              <a:endParaRPr lang="en-US" sz="375"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p:txBody>
        </p:sp>
        <p:cxnSp>
          <p:nvCxnSpPr>
            <p:cNvPr id="12" name="Straight Connector 11"/>
            <p:cNvCxnSpPr>
              <a:endCxn id="10" idx="1"/>
            </p:cNvCxnSpPr>
            <p:nvPr/>
          </p:nvCxnSpPr>
          <p:spPr>
            <a:xfrm>
              <a:off x="4760037" y="2852498"/>
              <a:ext cx="322823" cy="288"/>
            </a:xfrm>
            <a:prstGeom prst="line">
              <a:avLst/>
            </a:prstGeom>
            <a:ln w="349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1" idx="1"/>
            </p:cNvCxnSpPr>
            <p:nvPr/>
          </p:nvCxnSpPr>
          <p:spPr>
            <a:xfrm>
              <a:off x="4756018" y="4163107"/>
              <a:ext cx="323964" cy="3149"/>
            </a:xfrm>
            <a:prstGeom prst="line">
              <a:avLst/>
            </a:prstGeom>
            <a:ln w="34925">
              <a:solidFill>
                <a:srgbClr val="FF82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09902" y="2422595"/>
              <a:ext cx="2115419" cy="1048488"/>
            </a:xfrm>
            <a:prstGeom prst="rect">
              <a:avLst/>
            </a:prstGeom>
            <a:solidFill>
              <a:schemeClr val="bg1"/>
            </a:solidFill>
            <a:ln w="952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938"/>
            </a:p>
          </p:txBody>
        </p:sp>
        <p:sp>
          <p:nvSpPr>
            <p:cNvPr id="15" name="Rectangle 14"/>
            <p:cNvSpPr/>
            <p:nvPr/>
          </p:nvSpPr>
          <p:spPr>
            <a:xfrm>
              <a:off x="2683425" y="2764293"/>
              <a:ext cx="1989809" cy="253007"/>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dirty="0">
                  <a:latin typeface="Arial" panose="020B0604020202020204" pitchFamily="34" charset="0"/>
                  <a:ea typeface="TradeGothic LT Bold" panose="020B0706030503020504" pitchFamily="34" charset="0"/>
                  <a:cs typeface="Arial" panose="020B0604020202020204" pitchFamily="34" charset="0"/>
                </a:rPr>
                <a:t>Load Resources on UFR</a:t>
              </a:r>
            </a:p>
          </p:txBody>
        </p:sp>
        <p:sp>
          <p:nvSpPr>
            <p:cNvPr id="16" name="Rectangle 15"/>
            <p:cNvSpPr/>
            <p:nvPr/>
          </p:nvSpPr>
          <p:spPr>
            <a:xfrm>
              <a:off x="2680832" y="3037240"/>
              <a:ext cx="1992636" cy="2530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latin typeface="Arial" panose="020B0604020202020204" pitchFamily="34" charset="0"/>
                  <a:ea typeface="TradeGothic LT Bold" panose="020B0706030503020504" pitchFamily="34" charset="0"/>
                  <a:cs typeface="Arial" panose="020B0604020202020204" pitchFamily="34" charset="0"/>
                </a:rPr>
                <a:t>Primary Frequency Response (PFR)</a:t>
              </a:r>
            </a:p>
          </p:txBody>
        </p:sp>
        <p:sp>
          <p:nvSpPr>
            <p:cNvPr id="17" name="Rectangle 16"/>
            <p:cNvSpPr/>
            <p:nvPr/>
          </p:nvSpPr>
          <p:spPr>
            <a:xfrm>
              <a:off x="2682159" y="2484797"/>
              <a:ext cx="1989809" cy="2530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dirty="0">
                  <a:latin typeface="Arial" panose="020B0604020202020204" pitchFamily="34" charset="0"/>
                  <a:ea typeface="TradeGothic LT Bold" panose="020B0706030503020504" pitchFamily="34" charset="0"/>
                  <a:cs typeface="Arial" panose="020B0604020202020204" pitchFamily="34" charset="0"/>
                </a:rPr>
                <a:t>Fast Frequency Response (FFR)</a:t>
              </a:r>
            </a:p>
          </p:txBody>
        </p:sp>
        <p:sp>
          <p:nvSpPr>
            <p:cNvPr id="18" name="Rectangle 17"/>
            <p:cNvSpPr/>
            <p:nvPr/>
          </p:nvSpPr>
          <p:spPr>
            <a:xfrm>
              <a:off x="2612898" y="3863363"/>
              <a:ext cx="2105406" cy="819048"/>
            </a:xfrm>
            <a:prstGeom prst="rect">
              <a:avLst/>
            </a:prstGeom>
            <a:solidFill>
              <a:schemeClr val="bg1"/>
            </a:solidFill>
            <a:ln w="952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938"/>
            </a:p>
          </p:txBody>
        </p:sp>
        <p:sp>
          <p:nvSpPr>
            <p:cNvPr id="19" name="Rectangle 18"/>
            <p:cNvSpPr/>
            <p:nvPr/>
          </p:nvSpPr>
          <p:spPr>
            <a:xfrm>
              <a:off x="2575185" y="3609691"/>
              <a:ext cx="2177870" cy="253007"/>
            </a:xfrm>
            <a:prstGeom prst="rect">
              <a:avLst/>
            </a:prstGeom>
            <a:solidFill>
              <a:srgbClr val="FF8200"/>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b="1" dirty="0">
                  <a:latin typeface="Arial" panose="020B0604020202020204" pitchFamily="34" charset="0"/>
                  <a:ea typeface="TradeGothic LT Bold" panose="020B0706030503020504" pitchFamily="34" charset="0"/>
                  <a:cs typeface="Arial" panose="020B0604020202020204" pitchFamily="34" charset="0"/>
                </a:rPr>
                <a:t>ERCOT Contingency Reserve Service (ECRS)</a:t>
              </a:r>
            </a:p>
          </p:txBody>
        </p:sp>
        <p:sp>
          <p:nvSpPr>
            <p:cNvPr id="20" name="Rectangle 19"/>
            <p:cNvSpPr/>
            <p:nvPr/>
          </p:nvSpPr>
          <p:spPr>
            <a:xfrm>
              <a:off x="2677339" y="4215781"/>
              <a:ext cx="1991132" cy="284633"/>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latin typeface="Arial" panose="020B0604020202020204" pitchFamily="34" charset="0"/>
                  <a:ea typeface="TradeGothic LT Bold" panose="020B0706030503020504" pitchFamily="34" charset="0"/>
                  <a:cs typeface="Arial" panose="020B0604020202020204" pitchFamily="34" charset="0"/>
                </a:rPr>
                <a:t>Load Resources </a:t>
              </a:r>
              <a:br>
                <a:rPr lang="en-US" sz="900" dirty="0">
                  <a:latin typeface="Arial" panose="020B0604020202020204" pitchFamily="34" charset="0"/>
                  <a:ea typeface="TradeGothic LT Bold" panose="020B0706030503020504" pitchFamily="34" charset="0"/>
                  <a:cs typeface="Arial" panose="020B0604020202020204" pitchFamily="34" charset="0"/>
                </a:rPr>
              </a:br>
              <a:r>
                <a:rPr lang="en-US" sz="900" dirty="0">
                  <a:latin typeface="Arial" panose="020B0604020202020204" pitchFamily="34" charset="0"/>
                  <a:ea typeface="TradeGothic LT Bold" panose="020B0706030503020504" pitchFamily="34" charset="0"/>
                  <a:cs typeface="Arial" panose="020B0604020202020204" pitchFamily="34" charset="0"/>
                </a:rPr>
                <a:t>may or may not be on UFR</a:t>
              </a:r>
            </a:p>
          </p:txBody>
        </p:sp>
        <p:sp>
          <p:nvSpPr>
            <p:cNvPr id="21" name="Rectangle 20"/>
            <p:cNvSpPr/>
            <p:nvPr/>
          </p:nvSpPr>
          <p:spPr>
            <a:xfrm>
              <a:off x="2680834" y="3925890"/>
              <a:ext cx="1991132" cy="2530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dirty="0">
                  <a:latin typeface="Arial" panose="020B0604020202020204" pitchFamily="34" charset="0"/>
                  <a:ea typeface="TradeGothic LT Bold" panose="020B0706030503020504" pitchFamily="34" charset="0"/>
                  <a:cs typeface="Arial" panose="020B0604020202020204" pitchFamily="34" charset="0"/>
                </a:rPr>
                <a:t>10 minute ramp</a:t>
              </a:r>
            </a:p>
          </p:txBody>
        </p:sp>
        <p:grpSp>
          <p:nvGrpSpPr>
            <p:cNvPr id="22" name="Group 21"/>
            <p:cNvGrpSpPr/>
            <p:nvPr/>
          </p:nvGrpSpPr>
          <p:grpSpPr>
            <a:xfrm>
              <a:off x="251168" y="2785825"/>
              <a:ext cx="1789987" cy="1069490"/>
              <a:chOff x="-417036" y="2162913"/>
              <a:chExt cx="2531456" cy="1830581"/>
            </a:xfrm>
          </p:grpSpPr>
          <p:sp>
            <p:nvSpPr>
              <p:cNvPr id="44" name="Rectangle 43"/>
              <p:cNvSpPr/>
              <p:nvPr/>
            </p:nvSpPr>
            <p:spPr>
              <a:xfrm>
                <a:off x="-366472" y="2513318"/>
                <a:ext cx="2434396" cy="1480176"/>
              </a:xfrm>
              <a:prstGeom prst="rect">
                <a:avLst/>
              </a:prstGeom>
              <a:solidFill>
                <a:schemeClr val="bg1"/>
              </a:solidFill>
              <a:ln w="95250" cap="sq">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5" name="Rectangle 44"/>
              <p:cNvSpPr/>
              <p:nvPr/>
            </p:nvSpPr>
            <p:spPr>
              <a:xfrm>
                <a:off x="-417036" y="2162913"/>
                <a:ext cx="2531456" cy="457200"/>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latin typeface="Arial" panose="020B0604020202020204" pitchFamily="34" charset="0"/>
                    <a:ea typeface="TradeGothic LT Bold" panose="020B0706030503020504" pitchFamily="34" charset="0"/>
                    <a:cs typeface="Arial" panose="020B0604020202020204" pitchFamily="34" charset="0"/>
                  </a:rPr>
                  <a:t>Responsive Reserve Service</a:t>
                </a:r>
              </a:p>
            </p:txBody>
          </p:sp>
          <p:sp>
            <p:nvSpPr>
              <p:cNvPr id="46" name="TextBox 45"/>
              <p:cNvSpPr txBox="1"/>
              <p:nvPr/>
            </p:nvSpPr>
            <p:spPr>
              <a:xfrm>
                <a:off x="-366472" y="2628980"/>
                <a:ext cx="2398829" cy="1224816"/>
              </a:xfrm>
              <a:prstGeom prst="rect">
                <a:avLst/>
              </a:prstGeom>
              <a:noFill/>
            </p:spPr>
            <p:txBody>
              <a:bodyPr wrap="square" rtlCol="0">
                <a:spAutoFit/>
              </a:bodyPr>
              <a:lstStyle/>
              <a:p>
                <a:pPr marL="128582" indent="-128582">
                  <a:buAutoNum type="arabicPeriod"/>
                </a:pPr>
                <a:r>
                  <a:rPr lang="en-US" sz="825" dirty="0" smtClean="0">
                    <a:latin typeface="Arial" panose="020B0604020202020204" pitchFamily="34" charset="0"/>
                    <a:ea typeface="TradeGothic LT" panose="020B0506030503020504" pitchFamily="34" charset="0"/>
                    <a:cs typeface="Arial" panose="020B0604020202020204" pitchFamily="34" charset="0"/>
                  </a:rPr>
                  <a:t>PFR</a:t>
                </a:r>
                <a:endParaRPr lang="en-US" sz="825" dirty="0">
                  <a:latin typeface="Arial" panose="020B0604020202020204" pitchFamily="34" charset="0"/>
                  <a:ea typeface="TradeGothic LT" panose="020B0506030503020504" pitchFamily="34" charset="0"/>
                  <a:cs typeface="Arial" panose="020B0604020202020204" pitchFamily="34" charset="0"/>
                </a:endParaRPr>
              </a:p>
              <a:p>
                <a:pPr marL="257162" indent="-257162">
                  <a:buAutoNum type="arabicPeriod"/>
                </a:pPr>
                <a:endParaRPr lang="en-US" sz="225" dirty="0">
                  <a:latin typeface="Arial" panose="020B0604020202020204" pitchFamily="34" charset="0"/>
                  <a:ea typeface="TradeGothic LT" panose="020B0506030503020504" pitchFamily="34" charset="0"/>
                  <a:cs typeface="Arial" panose="020B0604020202020204" pitchFamily="34" charset="0"/>
                </a:endParaRPr>
              </a:p>
              <a:p>
                <a:pPr marL="128582" indent="-128582">
                  <a:buFontTx/>
                  <a:buAutoNum type="arabicPeriod"/>
                </a:pPr>
                <a:r>
                  <a:rPr lang="en-US" sz="825" dirty="0">
                    <a:latin typeface="Arial" panose="020B0604020202020204" pitchFamily="34" charset="0"/>
                    <a:ea typeface="TradeGothic LT" panose="020B0506030503020504" pitchFamily="34" charset="0"/>
                    <a:cs typeface="Arial" panose="020B0604020202020204" pitchFamily="34" charset="0"/>
                  </a:rPr>
                  <a:t>Load Resources on Under Frequency Relay (UFR)</a:t>
                </a:r>
              </a:p>
              <a:p>
                <a:pPr marL="257162" indent="-257162">
                  <a:buFontTx/>
                  <a:buAutoNum type="arabicPeriod"/>
                </a:pPr>
                <a:endParaRPr lang="en-US" sz="225" dirty="0">
                  <a:latin typeface="Arial" panose="020B0604020202020204" pitchFamily="34" charset="0"/>
                  <a:ea typeface="TradeGothic LT" panose="020B0506030503020504" pitchFamily="34" charset="0"/>
                  <a:cs typeface="Arial" panose="020B0604020202020204" pitchFamily="34" charset="0"/>
                </a:endParaRPr>
              </a:p>
              <a:p>
                <a:pPr marL="128582" indent="-128582">
                  <a:buAutoNum type="arabicPeriod"/>
                </a:pPr>
                <a:r>
                  <a:rPr lang="en-US" sz="825" dirty="0">
                    <a:latin typeface="Arial" panose="020B0604020202020204" pitchFamily="34" charset="0"/>
                    <a:ea typeface="TradeGothic LT" panose="020B0506030503020504" pitchFamily="34" charset="0"/>
                    <a:cs typeface="Arial" panose="020B0604020202020204" pitchFamily="34" charset="0"/>
                  </a:rPr>
                  <a:t>10 minute ramp</a:t>
                </a:r>
              </a:p>
              <a:p>
                <a:pPr marL="257162" indent="-257162">
                  <a:buAutoNum type="arabicPeriod"/>
                </a:pPr>
                <a:endParaRPr lang="en-US" sz="300" dirty="0">
                  <a:latin typeface="Arial" panose="020B0604020202020204" pitchFamily="34" charset="0"/>
                  <a:ea typeface="TradeGothic LT" panose="020B0506030503020504" pitchFamily="34" charset="0"/>
                  <a:cs typeface="Arial" panose="020B0604020202020204" pitchFamily="34" charset="0"/>
                </a:endParaRPr>
              </a:p>
            </p:txBody>
          </p:sp>
        </p:grpSp>
        <p:sp>
          <p:nvSpPr>
            <p:cNvPr id="23" name="Rectangle 22"/>
            <p:cNvSpPr/>
            <p:nvPr/>
          </p:nvSpPr>
          <p:spPr>
            <a:xfrm>
              <a:off x="263621" y="3703758"/>
              <a:ext cx="1765773" cy="17388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2,300 to 3,200 MW</a:t>
              </a:r>
              <a:r>
                <a:rPr lang="en-US" sz="788" b="1" i="1" dirty="0">
                  <a:solidFill>
                    <a:srgbClr val="FF0000"/>
                  </a:solidFill>
                </a:rPr>
                <a:t>*</a:t>
              </a:r>
              <a:endParaRPr lang="en-US" sz="788" b="1" i="1" dirty="0"/>
            </a:p>
          </p:txBody>
        </p:sp>
        <p:sp>
          <p:nvSpPr>
            <p:cNvPr id="24" name="Rectangle 23"/>
            <p:cNvSpPr/>
            <p:nvPr/>
          </p:nvSpPr>
          <p:spPr>
            <a:xfrm>
              <a:off x="5080174" y="1650004"/>
              <a:ext cx="3759026" cy="365060"/>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solidFill>
                    <a:schemeClr val="accent1"/>
                  </a:solidFill>
                  <a:latin typeface="+mj-lt"/>
                  <a:ea typeface="TradeGothic LT Bold" panose="020B0706030503020504" pitchFamily="34" charset="0"/>
                </a:rPr>
                <a:t>No Change</a:t>
              </a:r>
            </a:p>
          </p:txBody>
        </p:sp>
        <p:cxnSp>
          <p:nvCxnSpPr>
            <p:cNvPr id="25" name="Straight Connector 24"/>
            <p:cNvCxnSpPr>
              <a:endCxn id="24" idx="1"/>
            </p:cNvCxnSpPr>
            <p:nvPr/>
          </p:nvCxnSpPr>
          <p:spPr>
            <a:xfrm flipV="1">
              <a:off x="4449535" y="1832534"/>
              <a:ext cx="630638" cy="5127"/>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585466" y="1636595"/>
              <a:ext cx="2173986" cy="2466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latin typeface="+mj-lt"/>
                  <a:ea typeface="TradeGothic LT Bold" panose="020B0706030503020504" pitchFamily="34" charset="0"/>
                </a:rPr>
                <a:t>Regulation</a:t>
              </a:r>
            </a:p>
          </p:txBody>
        </p:sp>
        <p:sp>
          <p:nvSpPr>
            <p:cNvPr id="27" name="Rectangle 26"/>
            <p:cNvSpPr/>
            <p:nvPr/>
          </p:nvSpPr>
          <p:spPr>
            <a:xfrm>
              <a:off x="250032" y="1640684"/>
              <a:ext cx="1721357" cy="2466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latin typeface="+mj-lt"/>
                  <a:ea typeface="TradeGothic LT Bold" panose="020B0706030503020504" pitchFamily="34" charset="0"/>
                </a:rPr>
                <a:t>Regulation</a:t>
              </a:r>
            </a:p>
          </p:txBody>
        </p:sp>
        <p:sp>
          <p:nvSpPr>
            <p:cNvPr id="28" name="Rectangle 27"/>
            <p:cNvSpPr/>
            <p:nvPr/>
          </p:nvSpPr>
          <p:spPr>
            <a:xfrm>
              <a:off x="250031" y="1887367"/>
              <a:ext cx="1722771" cy="1738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157 to 687 MW</a:t>
              </a:r>
              <a:r>
                <a:rPr lang="en-US" sz="788" b="1" i="1" dirty="0">
                  <a:solidFill>
                    <a:srgbClr val="FF0000"/>
                  </a:solidFill>
                </a:rPr>
                <a:t>*</a:t>
              </a:r>
              <a:endParaRPr lang="en-US" sz="788" b="1" i="1" dirty="0"/>
            </a:p>
          </p:txBody>
        </p:sp>
        <p:sp>
          <p:nvSpPr>
            <p:cNvPr id="29" name="Rectangle 28"/>
            <p:cNvSpPr/>
            <p:nvPr/>
          </p:nvSpPr>
          <p:spPr>
            <a:xfrm>
              <a:off x="2585466" y="1878376"/>
              <a:ext cx="2173986" cy="1738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157 to 687 MW</a:t>
              </a:r>
              <a:r>
                <a:rPr lang="en-US" sz="788" b="1" i="1" dirty="0">
                  <a:solidFill>
                    <a:srgbClr val="FF0000"/>
                  </a:solidFill>
                </a:rPr>
                <a:t>*</a:t>
              </a:r>
            </a:p>
          </p:txBody>
        </p:sp>
        <p:sp>
          <p:nvSpPr>
            <p:cNvPr id="30" name="Rectangle 29"/>
            <p:cNvSpPr/>
            <p:nvPr/>
          </p:nvSpPr>
          <p:spPr>
            <a:xfrm>
              <a:off x="2591049" y="3315394"/>
              <a:ext cx="2159933" cy="17388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2,300 to 3,200 MW</a:t>
              </a:r>
              <a:r>
                <a:rPr lang="en-US" sz="788" b="1" i="1" dirty="0">
                  <a:solidFill>
                    <a:srgbClr val="FF0000"/>
                  </a:solidFill>
                </a:rPr>
                <a:t>*</a:t>
              </a:r>
              <a:r>
                <a:rPr lang="en-US" sz="788" b="1" i="1" dirty="0"/>
                <a:t> </a:t>
              </a:r>
            </a:p>
          </p:txBody>
        </p:sp>
        <p:sp>
          <p:nvSpPr>
            <p:cNvPr id="31" name="Rectangle 30"/>
            <p:cNvSpPr/>
            <p:nvPr/>
          </p:nvSpPr>
          <p:spPr>
            <a:xfrm>
              <a:off x="2609901" y="4521170"/>
              <a:ext cx="2116576" cy="173881"/>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lIns="75438" tIns="41148" rIns="75438" bIns="41148" rtlCol="0" anchor="t"/>
            <a:lstStyle/>
            <a:p>
              <a:pPr algn="ctr"/>
              <a:r>
                <a:rPr lang="en-US" sz="788" b="1" i="1" dirty="0"/>
                <a:t>508 to 1,644 MW</a:t>
              </a:r>
              <a:r>
                <a:rPr lang="en-US" sz="788" b="1" i="1" dirty="0">
                  <a:solidFill>
                    <a:srgbClr val="FF0000"/>
                  </a:solidFill>
                </a:rPr>
                <a:t>**</a:t>
              </a:r>
              <a:endParaRPr lang="en-US" sz="788" b="1" i="1" dirty="0"/>
            </a:p>
          </p:txBody>
        </p:sp>
        <p:sp>
          <p:nvSpPr>
            <p:cNvPr id="32" name="Rectangle 31"/>
            <p:cNvSpPr/>
            <p:nvPr/>
          </p:nvSpPr>
          <p:spPr>
            <a:xfrm>
              <a:off x="2578966" y="2174473"/>
              <a:ext cx="2187702" cy="253007"/>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latin typeface="Arial" panose="020B0604020202020204" pitchFamily="34" charset="0"/>
                  <a:ea typeface="TradeGothic LT Bold" panose="020B0706030503020504" pitchFamily="34" charset="0"/>
                  <a:cs typeface="Arial" panose="020B0604020202020204" pitchFamily="34" charset="0"/>
                </a:rPr>
                <a:t>Responsive Reserve Service (RRS)</a:t>
              </a:r>
            </a:p>
          </p:txBody>
        </p:sp>
        <p:grpSp>
          <p:nvGrpSpPr>
            <p:cNvPr id="33" name="Group 32"/>
            <p:cNvGrpSpPr/>
            <p:nvPr/>
          </p:nvGrpSpPr>
          <p:grpSpPr>
            <a:xfrm>
              <a:off x="250033" y="4756075"/>
              <a:ext cx="8589167" cy="489510"/>
              <a:chOff x="333374" y="5198433"/>
              <a:chExt cx="11452223" cy="652680"/>
            </a:xfrm>
          </p:grpSpPr>
          <p:sp>
            <p:nvSpPr>
              <p:cNvPr id="38" name="Rectangle 37"/>
              <p:cNvSpPr/>
              <p:nvPr/>
            </p:nvSpPr>
            <p:spPr>
              <a:xfrm>
                <a:off x="333374" y="5250290"/>
                <a:ext cx="2217806" cy="3289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t>Non-Spin</a:t>
                </a:r>
              </a:p>
            </p:txBody>
          </p:sp>
          <p:sp>
            <p:nvSpPr>
              <p:cNvPr id="39" name="Rectangle 38"/>
              <p:cNvSpPr/>
              <p:nvPr/>
            </p:nvSpPr>
            <p:spPr>
              <a:xfrm>
                <a:off x="6773306" y="5198433"/>
                <a:ext cx="5012291" cy="652680"/>
              </a:xfrm>
              <a:prstGeom prst="rect">
                <a:avLst/>
              </a:pr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25" b="1" dirty="0">
                    <a:solidFill>
                      <a:schemeClr val="accent5"/>
                    </a:solidFill>
                    <a:latin typeface="+mj-lt"/>
                    <a:ea typeface="TradeGothic LT Bold" panose="020B0706030503020504" pitchFamily="34" charset="0"/>
                  </a:rPr>
                  <a:t>No protocol changes. </a:t>
                </a:r>
              </a:p>
              <a:p>
                <a:pPr marL="128588" indent="-128588">
                  <a:buFont typeface="Arial" panose="020B0604020202020204" pitchFamily="34" charset="0"/>
                  <a:buChar char="•"/>
                </a:pP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Proposed methodology for Non-Spin Reserve Service quantities in this framework -  quantities computed using 2018 A/S </a:t>
                </a:r>
                <a:r>
                  <a:rPr lang="en-US" sz="750" kern="0">
                    <a:solidFill>
                      <a:schemeClr val="tx1"/>
                    </a:solidFill>
                    <a:latin typeface="Arial" panose="020B0604020202020204" pitchFamily="34" charset="0"/>
                    <a:ea typeface="TradeGothic LT" panose="020B0506030503020504" pitchFamily="34" charset="0"/>
                    <a:cs typeface="Arial" panose="020B0604020202020204" pitchFamily="34" charset="0"/>
                  </a:rPr>
                  <a:t>Methodology are </a:t>
                </a:r>
                <a:r>
                  <a:rPr lang="en-US" sz="750" kern="0" dirty="0">
                    <a:solidFill>
                      <a:schemeClr val="tx1"/>
                    </a:solidFill>
                    <a:latin typeface="Arial" panose="020B0604020202020204" pitchFamily="34" charset="0"/>
                    <a:ea typeface="TradeGothic LT" panose="020B0506030503020504" pitchFamily="34" charset="0"/>
                    <a:cs typeface="Arial" panose="020B0604020202020204" pitchFamily="34" charset="0"/>
                  </a:rPr>
                  <a:t>reduced by ECRS quantities.</a:t>
                </a:r>
              </a:p>
            </p:txBody>
          </p:sp>
          <p:cxnSp>
            <p:nvCxnSpPr>
              <p:cNvPr id="40" name="Straight Connector 39"/>
              <p:cNvCxnSpPr>
                <a:stCxn id="39" idx="1"/>
              </p:cNvCxnSpPr>
              <p:nvPr/>
            </p:nvCxnSpPr>
            <p:spPr>
              <a:xfrm flipH="1">
                <a:off x="6341354" y="5524773"/>
                <a:ext cx="431952" cy="0"/>
              </a:xfrm>
              <a:prstGeom prst="line">
                <a:avLst/>
              </a:prstGeom>
              <a:ln w="34925">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47288" y="5234597"/>
                <a:ext cx="2898648" cy="3373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38" b="1" dirty="0"/>
                  <a:t>Non-Spin</a:t>
                </a:r>
              </a:p>
            </p:txBody>
          </p:sp>
          <p:sp>
            <p:nvSpPr>
              <p:cNvPr id="42" name="Rectangle 41"/>
              <p:cNvSpPr/>
              <p:nvPr/>
            </p:nvSpPr>
            <p:spPr>
              <a:xfrm>
                <a:off x="333374" y="5579199"/>
                <a:ext cx="2215581" cy="231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967 to 2,361 MW</a:t>
                </a:r>
                <a:r>
                  <a:rPr lang="en-US" sz="788" b="1" i="1" dirty="0">
                    <a:solidFill>
                      <a:srgbClr val="FF0000"/>
                    </a:solidFill>
                  </a:rPr>
                  <a:t>*</a:t>
                </a:r>
                <a:endParaRPr lang="en-US" sz="788" b="1" i="1" dirty="0"/>
              </a:p>
            </p:txBody>
          </p:sp>
          <p:sp>
            <p:nvSpPr>
              <p:cNvPr id="43" name="Rectangle 42"/>
              <p:cNvSpPr/>
              <p:nvPr/>
            </p:nvSpPr>
            <p:spPr>
              <a:xfrm>
                <a:off x="3447288" y="5566252"/>
                <a:ext cx="2898648" cy="231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88" b="1" i="1" dirty="0"/>
                  <a:t>0 to 1,180 MW</a:t>
                </a:r>
                <a:r>
                  <a:rPr lang="en-US" sz="788" b="1" i="1" dirty="0">
                    <a:solidFill>
                      <a:srgbClr val="FF0000"/>
                    </a:solidFill>
                  </a:rPr>
                  <a:t>***</a:t>
                </a:r>
                <a:endParaRPr lang="en-US" sz="788" b="1" i="1" dirty="0"/>
              </a:p>
            </p:txBody>
          </p:sp>
        </p:grpSp>
        <p:sp>
          <p:nvSpPr>
            <p:cNvPr id="34" name="TextBox 33"/>
            <p:cNvSpPr txBox="1"/>
            <p:nvPr/>
          </p:nvSpPr>
          <p:spPr>
            <a:xfrm>
              <a:off x="1983129" y="5758460"/>
              <a:ext cx="7034878" cy="523220"/>
            </a:xfrm>
            <a:prstGeom prst="rect">
              <a:avLst/>
            </a:prstGeom>
            <a:solidFill>
              <a:schemeClr val="bg2">
                <a:lumMod val="85000"/>
              </a:schemeClr>
            </a:solidFill>
          </p:spPr>
          <p:txBody>
            <a:bodyPr wrap="square" rtlCol="0">
              <a:spAutoFit/>
            </a:bodyPr>
            <a:lstStyle/>
            <a:p>
              <a:r>
                <a:rPr lang="en-US" sz="700" dirty="0">
                  <a:solidFill>
                    <a:srgbClr val="FF0000"/>
                  </a:solidFill>
                </a:rPr>
                <a:t>*</a:t>
              </a:r>
              <a:r>
                <a:rPr lang="en-US" sz="700" dirty="0"/>
                <a:t>Quantities computed/estimated using 2018 Ancillary Service Methodology. </a:t>
              </a:r>
              <a:r>
                <a:rPr lang="en-US" sz="700" dirty="0">
                  <a:solidFill>
                    <a:srgbClr val="FF0000"/>
                  </a:solidFill>
                </a:rPr>
                <a:t>**</a:t>
              </a:r>
              <a:r>
                <a:rPr lang="en-US" sz="700" dirty="0"/>
                <a:t>Quantities estimated using </a:t>
              </a:r>
              <a:r>
                <a:rPr lang="en-US" sz="700" dirty="0">
                  <a:hlinkClick r:id="rId3"/>
                </a:rPr>
                <a:t>this</a:t>
              </a:r>
              <a:r>
                <a:rPr lang="en-US" sz="700" dirty="0"/>
                <a:t> reference. </a:t>
              </a:r>
              <a:r>
                <a:rPr lang="en-US" sz="700" dirty="0">
                  <a:solidFill>
                    <a:srgbClr val="FF0000"/>
                  </a:solidFill>
                </a:rPr>
                <a:t>***</a:t>
              </a:r>
              <a:r>
                <a:rPr lang="en-US" sz="700" dirty="0"/>
                <a:t>Quantities estimated using this reference and method in box on far left.</a:t>
              </a:r>
            </a:p>
            <a:p>
              <a:r>
                <a:rPr lang="en-US" sz="700" dirty="0"/>
                <a:t>For Discussion Purposes Only. The intent of this slide is to represent NPRR 863 (with STEC comments from 10/1/2018). Protocol language prevails to the extent of any inconsistency with this one page summary.</a:t>
              </a:r>
            </a:p>
          </p:txBody>
        </p:sp>
        <p:sp>
          <p:nvSpPr>
            <p:cNvPr id="35" name="Rectangle 34"/>
            <p:cNvSpPr/>
            <p:nvPr/>
          </p:nvSpPr>
          <p:spPr>
            <a:xfrm>
              <a:off x="257906" y="5375527"/>
              <a:ext cx="1663355" cy="147682"/>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788" b="1" i="1" dirty="0">
                  <a:solidFill>
                    <a:schemeClr val="tx1"/>
                  </a:solidFill>
                </a:rPr>
                <a:t>Overall A/S: 3,807 to 5,958 MW</a:t>
              </a:r>
              <a:r>
                <a:rPr lang="en-US" sz="788" b="1" i="1" dirty="0">
                  <a:solidFill>
                    <a:srgbClr val="FF0000"/>
                  </a:solidFill>
                </a:rPr>
                <a:t>*</a:t>
              </a:r>
            </a:p>
          </p:txBody>
        </p:sp>
        <p:sp>
          <p:nvSpPr>
            <p:cNvPr id="36" name="Rectangle 35"/>
            <p:cNvSpPr/>
            <p:nvPr/>
          </p:nvSpPr>
          <p:spPr>
            <a:xfrm>
              <a:off x="2591049" y="5375478"/>
              <a:ext cx="6122656" cy="150774"/>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25" b="1" i="1" dirty="0">
                  <a:solidFill>
                    <a:schemeClr val="tx1"/>
                  </a:solidFill>
                </a:rPr>
                <a:t>Overall A/S: 3,807 to 5,958 MW</a:t>
              </a:r>
              <a:r>
                <a:rPr lang="en-US" sz="825" b="1" i="1" dirty="0">
                  <a:solidFill>
                    <a:srgbClr val="FF0000"/>
                  </a:solidFill>
                </a:rPr>
                <a:t>*</a:t>
              </a:r>
            </a:p>
          </p:txBody>
        </p:sp>
        <p:sp>
          <p:nvSpPr>
            <p:cNvPr id="37" name="TextBox 36"/>
            <p:cNvSpPr txBox="1"/>
            <p:nvPr/>
          </p:nvSpPr>
          <p:spPr>
            <a:xfrm>
              <a:off x="3555208" y="1321200"/>
              <a:ext cx="3829706" cy="253916"/>
            </a:xfrm>
            <a:prstGeom prst="rect">
              <a:avLst/>
            </a:prstGeom>
            <a:noFill/>
          </p:spPr>
          <p:txBody>
            <a:bodyPr wrap="square" rtlCol="0">
              <a:spAutoFit/>
            </a:bodyPr>
            <a:lstStyle/>
            <a:p>
              <a:pPr algn="ctr"/>
              <a:r>
                <a:rPr lang="en-US" sz="1050" b="1" dirty="0">
                  <a:latin typeface="+mj-lt"/>
                  <a:ea typeface="TradeGothic LT Bold" panose="020B0706030503020504" pitchFamily="34" charset="0"/>
                </a:rPr>
                <a:t>NPRR 863</a:t>
              </a:r>
            </a:p>
          </p:txBody>
        </p:sp>
      </p:grpSp>
    </p:spTree>
    <p:extLst>
      <p:ext uri="{BB962C8B-B14F-4D97-AF65-F5344CB8AC3E}">
        <p14:creationId xmlns:p14="http://schemas.microsoft.com/office/powerpoint/2010/main" val="2656405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1783</Words>
  <Application>Microsoft Office PowerPoint</Application>
  <PresentationFormat>On-screen Show (4:3)</PresentationFormat>
  <Paragraphs>247</Paragraphs>
  <Slides>16</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TradeGothic LT</vt:lpstr>
      <vt:lpstr>TradeGothic LT Bold</vt:lpstr>
      <vt:lpstr>1_Office Theme</vt:lpstr>
      <vt:lpstr>1_Custom Design</vt:lpstr>
      <vt:lpstr>PowerPoint Presentation</vt:lpstr>
      <vt:lpstr>Existing Ancillary Services</vt:lpstr>
      <vt:lpstr>Ancillary Services procurement</vt:lpstr>
      <vt:lpstr>Ancillary Services (AS) in ERCOT Protocols</vt:lpstr>
      <vt:lpstr>Responsive Reserve Service (RRS)</vt:lpstr>
      <vt:lpstr>Regulation Reserve Service</vt:lpstr>
      <vt:lpstr>Fast Responding Regulation Service (FRRS)</vt:lpstr>
      <vt:lpstr>Non-Spinning Reserve Service (NSRS)</vt:lpstr>
      <vt:lpstr>Revision to the AS Product Set: NPRR 863 approved</vt:lpstr>
      <vt:lpstr>New: Fast Frequency Response (FFR), a subset of RRS</vt:lpstr>
      <vt:lpstr>New: ERCOT Contingency Reserve Service (ECRS)</vt:lpstr>
      <vt:lpstr>ERCOT Contingency Reserve Service (ECRS)</vt:lpstr>
      <vt:lpstr>Participation of Energy Storage Resources in AS</vt:lpstr>
      <vt:lpstr>Thank you! Questions?</vt:lpstr>
      <vt:lpstr>APPENDIX</vt:lpstr>
      <vt:lpstr>FRRS Deployment Logic</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Exiting Ancillary Services</dc:title>
  <dc:creator>Matevosjana, Julia</dc:creator>
  <cp:lastModifiedBy>Matevosjana, Julia</cp:lastModifiedBy>
  <cp:revision>47</cp:revision>
  <dcterms:created xsi:type="dcterms:W3CDTF">2019-08-21T20:33:20Z</dcterms:created>
  <dcterms:modified xsi:type="dcterms:W3CDTF">2019-08-29T17:29:01Z</dcterms:modified>
</cp:coreProperties>
</file>