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9" r:id="rId4"/>
    <p:sldId id="268" r:id="rId5"/>
    <p:sldId id="271" r:id="rId6"/>
    <p:sldId id="270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22" d="100"/>
          <a:sy n="122" d="100"/>
        </p:scale>
        <p:origin x="-131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65426/Item_4A_proposed_ERCOT-Standard-Surety-Bond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09/04/2019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Austin Energy,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August 21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Joint </a:t>
            </a:r>
            <a:r>
              <a:rPr lang="en-US" sz="1800" dirty="0"/>
              <a:t>MCWG/CWG </a:t>
            </a:r>
            <a:r>
              <a:rPr lang="en-US" sz="18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8</a:t>
            </a:r>
            <a:r>
              <a:rPr lang="en-US" sz="1800" dirty="0" smtClean="0">
                <a:cs typeface="Arial" panose="020B0604020202020204" pitchFamily="34" charset="0"/>
              </a:rPr>
              <a:t> </a:t>
            </a:r>
            <a:r>
              <a:rPr lang="en-US" sz="1800" dirty="0">
                <a:cs typeface="Arial" panose="020B0604020202020204" pitchFamily="34" charset="0"/>
              </a:rPr>
              <a:t>NPRRS reviewed for their credit </a:t>
            </a:r>
            <a:r>
              <a:rPr lang="en-US" sz="1800" dirty="0" smtClean="0">
                <a:cs typeface="Arial" panose="020B0604020202020204" pitchFamily="34" charset="0"/>
              </a:rPr>
              <a:t>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918NPRR Validation for PTP Obligations with Links to an Option.  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930NPRR </a:t>
            </a:r>
            <a:r>
              <a:rPr lang="en-US" sz="1800" dirty="0">
                <a:solidFill>
                  <a:srgbClr val="FF0000"/>
                </a:solidFill>
                <a:cs typeface="Arial" panose="020B0604020202020204" pitchFamily="34" charset="0"/>
              </a:rPr>
              <a:t>Process, Pricing, and Cost Recovery for Delayed Resource Outages.  </a:t>
            </a:r>
            <a:endParaRPr lang="en-US" sz="18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cs typeface="Arial" panose="020B0604020202020204" pitchFamily="34" charset="0"/>
              </a:rPr>
              <a:t>941NPRR  </a:t>
            </a:r>
            <a:r>
              <a:rPr lang="en-US" sz="1800" dirty="0">
                <a:cs typeface="Arial" panose="020B0604020202020204" pitchFamily="34" charset="0"/>
              </a:rPr>
              <a:t>Create a Lower Rio Grande Valley Hub. 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958NPRR Modifications to Wind and Solar Capacity Calculations in the CDR.  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cs typeface="Arial" panose="020B0604020202020204" pitchFamily="34" charset="0"/>
              </a:rPr>
              <a:t>959NPRR </a:t>
            </a:r>
            <a:r>
              <a:rPr lang="en-US" sz="1800" dirty="0">
                <a:cs typeface="Arial" panose="020B0604020202020204" pitchFamily="34" charset="0"/>
              </a:rPr>
              <a:t>Creation of </a:t>
            </a:r>
            <a:r>
              <a:rPr lang="en-US" sz="1800" dirty="0" smtClean="0">
                <a:cs typeface="Arial" panose="020B0604020202020204" pitchFamily="34" charset="0"/>
              </a:rPr>
              <a:t>a Panhandle </a:t>
            </a:r>
            <a:r>
              <a:rPr lang="en-US" sz="1800" dirty="0">
                <a:cs typeface="Arial" panose="020B0604020202020204" pitchFamily="34" charset="0"/>
              </a:rPr>
              <a:t>Region for Calculation of Seasonal Peak Average Capacity Contributions for Wind.  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cs typeface="Arial" panose="020B0604020202020204" pitchFamily="34" charset="0"/>
              </a:rPr>
              <a:t>960NPRR </a:t>
            </a:r>
            <a:r>
              <a:rPr lang="en-US" sz="1800" dirty="0">
                <a:cs typeface="Arial" panose="020B0604020202020204" pitchFamily="34" charset="0"/>
              </a:rPr>
              <a:t>Phased Approach and Clarifications for NPRR863, Creation of ERCOT Contingency Reserve Service and Revisions to Responsive Reserve.  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cs typeface="Arial" panose="020B0604020202020204" pitchFamily="34" charset="0"/>
              </a:rPr>
              <a:t>961NPRR  </a:t>
            </a:r>
            <a:r>
              <a:rPr lang="en-US" sz="1800" dirty="0">
                <a:cs typeface="Arial" panose="020B0604020202020204" pitchFamily="34" charset="0"/>
              </a:rPr>
              <a:t>Related to NOGRR194, Relocate Black Start Training Attendance Requirements to Nodal Operating Guides.  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cs typeface="Arial" panose="020B0604020202020204" pitchFamily="34" charset="0"/>
              </a:rPr>
              <a:t>962NPRR </a:t>
            </a:r>
            <a:r>
              <a:rPr lang="en-US" sz="1800" dirty="0">
                <a:cs typeface="Arial" panose="020B0604020202020204" pitchFamily="34" charset="0"/>
              </a:rPr>
              <a:t>Publish Approved DC Tie Schedules.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1800" dirty="0" smtClean="0">
                <a:cs typeface="Arial" panose="020B0604020202020204" pitchFamily="34" charset="0"/>
              </a:rPr>
              <a:t>7 were </a:t>
            </a:r>
            <a:r>
              <a:rPr lang="en-US" sz="1800" dirty="0">
                <a:cs typeface="Arial" panose="020B0604020202020204" pitchFamily="34" charset="0"/>
              </a:rPr>
              <a:t>operational without any credit </a:t>
            </a:r>
            <a:r>
              <a:rPr lang="en-US" sz="1800" dirty="0" smtClean="0">
                <a:cs typeface="Arial" panose="020B0604020202020204" pitchFamily="34" charset="0"/>
              </a:rPr>
              <a:t>impact.  </a:t>
            </a:r>
            <a:r>
              <a:rPr lang="en-US" sz="1800" dirty="0">
                <a:solidFill>
                  <a:srgbClr val="FF0000"/>
                </a:solidFill>
                <a:cs typeface="Arial" panose="020B0604020202020204" pitchFamily="34" charset="0"/>
              </a:rPr>
              <a:t>CWG determined that NPRR930 has positive credit </a:t>
            </a:r>
            <a:r>
              <a:rPr lang="en-US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implications.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96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400" b="1" u="sng" dirty="0"/>
              <a:t>E</a:t>
            </a:r>
            <a:r>
              <a:rPr lang="en-US" sz="2400" b="1" u="sng" dirty="0" smtClean="0"/>
              <a:t>RCOT Surety Bond Review </a:t>
            </a:r>
            <a:endParaRPr lang="en-US" sz="2400" b="1" u="sng" dirty="0" smtClean="0"/>
          </a:p>
          <a:p>
            <a:r>
              <a:rPr lang="en-US" sz="2000" b="1" dirty="0" smtClean="0"/>
              <a:t>Proposed </a:t>
            </a:r>
            <a:r>
              <a:rPr lang="en-US" sz="2000" b="1" dirty="0" smtClean="0"/>
              <a:t>Surety Bond replacement. 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See </a:t>
            </a:r>
            <a:r>
              <a:rPr lang="en-US" sz="2000" b="1" dirty="0" smtClean="0"/>
              <a:t>proposed language at the link below.  CWG and ERCOT credit/legal reviewing.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1600" b="1" dirty="0">
                <a:hlinkClick r:id="rId2"/>
              </a:rPr>
              <a:t>http://</a:t>
            </a:r>
            <a:r>
              <a:rPr lang="en-US" sz="1600" b="1" dirty="0" smtClean="0">
                <a:hlinkClick r:id="rId2"/>
              </a:rPr>
              <a:t>www.ercot.com/content/wcm/key_documents_lists/165426/Item_4A_proposed_ERCOT-Standard-Surety-Bond.doc</a:t>
            </a: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 lvl="2">
              <a:spcAft>
                <a:spcPts val="800"/>
              </a:spcAft>
            </a:pPr>
            <a:endParaRPr lang="en-US" sz="1200" dirty="0"/>
          </a:p>
          <a:p>
            <a:pPr lvl="2">
              <a:spcAft>
                <a:spcPts val="800"/>
              </a:spcAft>
            </a:pPr>
            <a:endParaRPr lang="en-US" sz="1200" dirty="0"/>
          </a:p>
          <a:p>
            <a:pPr lvl="2">
              <a:spcAft>
                <a:spcPts val="800"/>
              </a:spcAft>
            </a:pPr>
            <a:endParaRPr lang="en-US" sz="1200" dirty="0"/>
          </a:p>
          <a:p>
            <a:pPr marL="457200" lvl="1" indent="0">
              <a:spcAft>
                <a:spcPts val="800"/>
              </a:spcAft>
              <a:buNone/>
            </a:pPr>
            <a:endParaRPr lang="en-US" sz="18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95262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ICE Price Evolution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599"/>
            <a:ext cx="8153400" cy="411480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1000" y="8001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smtClean="0"/>
              <a:t>Credit Impacts of Summer 2019 Price Event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25213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8001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smtClean="0"/>
              <a:t>Credit Impacts of Summer 2019 Price Event</a:t>
            </a:r>
            <a:endParaRPr lang="en-US" sz="2400" u="sn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6400"/>
            <a:ext cx="7239000" cy="43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9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8001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smtClean="0"/>
              <a:t>Credit Impacts of Summer 2019 Price Event</a:t>
            </a:r>
            <a:endParaRPr lang="en-US" sz="2400" u="sn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388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8001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smtClean="0"/>
              <a:t>Credit Impacts of Summer 2019 Price Event</a:t>
            </a:r>
            <a:endParaRPr lang="en-US" sz="2400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131" y="1828800"/>
            <a:ext cx="660773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8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800100"/>
            <a:ext cx="83820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dirty="0" smtClean="0"/>
              <a:t>Credit Impacts of Summer 2019 Price Event</a:t>
            </a:r>
            <a:endParaRPr lang="en-US" sz="24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Collateral calls June-August 2019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6" y="2039663"/>
            <a:ext cx="7151228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8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7780</TotalTime>
  <Words>153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286</cp:revision>
  <dcterms:created xsi:type="dcterms:W3CDTF">2006-08-16T00:00:00Z</dcterms:created>
  <dcterms:modified xsi:type="dcterms:W3CDTF">2019-08-29T20:52:24Z</dcterms:modified>
</cp:coreProperties>
</file>