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9" r:id="rId4"/>
    <p:sldMasterId id="2147493467" r:id="rId5"/>
  </p:sldMasterIdLst>
  <p:notesMasterIdLst>
    <p:notesMasterId r:id="rId24"/>
  </p:notesMasterIdLst>
  <p:handoutMasterIdLst>
    <p:handoutMasterId r:id="rId25"/>
  </p:handoutMasterIdLst>
  <p:sldIdLst>
    <p:sldId id="260" r:id="rId6"/>
    <p:sldId id="284" r:id="rId7"/>
    <p:sldId id="261" r:id="rId8"/>
    <p:sldId id="294" r:id="rId9"/>
    <p:sldId id="295" r:id="rId10"/>
    <p:sldId id="299" r:id="rId11"/>
    <p:sldId id="296" r:id="rId12"/>
    <p:sldId id="286" r:id="rId13"/>
    <p:sldId id="287" r:id="rId14"/>
    <p:sldId id="288" r:id="rId15"/>
    <p:sldId id="289" r:id="rId16"/>
    <p:sldId id="290" r:id="rId17"/>
    <p:sldId id="291" r:id="rId18"/>
    <p:sldId id="292" r:id="rId19"/>
    <p:sldId id="293" r:id="rId20"/>
    <p:sldId id="297" r:id="rId21"/>
    <p:sldId id="298" r:id="rId22"/>
    <p:sldId id="262"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3926FF-832A-42D0-9291-3EA76F20DFDB}">
          <p14:sldIdLst>
            <p14:sldId id="260"/>
            <p14:sldId id="284"/>
          </p14:sldIdLst>
        </p14:section>
        <p14:section name="Meeting Minutes" id="{D18BE402-A6BF-4A3B-BBC7-FD970CD5DCEF}">
          <p14:sldIdLst>
            <p14:sldId id="261"/>
          </p14:sldIdLst>
        </p14:section>
        <p14:section name="FMEs &amp; IMFR" id="{7B07A7F3-E643-48FA-B8F7-0A8F95EAB17B}">
          <p14:sldIdLst>
            <p14:sldId id="294"/>
            <p14:sldId id="295"/>
            <p14:sldId id="299"/>
            <p14:sldId id="296"/>
          </p14:sldIdLst>
        </p14:section>
        <p14:section name="Frequency Control" id="{B8F210D6-5D03-4ACD-A13A-59DB9A6E0761}">
          <p14:sldIdLst>
            <p14:sldId id="286"/>
            <p14:sldId id="287"/>
            <p14:sldId id="288"/>
            <p14:sldId id="289"/>
            <p14:sldId id="290"/>
            <p14:sldId id="291"/>
            <p14:sldId id="292"/>
            <p14:sldId id="293"/>
            <p14:sldId id="297"/>
            <p14:sldId id="298"/>
          </p14:sldIdLst>
        </p14:section>
        <p14:section name="Questions" id="{96F416E3-8143-44F1-BC34-31FDEEEDC0B2}">
          <p14:sldIdLst>
            <p14:sldId id="262"/>
          </p14:sldIdLst>
        </p14:section>
      </p14:sectionLst>
    </p:ext>
    <p:ext uri="{EFAFB233-063F-42B5-8137-9DF3F51BA10A}">
      <p15:sldGuideLst xmlns:p15="http://schemas.microsoft.com/office/powerpoint/2012/main">
        <p15:guide id="1" orient="horz" pos="403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rratano, Alex" initials="GA" lastIdx="1" clrIdx="0">
    <p:extLst>
      <p:ext uri="{19B8F6BF-5375-455C-9EA6-DF929625EA0E}">
        <p15:presenceInfo xmlns:p15="http://schemas.microsoft.com/office/powerpoint/2012/main" userId="S-1-5-21-639947351-343809578-3807592339-400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87462" autoAdjust="0"/>
  </p:normalViewPr>
  <p:slideViewPr>
    <p:cSldViewPr snapToGrid="0" snapToObjects="1">
      <p:cViewPr varScale="1">
        <p:scale>
          <a:sx n="97" d="100"/>
          <a:sy n="97" d="100"/>
        </p:scale>
        <p:origin x="270" y="102"/>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99" d="100"/>
          <a:sy n="99" d="100"/>
        </p:scale>
        <p:origin x="352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69DE495-51AC-4723-A7B4-B1B58AAC8C5A}" type="datetimeFigureOut">
              <a:rPr lang="en-US" smtClean="0"/>
              <a:t>8/21/2019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0D1E90-E9C6-42A2-8EB7-24DAC221AC2D}" type="slidenum">
              <a:rPr lang="en-US" smtClean="0"/>
              <a:t>‹#›</a:t>
            </a:fld>
            <a:endParaRPr lang="en-US"/>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1DF52B9-7E6C-4146-83FC-76B5AB271E46}" type="datetimeFigureOut">
              <a:rPr lang="en-US" smtClean="0"/>
              <a:t>8/21/2019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1B3D22-F502-4A52-A06E-717BD3D70E2C}" type="slidenum">
              <a:rPr lang="en-US" smtClean="0"/>
              <a:t>‹#›</a:t>
            </a:fld>
            <a:endParaRPr lang="en-US"/>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a:p>
        </p:txBody>
      </p:sp>
    </p:spTree>
    <p:extLst>
      <p:ext uri="{BB962C8B-B14F-4D97-AF65-F5344CB8AC3E}">
        <p14:creationId xmlns:p14="http://schemas.microsoft.com/office/powerpoint/2010/main" val="87065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3</a:t>
            </a:fld>
            <a:endParaRPr lang="en-US"/>
          </a:p>
        </p:txBody>
      </p:sp>
    </p:spTree>
    <p:extLst>
      <p:ext uri="{BB962C8B-B14F-4D97-AF65-F5344CB8AC3E}">
        <p14:creationId xmlns:p14="http://schemas.microsoft.com/office/powerpoint/2010/main" val="682496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12</a:t>
            </a:fld>
            <a:endParaRPr lang="en-US"/>
          </a:p>
        </p:txBody>
      </p:sp>
    </p:spTree>
    <p:extLst>
      <p:ext uri="{BB962C8B-B14F-4D97-AF65-F5344CB8AC3E}">
        <p14:creationId xmlns:p14="http://schemas.microsoft.com/office/powerpoint/2010/main" val="347630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428210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347697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47396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06522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a:t>Click to edit Master title style</a:t>
            </a:r>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375278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429254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910844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126631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Tree>
    <p:extLst>
      <p:ext uri="{BB962C8B-B14F-4D97-AF65-F5344CB8AC3E}">
        <p14:creationId xmlns:p14="http://schemas.microsoft.com/office/powerpoint/2010/main" val="147334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1085849" y="6010274"/>
            <a:ext cx="6867526" cy="415498"/>
          </a:xfrm>
          <a:prstGeom prst="rect">
            <a:avLst/>
          </a:prstGeom>
          <a:noFill/>
        </p:spPr>
        <p:txBody>
          <a:bodyPr wrap="square" rtlCol="0">
            <a:spAutoFit/>
          </a:bodyPr>
          <a:lstStyle/>
          <a:p>
            <a:pPr algn="l"/>
            <a:r>
              <a:rPr lang="en-US" sz="1050" b="1" dirty="0"/>
              <a:t>ROS</a:t>
            </a:r>
          </a:p>
          <a:p>
            <a:pPr algn="l"/>
            <a:r>
              <a:rPr lang="en-US" sz="1050" dirty="0"/>
              <a:t>9/5/2019</a:t>
            </a:r>
          </a:p>
        </p:txBody>
      </p:sp>
    </p:spTree>
    <p:extLst>
      <p:ext uri="{BB962C8B-B14F-4D97-AF65-F5344CB8AC3E}">
        <p14:creationId xmlns:p14="http://schemas.microsoft.com/office/powerpoint/2010/main" val="4158016387"/>
      </p:ext>
    </p:extLst>
  </p:cSld>
  <p:clrMap bg1="lt1" tx1="dk1" bg2="lt2" tx2="dk2" accent1="accent1" accent2="accent2" accent3="accent3" accent4="accent4" accent5="accent5" accent6="accent6" hlink="hlink" folHlink="folHlink"/>
  <p:sldLayoutIdLst>
    <p:sldLayoutId id="2147493490" r:id="rId1"/>
    <p:sldLayoutId id="2147493491" r:id="rId2"/>
    <p:sldLayoutId id="2147493492" r:id="rId3"/>
    <p:sldLayoutId id="2147493493" r:id="rId4"/>
    <p:sldLayoutId id="2147493494" r:id="rId5"/>
    <p:sldLayoutId id="2147493495" r:id="rId6"/>
    <p:sldLayoutId id="2147493496"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87400" y="2804577"/>
            <a:ext cx="7543800" cy="2586136"/>
            <a:chOff x="787400" y="1852613"/>
            <a:chExt cx="7543800" cy="2586136"/>
          </a:xfrm>
        </p:grpSpPr>
        <p:sp>
          <p:nvSpPr>
            <p:cNvPr id="10" name="TextBox 9"/>
            <p:cNvSpPr txBox="1"/>
            <p:nvPr/>
          </p:nvSpPr>
          <p:spPr>
            <a:xfrm>
              <a:off x="787400" y="2130425"/>
              <a:ext cx="7543800" cy="2308324"/>
            </a:xfrm>
            <a:prstGeom prst="rect">
              <a:avLst/>
            </a:prstGeom>
            <a:noFill/>
          </p:spPr>
          <p:txBody>
            <a:bodyPr wrap="square" rtlCol="0">
              <a:spAutoFit/>
            </a:bodyPr>
            <a:lstStyle/>
            <a:p>
              <a:r>
                <a:rPr lang="en-US" sz="3200" b="1" dirty="0"/>
                <a:t>PDCWG Report to ROS </a:t>
              </a:r>
            </a:p>
            <a:p>
              <a:endParaRPr lang="en-US" b="1" dirty="0"/>
            </a:p>
            <a:p>
              <a:r>
                <a:rPr lang="en-US" sz="2000" i="1" dirty="0"/>
                <a:t>Chair: Chad Mulholland, NRG</a:t>
              </a:r>
              <a:endParaRPr lang="en-US" sz="2000" dirty="0"/>
            </a:p>
            <a:p>
              <a:r>
                <a:rPr lang="en-US" sz="2000" i="1" dirty="0"/>
                <a:t>Vice Chair: </a:t>
              </a:r>
              <a:r>
                <a:rPr lang="en-US" sz="2000" dirty="0"/>
                <a:t>Jimmy Jackson, CPS</a:t>
              </a:r>
            </a:p>
            <a:p>
              <a:endParaRPr lang="en-US" dirty="0"/>
            </a:p>
            <a:p>
              <a:r>
                <a:rPr lang="en-US" dirty="0"/>
                <a:t>ROS</a:t>
              </a:r>
            </a:p>
            <a:p>
              <a:r>
                <a:rPr lang="en-US" dirty="0"/>
                <a:t>September 5</a:t>
              </a:r>
              <a:r>
                <a:rPr lang="en-US" baseline="30000" dirty="0"/>
                <a:t>th</a:t>
              </a:r>
              <a:r>
                <a:rPr lang="en-US" dirty="0"/>
                <a:t>, 2019</a:t>
              </a:r>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9797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RMS1 Performance of ERCOT Frequency</a:t>
            </a:r>
          </a:p>
        </p:txBody>
      </p:sp>
      <p:pic>
        <p:nvPicPr>
          <p:cNvPr id="4" name="Content Placeholder 3"/>
          <p:cNvPicPr>
            <a:picLocks noGrp="1" noChangeAspect="1"/>
          </p:cNvPicPr>
          <p:nvPr>
            <p:ph idx="1"/>
          </p:nvPr>
        </p:nvPicPr>
        <p:blipFill>
          <a:blip r:embed="rId2"/>
          <a:stretch>
            <a:fillRect/>
          </a:stretch>
        </p:blipFill>
        <p:spPr>
          <a:xfrm>
            <a:off x="972848" y="828675"/>
            <a:ext cx="7042729" cy="5116513"/>
          </a:xfrm>
          <a:prstGeom prst="rect">
            <a:avLst/>
          </a:prstGeom>
        </p:spPr>
      </p:pic>
    </p:spTree>
    <p:extLst>
      <p:ext uri="{BB962C8B-B14F-4D97-AF65-F5344CB8AC3E}">
        <p14:creationId xmlns:p14="http://schemas.microsoft.com/office/powerpoint/2010/main" val="236989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Frequency Profile Analysis</a:t>
            </a:r>
          </a:p>
        </p:txBody>
      </p:sp>
      <p:pic>
        <p:nvPicPr>
          <p:cNvPr id="7" name="Content Placeholder 6"/>
          <p:cNvPicPr>
            <a:picLocks noGrp="1" noChangeAspect="1"/>
          </p:cNvPicPr>
          <p:nvPr>
            <p:ph idx="1"/>
          </p:nvPr>
        </p:nvPicPr>
        <p:blipFill>
          <a:blip r:embed="rId2"/>
          <a:stretch>
            <a:fillRect/>
          </a:stretch>
        </p:blipFill>
        <p:spPr>
          <a:xfrm>
            <a:off x="972848" y="828675"/>
            <a:ext cx="7042729" cy="5116513"/>
          </a:xfrm>
          <a:prstGeom prst="rect">
            <a:avLst/>
          </a:prstGeom>
        </p:spPr>
      </p:pic>
    </p:spTree>
    <p:extLst>
      <p:ext uri="{BB962C8B-B14F-4D97-AF65-F5344CB8AC3E}">
        <p14:creationId xmlns:p14="http://schemas.microsoft.com/office/powerpoint/2010/main" val="1224982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Time Error Corrections</a:t>
            </a:r>
          </a:p>
        </p:txBody>
      </p:sp>
      <p:pic>
        <p:nvPicPr>
          <p:cNvPr id="4" name="Content Placeholder 3"/>
          <p:cNvPicPr>
            <a:picLocks noGrp="1" noChangeAspect="1"/>
          </p:cNvPicPr>
          <p:nvPr>
            <p:ph idx="1"/>
          </p:nvPr>
        </p:nvPicPr>
        <p:blipFill>
          <a:blip r:embed="rId3"/>
          <a:stretch>
            <a:fillRect/>
          </a:stretch>
        </p:blipFill>
        <p:spPr>
          <a:xfrm>
            <a:off x="972848" y="828675"/>
            <a:ext cx="7042729" cy="5116513"/>
          </a:xfrm>
          <a:prstGeom prst="rect">
            <a:avLst/>
          </a:prstGeom>
        </p:spPr>
      </p:pic>
    </p:spTree>
    <p:extLst>
      <p:ext uri="{BB962C8B-B14F-4D97-AF65-F5344CB8AC3E}">
        <p14:creationId xmlns:p14="http://schemas.microsoft.com/office/powerpoint/2010/main" val="96804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ERCOT Total Energy</a:t>
            </a:r>
          </a:p>
        </p:txBody>
      </p:sp>
      <p:pic>
        <p:nvPicPr>
          <p:cNvPr id="4" name="Content Placeholder 3"/>
          <p:cNvPicPr>
            <a:picLocks noGrp="1" noChangeAspect="1"/>
          </p:cNvPicPr>
          <p:nvPr>
            <p:ph idx="1"/>
          </p:nvPr>
        </p:nvPicPr>
        <p:blipFill>
          <a:blip r:embed="rId2"/>
          <a:stretch>
            <a:fillRect/>
          </a:stretch>
        </p:blipFill>
        <p:spPr>
          <a:xfrm>
            <a:off x="972848" y="828675"/>
            <a:ext cx="7042729" cy="5116513"/>
          </a:xfrm>
          <a:prstGeom prst="rect">
            <a:avLst/>
          </a:prstGeom>
        </p:spPr>
      </p:pic>
    </p:spTree>
    <p:extLst>
      <p:ext uri="{BB962C8B-B14F-4D97-AF65-F5344CB8AC3E}">
        <p14:creationId xmlns:p14="http://schemas.microsoft.com/office/powerpoint/2010/main" val="4276633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ERCOT Total Energy from Wind Generation</a:t>
            </a:r>
          </a:p>
        </p:txBody>
      </p:sp>
      <p:pic>
        <p:nvPicPr>
          <p:cNvPr id="7" name="Content Placeholder 6"/>
          <p:cNvPicPr>
            <a:picLocks noGrp="1" noChangeAspect="1"/>
          </p:cNvPicPr>
          <p:nvPr>
            <p:ph idx="1"/>
          </p:nvPr>
        </p:nvPicPr>
        <p:blipFill>
          <a:blip r:embed="rId2"/>
          <a:stretch>
            <a:fillRect/>
          </a:stretch>
        </p:blipFill>
        <p:spPr>
          <a:xfrm>
            <a:off x="972848" y="828675"/>
            <a:ext cx="7042729" cy="5116513"/>
          </a:xfrm>
          <a:prstGeom prst="rect">
            <a:avLst/>
          </a:prstGeom>
        </p:spPr>
      </p:pic>
    </p:spTree>
    <p:extLst>
      <p:ext uri="{BB962C8B-B14F-4D97-AF65-F5344CB8AC3E}">
        <p14:creationId xmlns:p14="http://schemas.microsoft.com/office/powerpoint/2010/main" val="2889710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ERCOT % Energy from Wind Generation</a:t>
            </a:r>
          </a:p>
        </p:txBody>
      </p:sp>
      <p:pic>
        <p:nvPicPr>
          <p:cNvPr id="6" name="Content Placeholder 5"/>
          <p:cNvPicPr>
            <a:picLocks noGrp="1" noChangeAspect="1"/>
          </p:cNvPicPr>
          <p:nvPr>
            <p:ph idx="1"/>
          </p:nvPr>
        </p:nvPicPr>
        <p:blipFill>
          <a:blip r:embed="rId2"/>
          <a:stretch>
            <a:fillRect/>
          </a:stretch>
        </p:blipFill>
        <p:spPr>
          <a:xfrm>
            <a:off x="682025" y="828675"/>
            <a:ext cx="7624375" cy="5116513"/>
          </a:xfrm>
          <a:prstGeom prst="rect">
            <a:avLst/>
          </a:prstGeom>
        </p:spPr>
      </p:pic>
    </p:spTree>
    <p:extLst>
      <p:ext uri="{BB962C8B-B14F-4D97-AF65-F5344CB8AC3E}">
        <p14:creationId xmlns:p14="http://schemas.microsoft.com/office/powerpoint/2010/main" val="264840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ERCOT Total Energy from Solar Generation</a:t>
            </a:r>
          </a:p>
        </p:txBody>
      </p:sp>
      <p:pic>
        <p:nvPicPr>
          <p:cNvPr id="4" name="Content Placeholder 3"/>
          <p:cNvPicPr>
            <a:picLocks noGrp="1" noChangeAspect="1"/>
          </p:cNvPicPr>
          <p:nvPr>
            <p:ph idx="1"/>
          </p:nvPr>
        </p:nvPicPr>
        <p:blipFill>
          <a:blip r:embed="rId2"/>
          <a:stretch>
            <a:fillRect/>
          </a:stretch>
        </p:blipFill>
        <p:spPr>
          <a:xfrm>
            <a:off x="972848" y="828675"/>
            <a:ext cx="7042729" cy="5116513"/>
          </a:xfrm>
          <a:prstGeom prst="rect">
            <a:avLst/>
          </a:prstGeom>
        </p:spPr>
      </p:pic>
    </p:spTree>
    <p:extLst>
      <p:ext uri="{BB962C8B-B14F-4D97-AF65-F5344CB8AC3E}">
        <p14:creationId xmlns:p14="http://schemas.microsoft.com/office/powerpoint/2010/main" val="3645124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ERCOT % Energy from Solar Generation</a:t>
            </a:r>
          </a:p>
        </p:txBody>
      </p:sp>
      <p:pic>
        <p:nvPicPr>
          <p:cNvPr id="4" name="Content Placeholder 3"/>
          <p:cNvPicPr>
            <a:picLocks noGrp="1" noChangeAspect="1"/>
          </p:cNvPicPr>
          <p:nvPr>
            <p:ph idx="1"/>
          </p:nvPr>
        </p:nvPicPr>
        <p:blipFill>
          <a:blip r:embed="rId2"/>
          <a:stretch>
            <a:fillRect/>
          </a:stretch>
        </p:blipFill>
        <p:spPr>
          <a:xfrm>
            <a:off x="972848" y="828675"/>
            <a:ext cx="7042729" cy="5116513"/>
          </a:xfrm>
          <a:prstGeom prst="rect">
            <a:avLst/>
          </a:prstGeom>
        </p:spPr>
      </p:pic>
    </p:spTree>
    <p:extLst>
      <p:ext uri="{BB962C8B-B14F-4D97-AF65-F5344CB8AC3E}">
        <p14:creationId xmlns:p14="http://schemas.microsoft.com/office/powerpoint/2010/main" val="348254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736053"/>
            <a:ext cx="6553200" cy="1385895"/>
            <a:chOff x="1295400" y="2799182"/>
            <a:chExt cx="6553200" cy="1385895"/>
          </a:xfrm>
        </p:grpSpPr>
        <p:sp>
          <p:nvSpPr>
            <p:cNvPr id="2" name="TextBox 1"/>
            <p:cNvSpPr txBox="1"/>
            <p:nvPr/>
          </p:nvSpPr>
          <p:spPr>
            <a:xfrm>
              <a:off x="1295400" y="3199742"/>
              <a:ext cx="6553200" cy="584775"/>
            </a:xfrm>
            <a:prstGeom prst="rect">
              <a:avLst/>
            </a:prstGeom>
            <a:noFill/>
          </p:spPr>
          <p:txBody>
            <a:bodyPr wrap="square" rtlCol="0">
              <a:spAutoFit/>
            </a:bodyPr>
            <a:lstStyle/>
            <a:p>
              <a:pPr algn="ctr"/>
              <a:r>
                <a:rPr lang="en-US" sz="3200" b="1" dirty="0"/>
                <a:t>Questions?</a:t>
              </a:r>
              <a:endParaRPr lang="en-US" b="1" dirty="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74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Report Overview</a:t>
            </a:r>
          </a:p>
          <a:p>
            <a:pPr lvl="1"/>
            <a:r>
              <a:rPr lang="en-US" sz="2000" dirty="0"/>
              <a:t>Meeting Minutes</a:t>
            </a:r>
          </a:p>
          <a:p>
            <a:pPr lvl="1"/>
            <a:r>
              <a:rPr lang="en-US" sz="2000" dirty="0"/>
              <a:t>BAL-001-TRE-1 FMEs &amp; IMFR</a:t>
            </a:r>
          </a:p>
          <a:p>
            <a:pPr lvl="2"/>
            <a:r>
              <a:rPr lang="en-US" sz="1600" dirty="0"/>
              <a:t>3 FMEs in the month of July</a:t>
            </a:r>
          </a:p>
          <a:p>
            <a:pPr lvl="1"/>
            <a:r>
              <a:rPr lang="en-US" sz="2000" dirty="0"/>
              <a:t>Frequency Control Report</a:t>
            </a:r>
          </a:p>
          <a:p>
            <a:pPr lvl="2"/>
            <a:endParaRPr lang="en-US" sz="1600" dirty="0"/>
          </a:p>
        </p:txBody>
      </p:sp>
      <p:sp>
        <p:nvSpPr>
          <p:cNvPr id="3" name="Title 2"/>
          <p:cNvSpPr>
            <a:spLocks noGrp="1"/>
          </p:cNvSpPr>
          <p:nvPr>
            <p:ph type="title"/>
          </p:nvPr>
        </p:nvSpPr>
        <p:spPr/>
        <p:txBody>
          <a:bodyPr/>
          <a:lstStyle/>
          <a:p>
            <a:r>
              <a:rPr lang="en-US" dirty="0"/>
              <a:t>Report Overview &amp; Notes</a:t>
            </a:r>
          </a:p>
        </p:txBody>
      </p:sp>
    </p:spTree>
    <p:extLst>
      <p:ext uri="{BB962C8B-B14F-4D97-AF65-F5344CB8AC3E}">
        <p14:creationId xmlns:p14="http://schemas.microsoft.com/office/powerpoint/2010/main" val="324166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664" y="828675"/>
            <a:ext cx="8229600" cy="5208231"/>
          </a:xfrm>
        </p:spPr>
        <p:txBody>
          <a:bodyPr>
            <a:normAutofit/>
          </a:bodyPr>
          <a:lstStyle/>
          <a:p>
            <a:r>
              <a:rPr lang="en-US" sz="2400" b="1" kern="0" dirty="0"/>
              <a:t>PDCWG Meeting 8/14/19</a:t>
            </a:r>
            <a:endParaRPr lang="en-US" sz="1800" kern="0" dirty="0"/>
          </a:p>
          <a:p>
            <a:pPr lvl="1"/>
            <a:r>
              <a:rPr lang="en-US" sz="1800" kern="0" dirty="0"/>
              <a:t>Southern Cross DC Tie, Directive #3 – DC Tie Ramping</a:t>
            </a:r>
          </a:p>
          <a:p>
            <a:pPr lvl="2"/>
            <a:r>
              <a:rPr lang="en-US" sz="1400" kern="0" dirty="0"/>
              <a:t>ERCOT staff is reviewing potential modifications to real time monitoring of interconnection ramping capacity in relation to Southern Cross.  The existing ERCOT DC Tie ramping procedures provide for ramping over a 10 minute time period; the 2,100 MW export / 2,000 MW import capability proposed for SCT has the potential for a 4,100 MW swing.</a:t>
            </a:r>
          </a:p>
          <a:p>
            <a:pPr lvl="2"/>
            <a:r>
              <a:rPr lang="en-US" sz="1400" kern="0" dirty="0"/>
              <a:t>ERCOT staff is also reviewing the procedural time requirement for when a confirmed energy import or export via DC tie needs to be provided to the BA.  The existing rules allow for an Interchange Schedule to be confirmed as late as 20 minutes prior to the scheduled ramp initiation.  More time may be required for an Interchange the size of SCT.</a:t>
            </a:r>
          </a:p>
          <a:p>
            <a:pPr lvl="1"/>
            <a:r>
              <a:rPr lang="en-US" sz="1800" kern="0" dirty="0"/>
              <a:t>PDCWG Reviewed and Supports</a:t>
            </a:r>
          </a:p>
          <a:p>
            <a:pPr lvl="2"/>
            <a:r>
              <a:rPr lang="en-US" sz="1400" kern="0" dirty="0"/>
              <a:t>SCR800 – Adding DC Tie Ramp to GTBD Calculation</a:t>
            </a:r>
          </a:p>
          <a:p>
            <a:pPr lvl="2"/>
            <a:r>
              <a:rPr lang="en-US" sz="1400" kern="0" dirty="0"/>
              <a:t>Methodology to Calculate RRS Limits Procedure under NPRR 863</a:t>
            </a:r>
          </a:p>
          <a:p>
            <a:pPr lvl="1"/>
            <a:r>
              <a:rPr lang="en-US" sz="1800" kern="0" dirty="0"/>
              <a:t>Regulation &amp; Frequency Control Reports</a:t>
            </a:r>
          </a:p>
        </p:txBody>
      </p:sp>
      <p:sp>
        <p:nvSpPr>
          <p:cNvPr id="9" name="Title 8"/>
          <p:cNvSpPr>
            <a:spLocks noGrp="1"/>
          </p:cNvSpPr>
          <p:nvPr>
            <p:ph type="title"/>
          </p:nvPr>
        </p:nvSpPr>
        <p:spPr/>
        <p:txBody>
          <a:bodyPr/>
          <a:lstStyle/>
          <a:p>
            <a:r>
              <a:rPr lang="en-US" dirty="0"/>
              <a:t>Meeting Minutes</a:t>
            </a:r>
          </a:p>
        </p:txBody>
      </p:sp>
    </p:spTree>
    <p:extLst>
      <p:ext uri="{BB962C8B-B14F-4D97-AF65-F5344CB8AC3E}">
        <p14:creationId xmlns:p14="http://schemas.microsoft.com/office/powerpoint/2010/main" val="319163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Measurable Events Performance</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4938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a:t>There were 3 FMEs in July</a:t>
            </a:r>
          </a:p>
          <a:p>
            <a:pPr lvl="1"/>
            <a:r>
              <a:rPr lang="en-US" sz="2200" dirty="0"/>
              <a:t>7/22/2019 10:34:40</a:t>
            </a:r>
          </a:p>
          <a:p>
            <a:pPr lvl="2"/>
            <a:r>
              <a:rPr lang="en-US" sz="1900" dirty="0"/>
              <a:t>Loss of 736 MW</a:t>
            </a:r>
          </a:p>
          <a:p>
            <a:pPr lvl="2"/>
            <a:r>
              <a:rPr lang="en-US" sz="1900" dirty="0"/>
              <a:t>Interconnection Frequency Response: 856 MW/0.1 Hz</a:t>
            </a:r>
          </a:p>
          <a:p>
            <a:pPr lvl="2"/>
            <a:r>
              <a:rPr lang="en-US" sz="1900" dirty="0"/>
              <a:t>11 of 45 Evaluated Generation Resources had less than 75% of their expected Initial Primary Frequency Response.</a:t>
            </a:r>
          </a:p>
          <a:p>
            <a:pPr lvl="2"/>
            <a:r>
              <a:rPr lang="en-US" sz="1900" dirty="0"/>
              <a:t>10 of 45 Evaluated Generation Resources had less than 75% of their expected Sustained Primary Frequency Response.</a:t>
            </a:r>
          </a:p>
          <a:p>
            <a:pPr lvl="1"/>
            <a:r>
              <a:rPr lang="en-US" sz="2200" dirty="0"/>
              <a:t>7/23/2019 09:10:54</a:t>
            </a:r>
          </a:p>
          <a:p>
            <a:pPr lvl="2"/>
            <a:r>
              <a:rPr lang="en-US" sz="1900" dirty="0"/>
              <a:t>Loss of 625 MW</a:t>
            </a:r>
          </a:p>
          <a:p>
            <a:pPr lvl="2"/>
            <a:r>
              <a:rPr lang="en-US" sz="1900" dirty="0"/>
              <a:t>Interconnection Frequency Response: 1,202 MW/0.1 Hz</a:t>
            </a:r>
          </a:p>
          <a:p>
            <a:pPr lvl="2"/>
            <a:r>
              <a:rPr lang="en-US" sz="1900" dirty="0"/>
              <a:t>9 of 49 Evaluated Generation Resources had less than 75% of their expected Initial Primary Frequency Response.</a:t>
            </a:r>
          </a:p>
          <a:p>
            <a:pPr lvl="2"/>
            <a:r>
              <a:rPr lang="en-US" sz="1900" dirty="0"/>
              <a:t>10 of 49 Evaluated Generation Resources had less than 75% of their expected Sustained Primary Frequency Response.</a:t>
            </a:r>
          </a:p>
        </p:txBody>
      </p:sp>
      <p:sp>
        <p:nvSpPr>
          <p:cNvPr id="3" name="Title 2"/>
          <p:cNvSpPr>
            <a:spLocks noGrp="1"/>
          </p:cNvSpPr>
          <p:nvPr>
            <p:ph type="title"/>
          </p:nvPr>
        </p:nvSpPr>
        <p:spPr/>
        <p:txBody>
          <a:bodyPr/>
          <a:lstStyle/>
          <a:p>
            <a:r>
              <a:rPr lang="en-US" dirty="0"/>
              <a:t>Frequency Measurable Events</a:t>
            </a:r>
          </a:p>
        </p:txBody>
      </p:sp>
    </p:spTree>
    <p:extLst>
      <p:ext uri="{BB962C8B-B14F-4D97-AF65-F5344CB8AC3E}">
        <p14:creationId xmlns:p14="http://schemas.microsoft.com/office/powerpoint/2010/main" val="136683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sz="2200" dirty="0"/>
              <a:t>7/29/2019 17:59:12</a:t>
            </a:r>
          </a:p>
          <a:p>
            <a:pPr lvl="2"/>
            <a:r>
              <a:rPr lang="en-US" sz="1900" dirty="0"/>
              <a:t>Loss of 817 MW</a:t>
            </a:r>
          </a:p>
          <a:p>
            <a:pPr lvl="2"/>
            <a:r>
              <a:rPr lang="en-US" sz="1900" dirty="0"/>
              <a:t>Interconnection Frequency Response: 950 MW/0.1 Hz</a:t>
            </a:r>
          </a:p>
          <a:p>
            <a:pPr lvl="2"/>
            <a:r>
              <a:rPr lang="en-US" sz="1900" dirty="0"/>
              <a:t>16 of 57 Evaluated Generation Resources had less than 75% of their expected Initial Primary Frequency Response.</a:t>
            </a:r>
          </a:p>
          <a:p>
            <a:pPr lvl="2"/>
            <a:r>
              <a:rPr lang="en-US" sz="1900" dirty="0"/>
              <a:t>20 of 57 Evaluated Generation Resources had less than 75% of their expected Sustained Primary Frequency Response.</a:t>
            </a:r>
          </a:p>
        </p:txBody>
      </p:sp>
      <p:sp>
        <p:nvSpPr>
          <p:cNvPr id="3" name="Title 2"/>
          <p:cNvSpPr>
            <a:spLocks noGrp="1"/>
          </p:cNvSpPr>
          <p:nvPr>
            <p:ph type="title"/>
          </p:nvPr>
        </p:nvSpPr>
        <p:spPr/>
        <p:txBody>
          <a:bodyPr/>
          <a:lstStyle/>
          <a:p>
            <a:r>
              <a:rPr lang="en-US" dirty="0"/>
              <a:t>Frequency Measurable Events</a:t>
            </a:r>
          </a:p>
        </p:txBody>
      </p:sp>
    </p:spTree>
    <p:extLst>
      <p:ext uri="{BB962C8B-B14F-4D97-AF65-F5344CB8AC3E}">
        <p14:creationId xmlns:p14="http://schemas.microsoft.com/office/powerpoint/2010/main" val="15755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73517" y="828675"/>
            <a:ext cx="7478505" cy="5116513"/>
          </a:xfrm>
          <a:prstGeom prst="rect">
            <a:avLst/>
          </a:prstGeom>
        </p:spPr>
      </p:pic>
      <p:sp>
        <p:nvSpPr>
          <p:cNvPr id="3" name="Title 2"/>
          <p:cNvSpPr>
            <a:spLocks noGrp="1"/>
          </p:cNvSpPr>
          <p:nvPr>
            <p:ph type="title"/>
          </p:nvPr>
        </p:nvSpPr>
        <p:spPr/>
        <p:txBody>
          <a:bodyPr/>
          <a:lstStyle/>
          <a:p>
            <a:r>
              <a:rPr lang="en-US" sz="2000" dirty="0"/>
              <a:t>Interconnection Minimum Frequency Response (IMFR) Performance</a:t>
            </a:r>
          </a:p>
        </p:txBody>
      </p:sp>
      <p:sp>
        <p:nvSpPr>
          <p:cNvPr id="6" name="TextBox 5"/>
          <p:cNvSpPr txBox="1"/>
          <p:nvPr/>
        </p:nvSpPr>
        <p:spPr>
          <a:xfrm>
            <a:off x="6235430" y="3360673"/>
            <a:ext cx="21247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200" dirty="0"/>
              <a:t>IMFR Performance currently 1014.38 MW/0.1Hz</a:t>
            </a:r>
          </a:p>
        </p:txBody>
      </p:sp>
      <p:sp>
        <p:nvSpPr>
          <p:cNvPr id="7" name="TextBox 6"/>
          <p:cNvSpPr txBox="1"/>
          <p:nvPr/>
        </p:nvSpPr>
        <p:spPr>
          <a:xfrm>
            <a:off x="5123935" y="5936348"/>
            <a:ext cx="3715265" cy="261610"/>
          </a:xfrm>
          <a:prstGeom prst="rect">
            <a:avLst/>
          </a:prstGeom>
          <a:noFill/>
        </p:spPr>
        <p:txBody>
          <a:bodyPr wrap="square" rtlCol="0">
            <a:spAutoFit/>
          </a:bodyPr>
          <a:lstStyle/>
          <a:p>
            <a:r>
              <a:rPr lang="en-US" sz="1100" dirty="0">
                <a:latin typeface="+mj-lt"/>
                <a:ea typeface="+mj-ea"/>
                <a:cs typeface="+mj-cs"/>
              </a:rPr>
              <a:t>Frequency Response Obligation (FRO): 381 MW/0.1 Hz</a:t>
            </a:r>
          </a:p>
        </p:txBody>
      </p:sp>
    </p:spTree>
    <p:extLst>
      <p:ext uri="{BB962C8B-B14F-4D97-AF65-F5344CB8AC3E}">
        <p14:creationId xmlns:p14="http://schemas.microsoft.com/office/powerpoint/2010/main" val="255834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Frequency Control Report</a:t>
            </a:r>
          </a:p>
        </p:txBody>
      </p:sp>
      <p:sp>
        <p:nvSpPr>
          <p:cNvPr id="3" name="Text Placeholder 2"/>
          <p:cNvSpPr>
            <a:spLocks noGrp="1"/>
          </p:cNvSpPr>
          <p:nvPr>
            <p:ph type="body" idx="1"/>
          </p:nvPr>
        </p:nvSpPr>
        <p:spPr/>
        <p:txBody>
          <a:bodyPr/>
          <a:lstStyle/>
          <a:p>
            <a:r>
              <a:rPr lang="en-US" dirty="0"/>
              <a:t>July 2019</a:t>
            </a:r>
          </a:p>
        </p:txBody>
      </p:sp>
    </p:spTree>
    <p:extLst>
      <p:ext uri="{BB962C8B-B14F-4D97-AF65-F5344CB8AC3E}">
        <p14:creationId xmlns:p14="http://schemas.microsoft.com/office/powerpoint/2010/main" val="207509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34401" y="828675"/>
            <a:ext cx="7500010" cy="5116513"/>
          </a:xfrm>
          <a:prstGeom prst="rect">
            <a:avLst/>
          </a:prstGeom>
        </p:spPr>
      </p:pic>
      <p:sp>
        <p:nvSpPr>
          <p:cNvPr id="3" name="Title 2"/>
          <p:cNvSpPr>
            <a:spLocks noGrp="1"/>
          </p:cNvSpPr>
          <p:nvPr>
            <p:ph type="title"/>
          </p:nvPr>
        </p:nvSpPr>
        <p:spPr/>
        <p:txBody>
          <a:bodyPr/>
          <a:lstStyle/>
          <a:p>
            <a:r>
              <a:rPr lang="en-US" dirty="0"/>
              <a:t>CPS1 Performance</a:t>
            </a:r>
          </a:p>
        </p:txBody>
      </p:sp>
      <p:pic>
        <p:nvPicPr>
          <p:cNvPr id="7" name="Picture 6"/>
          <p:cNvPicPr>
            <a:picLocks noChangeAspect="1"/>
          </p:cNvPicPr>
          <p:nvPr/>
        </p:nvPicPr>
        <p:blipFill>
          <a:blip r:embed="rId3"/>
          <a:stretch>
            <a:fillRect/>
          </a:stretch>
        </p:blipFill>
        <p:spPr>
          <a:xfrm>
            <a:off x="4609432" y="828675"/>
            <a:ext cx="3724979" cy="377985"/>
          </a:xfrm>
          <a:prstGeom prst="rect">
            <a:avLst/>
          </a:prstGeom>
        </p:spPr>
      </p:pic>
    </p:spTree>
    <p:extLst>
      <p:ext uri="{BB962C8B-B14F-4D97-AF65-F5344CB8AC3E}">
        <p14:creationId xmlns:p14="http://schemas.microsoft.com/office/powerpoint/2010/main" val="62095098"/>
      </p:ext>
    </p:extLst>
  </p:cSld>
  <p:clrMapOvr>
    <a:masterClrMapping/>
  </p:clrMapOvr>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c34af464-7aa1-4edd-9be4-83dffc1cb926"/>
    <ds:schemaRef ds:uri="http://purl.org/dc/elements/1.1/"/>
    <ds:schemaRef ds:uri="http://schemas.microsoft.com/office/2006/metadata/properties"/>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13502</TotalTime>
  <Words>461</Words>
  <Application>Microsoft Office PowerPoint</Application>
  <PresentationFormat>On-screen Show (4:3)</PresentationFormat>
  <Paragraphs>59</Paragraphs>
  <Slides>18</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Office Theme</vt:lpstr>
      <vt:lpstr>Custom Design</vt:lpstr>
      <vt:lpstr>PowerPoint Presentation</vt:lpstr>
      <vt:lpstr>Report Overview &amp; Notes</vt:lpstr>
      <vt:lpstr>Meeting Minutes</vt:lpstr>
      <vt:lpstr>Frequency Measurable Events Performance</vt:lpstr>
      <vt:lpstr>Frequency Measurable Events</vt:lpstr>
      <vt:lpstr>Frequency Measurable Events</vt:lpstr>
      <vt:lpstr>Interconnection Minimum Frequency Response (IMFR) Performance</vt:lpstr>
      <vt:lpstr>Frequency Control Report</vt:lpstr>
      <vt:lpstr>CPS1 Performance</vt:lpstr>
      <vt:lpstr>RMS1 Performance of ERCOT Frequency</vt:lpstr>
      <vt:lpstr>Frequency Profile Analysis</vt:lpstr>
      <vt:lpstr>Time Error Corrections</vt:lpstr>
      <vt:lpstr>ERCOT Total Energy</vt:lpstr>
      <vt:lpstr>ERCOT Total Energy from Wind Generation</vt:lpstr>
      <vt:lpstr>ERCOT % Energy from Wind Generation</vt:lpstr>
      <vt:lpstr>ERCOT Total Energy from Solar Generation</vt:lpstr>
      <vt:lpstr>ERCOT % Energy from Solar Generation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Mulholland, Chad</cp:lastModifiedBy>
  <cp:revision>549</cp:revision>
  <cp:lastPrinted>2013-01-30T23:16:36Z</cp:lastPrinted>
  <dcterms:created xsi:type="dcterms:W3CDTF">2010-04-12T23:12:02Z</dcterms:created>
  <dcterms:modified xsi:type="dcterms:W3CDTF">2019-08-23T17:32:45Z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