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0"/>
  </p:notesMasterIdLst>
  <p:handoutMasterIdLst>
    <p:handoutMasterId r:id="rId11"/>
  </p:handoutMasterIdLst>
  <p:sldIdLst>
    <p:sldId id="260" r:id="rId6"/>
    <p:sldId id="270" r:id="rId7"/>
    <p:sldId id="267" r:id="rId8"/>
    <p:sldId id="269"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5" autoAdjust="0"/>
    <p:restoredTop sz="90552" autoAdjust="0"/>
  </p:normalViewPr>
  <p:slideViewPr>
    <p:cSldViewPr showGuides="1">
      <p:cViewPr varScale="1">
        <p:scale>
          <a:sx n="68" d="100"/>
          <a:sy n="68" d="100"/>
        </p:scale>
        <p:origin x="1440" y="78"/>
      </p:cViewPr>
      <p:guideLst>
        <p:guide orient="horz" pos="2160"/>
        <p:guide pos="2880"/>
      </p:guideLst>
    </p:cSldViewPr>
  </p:slideViewPr>
  <p:outlineViewPr>
    <p:cViewPr>
      <p:scale>
        <a:sx n="33" d="100"/>
        <a:sy n="33" d="100"/>
      </p:scale>
      <p:origin x="0" y="-114"/>
    </p:cViewPr>
  </p:outlin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8/19/2019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8/19/2019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875530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3215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590800"/>
            <a:ext cx="5646034" cy="1508105"/>
          </a:xfrm>
          <a:prstGeom prst="rect">
            <a:avLst/>
          </a:prstGeom>
          <a:noFill/>
        </p:spPr>
        <p:txBody>
          <a:bodyPr wrap="square" rtlCol="0">
            <a:spAutoFit/>
          </a:bodyPr>
          <a:lstStyle/>
          <a:p>
            <a:r>
              <a:rPr lang="en-US" sz="2000" b="1" dirty="0" smtClean="0"/>
              <a:t>ERCOT 2019 UFLS Survey Results</a:t>
            </a:r>
            <a:endParaRPr lang="en-US" sz="2000" b="1" dirty="0"/>
          </a:p>
          <a:p>
            <a:endParaRPr lang="en-US" dirty="0" smtClean="0">
              <a:solidFill>
                <a:schemeClr val="tx2"/>
              </a:solidFill>
            </a:endParaRPr>
          </a:p>
          <a:p>
            <a:r>
              <a:rPr lang="en-US" dirty="0" smtClean="0"/>
              <a:t>Daniel Sanchez</a:t>
            </a:r>
          </a:p>
          <a:p>
            <a:r>
              <a:rPr lang="en-US" dirty="0" smtClean="0"/>
              <a:t>ERCOT Compliance </a:t>
            </a:r>
            <a:r>
              <a:rPr lang="en-US" dirty="0" smtClean="0"/>
              <a:t>Analyst</a:t>
            </a:r>
          </a:p>
          <a:p>
            <a:endParaRPr lang="en-US" dirty="0" smtClean="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8294" y="738311"/>
            <a:ext cx="8462806" cy="406683"/>
          </a:xfrm>
        </p:spPr>
        <p:txBody>
          <a:bodyPr>
            <a:noAutofit/>
          </a:bodyPr>
          <a:lstStyle/>
          <a:p>
            <a:pPr marL="0" indent="0">
              <a:buNone/>
            </a:pPr>
            <a:r>
              <a:rPr lang="en-US" sz="1600" dirty="0"/>
              <a:t>ERCOT coordinates and conducts the survey with ERCOT Transmission Operators (TOs.) The survey serves to ensure that the required automatic under-frequency load shed circuits are configured to provide the appropriate load relief in an under-frequency event. The table below, taken from the </a:t>
            </a:r>
            <a:r>
              <a:rPr lang="en-US" sz="1600" b="1" i="1" dirty="0"/>
              <a:t>ERCOT </a:t>
            </a:r>
            <a:r>
              <a:rPr lang="en-US" sz="1600" b="1" i="1" dirty="0" smtClean="0"/>
              <a:t>Nodal Operating Guides, Section </a:t>
            </a:r>
            <a:r>
              <a:rPr lang="en-US" sz="1600" b="1" i="1" dirty="0"/>
              <a:t>2.6.1 (1) Requirements for Under-Frequency Load Shedding</a:t>
            </a:r>
            <a:r>
              <a:rPr lang="en-US" sz="1600" dirty="0"/>
              <a:t>, lists the required load shed amounts</a:t>
            </a:r>
            <a:r>
              <a:rPr lang="en-US" sz="1600" dirty="0" smtClean="0"/>
              <a:t>:</a:t>
            </a:r>
          </a:p>
          <a:p>
            <a:pPr marL="0" indent="0">
              <a:buNone/>
            </a:pPr>
            <a:endParaRPr lang="en-US" sz="1600" dirty="0">
              <a:solidFill>
                <a:schemeClr val="tx1"/>
              </a:solidFill>
            </a:endParaRPr>
          </a:p>
          <a:p>
            <a:pPr marL="0" indent="0">
              <a:buNone/>
            </a:pPr>
            <a:endParaRPr lang="en-US" sz="1600" dirty="0" smtClean="0">
              <a:solidFill>
                <a:schemeClr val="tx1"/>
              </a:solidFill>
            </a:endParaRPr>
          </a:p>
          <a:p>
            <a:pPr marL="0" indent="0">
              <a:buNone/>
            </a:pPr>
            <a:endParaRPr lang="en-US" sz="1600" dirty="0">
              <a:solidFill>
                <a:schemeClr val="tx1"/>
              </a:solidFill>
            </a:endParaRPr>
          </a:p>
          <a:p>
            <a:pPr marL="0" indent="0">
              <a:buNone/>
            </a:pPr>
            <a:endParaRPr lang="en-US" sz="1600" dirty="0">
              <a:solidFill>
                <a:schemeClr val="tx1"/>
              </a:solidFill>
            </a:endParaRPr>
          </a:p>
          <a:p>
            <a:pPr marL="0" indent="0">
              <a:buNone/>
            </a:pPr>
            <a:endParaRPr lang="en-US" sz="1600" dirty="0" smtClean="0">
              <a:solidFill>
                <a:schemeClr val="tx1"/>
              </a:solidFill>
            </a:endParaRPr>
          </a:p>
          <a:p>
            <a:pPr marL="0" indent="0">
              <a:buNone/>
            </a:pPr>
            <a:endParaRPr lang="en-US" sz="1600" dirty="0">
              <a:solidFill>
                <a:schemeClr val="tx1"/>
              </a:solidFill>
            </a:endParaRPr>
          </a:p>
          <a:p>
            <a:pPr marL="0" indent="0">
              <a:buNone/>
            </a:pPr>
            <a:endParaRPr lang="en-US" sz="16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smtClean="0">
              <a:solidFill>
                <a:schemeClr val="tx1"/>
              </a:solidFill>
            </a:endParaRPr>
          </a:p>
        </p:txBody>
      </p:sp>
      <p:sp>
        <p:nvSpPr>
          <p:cNvPr id="3" name="Title 2"/>
          <p:cNvSpPr>
            <a:spLocks noGrp="1"/>
          </p:cNvSpPr>
          <p:nvPr>
            <p:ph type="title"/>
          </p:nvPr>
        </p:nvSpPr>
        <p:spPr/>
        <p:txBody>
          <a:bodyPr/>
          <a:lstStyle/>
          <a:p>
            <a:r>
              <a:rPr lang="en-US" sz="2000" dirty="0"/>
              <a:t>Background on </a:t>
            </a:r>
            <a:r>
              <a:rPr lang="en-US" sz="2000" dirty="0" smtClean="0"/>
              <a:t>the ERCOT UFLS Survey and Requirements</a:t>
            </a:r>
            <a:endParaRPr lang="en-US" sz="2000" dirty="0"/>
          </a:p>
        </p:txBody>
      </p:sp>
      <p:sp>
        <p:nvSpPr>
          <p:cNvPr id="5" name="Rectangle 1"/>
          <p:cNvSpPr>
            <a:spLocks noChangeArrowheads="1"/>
          </p:cNvSpPr>
          <p:nvPr/>
        </p:nvSpPr>
        <p:spPr bwMode="auto">
          <a:xfrm>
            <a:off x="1971675" y="30940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Content Placeholder 1"/>
          <p:cNvSpPr txBox="1">
            <a:spLocks/>
          </p:cNvSpPr>
          <p:nvPr/>
        </p:nvSpPr>
        <p:spPr>
          <a:xfrm>
            <a:off x="372735" y="4194831"/>
            <a:ext cx="8450982" cy="1096985"/>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graphicFrame>
        <p:nvGraphicFramePr>
          <p:cNvPr id="13" name="Table 12"/>
          <p:cNvGraphicFramePr>
            <a:graphicFrameLocks noGrp="1"/>
          </p:cNvGraphicFramePr>
          <p:nvPr>
            <p:extLst>
              <p:ext uri="{D42A27DB-BD31-4B8C-83A1-F6EECF244321}">
                <p14:modId xmlns:p14="http://schemas.microsoft.com/office/powerpoint/2010/main" val="167582017"/>
              </p:ext>
            </p:extLst>
          </p:nvPr>
        </p:nvGraphicFramePr>
        <p:xfrm>
          <a:off x="1485900" y="2286000"/>
          <a:ext cx="6248400" cy="1721955"/>
        </p:xfrm>
        <a:graphic>
          <a:graphicData uri="http://schemas.openxmlformats.org/drawingml/2006/table">
            <a:tbl>
              <a:tblPr firstRow="1" bandRow="1">
                <a:tableStyleId>{5C22544A-7EE6-4342-B048-85BDC9FD1C3A}</a:tableStyleId>
              </a:tblPr>
              <a:tblGrid>
                <a:gridCol w="2643554"/>
                <a:gridCol w="3604846"/>
              </a:tblGrid>
              <a:tr h="6145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bg1"/>
                          </a:solidFill>
                          <a:latin typeface="+mn-lt"/>
                          <a:ea typeface="+mn-ea"/>
                          <a:cs typeface="+mn-cs"/>
                        </a:rPr>
                        <a:t>Frequency Threshold</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bg1"/>
                          </a:solidFill>
                          <a:latin typeface="+mn-lt"/>
                          <a:ea typeface="+mn-ea"/>
                          <a:cs typeface="+mn-cs"/>
                        </a:rPr>
                        <a:t>Load Relief</a:t>
                      </a:r>
                    </a:p>
                  </a:txBody>
                  <a:tcPr anchor="ctr"/>
                </a:tc>
              </a:tr>
              <a:tr h="365760">
                <a:tc>
                  <a:txBody>
                    <a:bodyPr/>
                    <a:lstStyle/>
                    <a:p>
                      <a:pPr algn="ctr" fontAlgn="b"/>
                      <a:r>
                        <a:rPr lang="en-US" sz="1600" kern="1200" dirty="0" smtClean="0">
                          <a:solidFill>
                            <a:schemeClr val="tx2"/>
                          </a:solidFill>
                          <a:latin typeface="+mn-lt"/>
                          <a:ea typeface="+mn-ea"/>
                          <a:cs typeface="+mn-cs"/>
                        </a:rPr>
                        <a:t>59.3 Hz </a:t>
                      </a:r>
                      <a:endParaRPr lang="en-US" sz="1600" kern="1200" dirty="0">
                        <a:solidFill>
                          <a:schemeClr val="tx2"/>
                        </a:solidFill>
                        <a:latin typeface="+mn-lt"/>
                        <a:ea typeface="+mn-ea"/>
                        <a:cs typeface="+mn-cs"/>
                      </a:endParaRPr>
                    </a:p>
                  </a:txBody>
                  <a:tcPr marL="9525" marR="9525" marT="9525" marB="0" anchor="ctr"/>
                </a:tc>
                <a:tc>
                  <a:txBody>
                    <a:bodyPr/>
                    <a:lstStyle/>
                    <a:p>
                      <a:pPr algn="ctr"/>
                      <a:r>
                        <a:rPr lang="en-US" sz="1600" kern="1200" dirty="0" smtClean="0">
                          <a:solidFill>
                            <a:schemeClr val="tx2"/>
                          </a:solidFill>
                          <a:latin typeface="+mn-lt"/>
                          <a:ea typeface="+mn-ea"/>
                          <a:cs typeface="+mn-cs"/>
                        </a:rPr>
                        <a:t>At least 5% of the TO Load</a:t>
                      </a:r>
                    </a:p>
                  </a:txBody>
                  <a:tcPr marL="9525" marR="9525" marT="9525" marB="0" anchor="ctr"/>
                </a:tc>
              </a:tr>
              <a:tr h="370840">
                <a:tc>
                  <a:txBody>
                    <a:bodyPr/>
                    <a:lstStyle/>
                    <a:p>
                      <a:pPr algn="ctr" fontAlgn="b"/>
                      <a:r>
                        <a:rPr lang="en-US" sz="1600" kern="1200" dirty="0" smtClean="0">
                          <a:solidFill>
                            <a:schemeClr val="tx2"/>
                          </a:solidFill>
                          <a:latin typeface="+mn-lt"/>
                          <a:ea typeface="+mn-ea"/>
                          <a:cs typeface="+mn-cs"/>
                        </a:rPr>
                        <a:t> 58.9 Hz</a:t>
                      </a:r>
                      <a:r>
                        <a:rPr lang="en-US" sz="1600" kern="1200" dirty="0">
                          <a:solidFill>
                            <a:schemeClr val="tx2"/>
                          </a:solidFill>
                          <a:latin typeface="+mn-lt"/>
                          <a:ea typeface="+mn-ea"/>
                          <a:cs typeface="+mn-cs"/>
                        </a:rPr>
                        <a:t>  </a:t>
                      </a:r>
                    </a:p>
                  </a:txBody>
                  <a:tcPr marL="9525" marR="9525" marT="9525" marB="0" anchor="ctr"/>
                </a:tc>
                <a:tc>
                  <a:txBody>
                    <a:bodyPr/>
                    <a:lstStyle/>
                    <a:p>
                      <a:pPr algn="ctr"/>
                      <a:r>
                        <a:rPr lang="en-US" sz="1600" kern="1200" dirty="0" smtClean="0">
                          <a:solidFill>
                            <a:schemeClr val="tx2"/>
                          </a:solidFill>
                          <a:latin typeface="+mn-lt"/>
                          <a:ea typeface="+mn-ea"/>
                          <a:cs typeface="+mn-cs"/>
                        </a:rPr>
                        <a:t>A total of at least 15% of the TO Load</a:t>
                      </a:r>
                    </a:p>
                  </a:txBody>
                  <a:tcPr marL="9525" marR="9525" marT="9525" marB="0" anchor="ctr"/>
                </a:tc>
              </a:tr>
              <a:tr h="370840">
                <a:tc>
                  <a:txBody>
                    <a:bodyPr/>
                    <a:lstStyle/>
                    <a:p>
                      <a:pPr algn="ctr" fontAlgn="b"/>
                      <a:r>
                        <a:rPr lang="en-US" sz="1600" kern="1200" dirty="0" smtClean="0">
                          <a:solidFill>
                            <a:schemeClr val="tx2"/>
                          </a:solidFill>
                          <a:latin typeface="+mn-lt"/>
                          <a:ea typeface="+mn-ea"/>
                          <a:cs typeface="+mn-cs"/>
                        </a:rPr>
                        <a:t> 58.5 Hz</a:t>
                      </a:r>
                      <a:r>
                        <a:rPr lang="en-US" sz="1600" kern="1200" dirty="0">
                          <a:solidFill>
                            <a:schemeClr val="tx2"/>
                          </a:solidFill>
                          <a:latin typeface="+mn-lt"/>
                          <a:ea typeface="+mn-ea"/>
                          <a:cs typeface="+mn-cs"/>
                        </a:rPr>
                        <a:t> </a:t>
                      </a:r>
                    </a:p>
                  </a:txBody>
                  <a:tcPr marL="9525" marR="9525" marT="9525" marB="0" anchor="ctr"/>
                </a:tc>
                <a:tc>
                  <a:txBody>
                    <a:bodyPr/>
                    <a:lstStyle/>
                    <a:p>
                      <a:pPr algn="ctr" fontAlgn="b"/>
                      <a:r>
                        <a:rPr lang="en-US" sz="1600" kern="1200" dirty="0" smtClean="0">
                          <a:solidFill>
                            <a:schemeClr val="tx2"/>
                          </a:solidFill>
                          <a:latin typeface="+mn-lt"/>
                          <a:ea typeface="+mn-ea"/>
                          <a:cs typeface="+mn-cs"/>
                        </a:rPr>
                        <a:t>A total of at least 25% of the TO Load</a:t>
                      </a:r>
                      <a:endParaRPr lang="en-US" sz="1600" kern="1200" dirty="0">
                        <a:solidFill>
                          <a:schemeClr val="tx2"/>
                        </a:solidFill>
                        <a:latin typeface="+mn-lt"/>
                        <a:ea typeface="+mn-ea"/>
                        <a:cs typeface="+mn-cs"/>
                      </a:endParaRPr>
                    </a:p>
                  </a:txBody>
                  <a:tcPr marL="9525" marR="9525" marT="9525" marB="0" anchor="ctr"/>
                </a:tc>
              </a:tr>
            </a:tbl>
          </a:graphicData>
        </a:graphic>
      </p:graphicFrame>
      <p:sp>
        <p:nvSpPr>
          <p:cNvPr id="14" name="Rectangle 13"/>
          <p:cNvSpPr/>
          <p:nvPr/>
        </p:nvSpPr>
        <p:spPr>
          <a:xfrm>
            <a:off x="381000" y="4196034"/>
            <a:ext cx="8305800" cy="2062103"/>
          </a:xfrm>
          <a:prstGeom prst="rect">
            <a:avLst/>
          </a:prstGeom>
        </p:spPr>
        <p:txBody>
          <a:bodyPr wrap="square">
            <a:spAutoFit/>
          </a:bodyPr>
          <a:lstStyle/>
          <a:p>
            <a:r>
              <a:rPr lang="en-US" sz="1600" b="1" dirty="0">
                <a:solidFill>
                  <a:schemeClr val="tx2"/>
                </a:solidFill>
              </a:rPr>
              <a:t>ERCOT Nodal Operating Guides, Section 2.6.1 (2</a:t>
            </a:r>
            <a:r>
              <a:rPr lang="en-US" sz="1600" b="1" dirty="0" smtClean="0">
                <a:solidFill>
                  <a:schemeClr val="tx2"/>
                </a:solidFill>
              </a:rPr>
              <a:t>) </a:t>
            </a:r>
            <a:endParaRPr lang="en-US" sz="1600" b="1" dirty="0" smtClean="0">
              <a:solidFill>
                <a:schemeClr val="tx2"/>
              </a:solidFill>
            </a:endParaRPr>
          </a:p>
          <a:p>
            <a:endParaRPr lang="en-US" sz="1600" b="1" dirty="0">
              <a:solidFill>
                <a:schemeClr val="tx2"/>
              </a:solidFill>
            </a:endParaRPr>
          </a:p>
          <a:p>
            <a:pPr marL="400050" lvl="1" indent="0">
              <a:buNone/>
            </a:pPr>
            <a:r>
              <a:rPr lang="en-US" sz="1600" dirty="0">
                <a:solidFill>
                  <a:schemeClr val="tx2"/>
                </a:solidFill>
              </a:rPr>
              <a:t>ERCOT will, prior to the peak each year, survey each TO’s compliance with the automatic Load shedding requirements described in paragraph (1) above, and report its findings to the Technical Advisory Committee (TAC). For purposes of determining a TO’s compliance with this annual survey requirement, TO Load will be the total amount of Load being served by the DSPs that the TO represents, as well as the TO’s transmission-level Customer Load, at the specified time of the survey. </a:t>
            </a:r>
          </a:p>
        </p:txBody>
      </p:sp>
    </p:spTree>
    <p:extLst>
      <p:ext uri="{BB962C8B-B14F-4D97-AF65-F5344CB8AC3E}">
        <p14:creationId xmlns:p14="http://schemas.microsoft.com/office/powerpoint/2010/main" val="28581332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000" dirty="0" smtClean="0"/>
              <a:t>Timeline </a:t>
            </a:r>
            <a:r>
              <a:rPr lang="en-US" sz="2000" dirty="0"/>
              <a:t>of </a:t>
            </a:r>
            <a:r>
              <a:rPr lang="en-US" sz="2000" dirty="0" smtClean="0"/>
              <a:t>the 2019 ERCOT UFLS Survey</a:t>
            </a:r>
            <a:endParaRPr lang="en-US" sz="2000" b="1" dirty="0">
              <a:solidFill>
                <a:schemeClr val="accent1"/>
              </a:solidFill>
            </a:endParaRPr>
          </a:p>
        </p:txBody>
      </p:sp>
      <p:sp>
        <p:nvSpPr>
          <p:cNvPr id="3" name="Content Placeholder 2"/>
          <p:cNvSpPr>
            <a:spLocks noGrp="1"/>
          </p:cNvSpPr>
          <p:nvPr>
            <p:ph idx="1"/>
          </p:nvPr>
        </p:nvSpPr>
        <p:spPr>
          <a:xfrm>
            <a:off x="292835" y="914400"/>
            <a:ext cx="8534400" cy="4876800"/>
          </a:xfrm>
        </p:spPr>
        <p:txBody>
          <a:bodyPr/>
          <a:lstStyle/>
          <a:p>
            <a:pPr marL="0" indent="0">
              <a:buNone/>
            </a:pPr>
            <a:r>
              <a:rPr lang="en-US" sz="1600" dirty="0" smtClean="0"/>
              <a:t>Below is </a:t>
            </a:r>
            <a:r>
              <a:rPr lang="en-US" sz="1600" dirty="0"/>
              <a:t>a timeline reflecting the survey dates and activities:</a:t>
            </a:r>
          </a:p>
          <a:p>
            <a:pPr marL="0" lvl="0" indent="0">
              <a:buNone/>
            </a:pPr>
            <a:endParaRPr lang="en-US" sz="2000" dirty="0" smtClean="0"/>
          </a:p>
          <a:p>
            <a:pPr>
              <a:lnSpc>
                <a:spcPct val="150000"/>
              </a:lnSpc>
            </a:pPr>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043188100"/>
              </p:ext>
            </p:extLst>
          </p:nvPr>
        </p:nvGraphicFramePr>
        <p:xfrm>
          <a:off x="521435" y="1463040"/>
          <a:ext cx="8077200" cy="2641600"/>
        </p:xfrm>
        <a:graphic>
          <a:graphicData uri="http://schemas.openxmlformats.org/drawingml/2006/table">
            <a:tbl>
              <a:tblPr firstRow="1" bandRow="1">
                <a:tableStyleId>{5C22544A-7EE6-4342-B048-85BDC9FD1C3A}</a:tableStyleId>
              </a:tblPr>
              <a:tblGrid>
                <a:gridCol w="3364765"/>
                <a:gridCol w="4712435"/>
              </a:tblGrid>
              <a:tr h="370840">
                <a:tc>
                  <a:txBody>
                    <a:bodyPr/>
                    <a:lstStyle/>
                    <a:p>
                      <a:pPr algn="ctr"/>
                      <a:r>
                        <a:rPr lang="en-US" dirty="0" smtClean="0"/>
                        <a:t>Date</a:t>
                      </a:r>
                      <a:endParaRPr lang="en-US" dirty="0"/>
                    </a:p>
                  </a:txBody>
                  <a:tcPr/>
                </a:tc>
                <a:tc>
                  <a:txBody>
                    <a:bodyPr/>
                    <a:lstStyle/>
                    <a:p>
                      <a:pPr algn="ctr"/>
                      <a:r>
                        <a:rPr lang="en-US" dirty="0" smtClean="0"/>
                        <a:t>Activity</a:t>
                      </a:r>
                      <a:endParaRPr lang="en-US" dirty="0"/>
                    </a:p>
                  </a:txBody>
                  <a:tcPr/>
                </a:tc>
              </a:tr>
              <a:tr h="370840">
                <a:tc>
                  <a:txBody>
                    <a:bodyPr/>
                    <a:lstStyle/>
                    <a:p>
                      <a:pPr algn="ctr"/>
                      <a:r>
                        <a:rPr lang="en-US" sz="1600" kern="1200" dirty="0" smtClean="0">
                          <a:solidFill>
                            <a:schemeClr val="tx2"/>
                          </a:solidFill>
                          <a:latin typeface="+mn-lt"/>
                          <a:ea typeface="+mn-ea"/>
                          <a:cs typeface="+mn-cs"/>
                        </a:rPr>
                        <a:t>March 21st </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ERCOT announcement of survey timeline to the OWG.</a:t>
                      </a:r>
                      <a:endParaRPr lang="en-US" sz="1600" kern="1200" dirty="0">
                        <a:solidFill>
                          <a:schemeClr val="tx2"/>
                        </a:solidFill>
                        <a:latin typeface="+mn-lt"/>
                        <a:ea typeface="+mn-ea"/>
                        <a:cs typeface="+mn-cs"/>
                      </a:endParaRPr>
                    </a:p>
                  </a:txBody>
                  <a:tcPr anchor="ctr"/>
                </a:tc>
              </a:tr>
              <a:tr h="370840">
                <a:tc>
                  <a:txBody>
                    <a:bodyPr/>
                    <a:lstStyle/>
                    <a:p>
                      <a:pPr algn="ctr"/>
                      <a:r>
                        <a:rPr lang="en-US" sz="1600" kern="1200" dirty="0" smtClean="0">
                          <a:solidFill>
                            <a:schemeClr val="tx2"/>
                          </a:solidFill>
                          <a:latin typeface="+mn-lt"/>
                          <a:ea typeface="+mn-ea"/>
                          <a:cs typeface="+mn-cs"/>
                        </a:rPr>
                        <a:t>April 2nd </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Market Notice sent by ERCOT Client Services to </a:t>
                      </a:r>
                      <a:r>
                        <a:rPr lang="en-US" sz="1600" kern="1200" dirty="0" err="1" smtClean="0">
                          <a:solidFill>
                            <a:schemeClr val="tx2"/>
                          </a:solidFill>
                          <a:latin typeface="+mn-lt"/>
                          <a:ea typeface="+mn-ea"/>
                          <a:cs typeface="+mn-cs"/>
                        </a:rPr>
                        <a:t>TO</a:t>
                      </a:r>
                      <a:r>
                        <a:rPr lang="en-US" sz="1600" kern="1200" dirty="0" smtClean="0">
                          <a:solidFill>
                            <a:schemeClr val="tx2"/>
                          </a:solidFill>
                          <a:latin typeface="+mn-lt"/>
                          <a:ea typeface="+mn-ea"/>
                          <a:cs typeface="+mn-cs"/>
                        </a:rPr>
                        <a:t> Authorized Representatives.</a:t>
                      </a:r>
                      <a:endParaRPr lang="en-US" sz="1600" kern="1200" dirty="0">
                        <a:solidFill>
                          <a:schemeClr val="tx2"/>
                        </a:solidFill>
                        <a:latin typeface="+mn-lt"/>
                        <a:ea typeface="+mn-ea"/>
                        <a:cs typeface="+mn-cs"/>
                      </a:endParaRPr>
                    </a:p>
                  </a:txBody>
                  <a:tcPr anchor="ctr"/>
                </a:tc>
              </a:tr>
              <a:tr h="370840">
                <a:tc>
                  <a:txBody>
                    <a:bodyPr/>
                    <a:lstStyle/>
                    <a:p>
                      <a:pPr algn="ctr"/>
                      <a:r>
                        <a:rPr lang="en-US" sz="1600" kern="1200" dirty="0" smtClean="0">
                          <a:solidFill>
                            <a:schemeClr val="tx2"/>
                          </a:solidFill>
                          <a:latin typeface="+mn-lt"/>
                          <a:ea typeface="+mn-ea"/>
                          <a:cs typeface="+mn-cs"/>
                        </a:rPr>
                        <a:t>May 9th @ 11:00 AM</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Date and time of survey.</a:t>
                      </a:r>
                      <a:endParaRPr lang="en-US" sz="1600" kern="1200" dirty="0">
                        <a:solidFill>
                          <a:schemeClr val="tx2"/>
                        </a:solidFill>
                        <a:latin typeface="+mn-lt"/>
                        <a:ea typeface="+mn-ea"/>
                        <a:cs typeface="+mn-cs"/>
                      </a:endParaRPr>
                    </a:p>
                  </a:txBody>
                  <a:tcPr anchor="ctr"/>
                </a:tc>
              </a:tr>
              <a:tr h="370840">
                <a:tc>
                  <a:txBody>
                    <a:bodyPr/>
                    <a:lstStyle/>
                    <a:p>
                      <a:pPr algn="ctr"/>
                      <a:r>
                        <a:rPr lang="en-US" sz="1600" kern="1200" dirty="0" smtClean="0">
                          <a:solidFill>
                            <a:schemeClr val="tx2"/>
                          </a:solidFill>
                          <a:latin typeface="+mn-lt"/>
                          <a:ea typeface="+mn-ea"/>
                          <a:cs typeface="+mn-cs"/>
                        </a:rPr>
                        <a:t>June 12th</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Survey results due to ERCOT.</a:t>
                      </a:r>
                      <a:endParaRPr lang="en-US" sz="1600" kern="1200" dirty="0">
                        <a:solidFill>
                          <a:schemeClr val="tx2"/>
                        </a:solidFill>
                        <a:latin typeface="+mn-lt"/>
                        <a:ea typeface="+mn-ea"/>
                        <a:cs typeface="+mn-cs"/>
                      </a:endParaRPr>
                    </a:p>
                  </a:txBody>
                  <a:tcPr anchor="ctr"/>
                </a:tc>
              </a:tr>
              <a:tr h="370840">
                <a:tc>
                  <a:txBody>
                    <a:bodyPr/>
                    <a:lstStyle/>
                    <a:p>
                      <a:pPr algn="ctr"/>
                      <a:r>
                        <a:rPr lang="en-US" sz="1600" kern="1200" dirty="0" smtClean="0">
                          <a:solidFill>
                            <a:schemeClr val="tx2"/>
                          </a:solidFill>
                          <a:latin typeface="+mn-lt"/>
                          <a:ea typeface="+mn-ea"/>
                          <a:cs typeface="+mn-cs"/>
                        </a:rPr>
                        <a:t>August – September</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Results reported to OWG, ROS, and TAC</a:t>
                      </a:r>
                      <a:endParaRPr lang="en-US" sz="1600" kern="1200" dirty="0">
                        <a:solidFill>
                          <a:schemeClr val="tx2"/>
                        </a:solidFill>
                        <a:latin typeface="+mn-lt"/>
                        <a:ea typeface="+mn-ea"/>
                        <a:cs typeface="+mn-cs"/>
                      </a:endParaRPr>
                    </a:p>
                  </a:txBody>
                  <a:tcPr anchor="ctr"/>
                </a:tc>
              </a:tr>
            </a:tbl>
          </a:graphicData>
        </a:graphic>
      </p:graphicFrame>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7490" y="867427"/>
            <a:ext cx="8450982" cy="406683"/>
          </a:xfrm>
        </p:spPr>
        <p:txBody>
          <a:bodyPr>
            <a:normAutofit/>
          </a:bodyPr>
          <a:lstStyle/>
          <a:p>
            <a:pPr marL="0" indent="0">
              <a:buNone/>
            </a:pPr>
            <a:r>
              <a:rPr lang="en-US" sz="1600" dirty="0"/>
              <a:t>The overall results of the </a:t>
            </a:r>
            <a:r>
              <a:rPr lang="en-US" sz="1600" dirty="0" smtClean="0"/>
              <a:t>2019 </a:t>
            </a:r>
            <a:r>
              <a:rPr lang="en-US" sz="1600" dirty="0"/>
              <a:t>UFLS survey are reflected below</a:t>
            </a:r>
            <a:r>
              <a:rPr lang="en-US" sz="1600" dirty="0" smtClean="0"/>
              <a:t>:</a:t>
            </a:r>
            <a:endParaRPr lang="en-US" sz="1600" dirty="0">
              <a:solidFill>
                <a:schemeClr val="tx1"/>
              </a:solidFill>
            </a:endParaRPr>
          </a:p>
        </p:txBody>
      </p:sp>
      <p:sp>
        <p:nvSpPr>
          <p:cNvPr id="3" name="Title 2"/>
          <p:cNvSpPr>
            <a:spLocks noGrp="1"/>
          </p:cNvSpPr>
          <p:nvPr>
            <p:ph type="title"/>
          </p:nvPr>
        </p:nvSpPr>
        <p:spPr/>
        <p:txBody>
          <a:bodyPr/>
          <a:lstStyle/>
          <a:p>
            <a:r>
              <a:rPr lang="en-US" sz="2000" dirty="0" smtClean="0"/>
              <a:t>Results of the 2019 ERCOT UFLS Survey</a:t>
            </a:r>
            <a:endParaRPr lang="en-US" sz="2000" dirty="0"/>
          </a:p>
        </p:txBody>
      </p:sp>
      <p:sp>
        <p:nvSpPr>
          <p:cNvPr id="5" name="Rectangle 1"/>
          <p:cNvSpPr>
            <a:spLocks noChangeArrowheads="1"/>
          </p:cNvSpPr>
          <p:nvPr/>
        </p:nvSpPr>
        <p:spPr bwMode="auto">
          <a:xfrm>
            <a:off x="1971675" y="30940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Content Placeholder 1"/>
          <p:cNvSpPr txBox="1">
            <a:spLocks/>
          </p:cNvSpPr>
          <p:nvPr/>
        </p:nvSpPr>
        <p:spPr>
          <a:xfrm>
            <a:off x="350118" y="3673686"/>
            <a:ext cx="8450982" cy="2269914"/>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00" dirty="0">
              <a:solidFill>
                <a:schemeClr val="tx2"/>
              </a:solidFill>
            </a:endParaRPr>
          </a:p>
          <a:p>
            <a:pPr marL="0" indent="0">
              <a:buNone/>
            </a:pPr>
            <a:r>
              <a:rPr lang="en-US" sz="1600" dirty="0" smtClean="0">
                <a:solidFill>
                  <a:schemeClr val="tx2"/>
                </a:solidFill>
              </a:rPr>
              <a:t>TOs </a:t>
            </a:r>
            <a:r>
              <a:rPr lang="en-US" sz="1600" dirty="0">
                <a:solidFill>
                  <a:schemeClr val="tx2"/>
                </a:solidFill>
              </a:rPr>
              <a:t>successfully met the UFLS requirements for all three thresholds</a:t>
            </a:r>
            <a:r>
              <a:rPr lang="en-US" sz="1600" smtClean="0">
                <a:solidFill>
                  <a:schemeClr val="tx2"/>
                </a:solidFill>
              </a:rPr>
              <a:t>. </a:t>
            </a:r>
          </a:p>
          <a:p>
            <a:pPr marL="0" indent="0">
              <a:buNone/>
            </a:pPr>
            <a:endParaRPr lang="en-US" sz="1600" dirty="0">
              <a:solidFill>
                <a:schemeClr val="tx2"/>
              </a:solidFill>
            </a:endParaRPr>
          </a:p>
          <a:p>
            <a:pPr marL="0" indent="0">
              <a:buNone/>
            </a:pPr>
            <a:r>
              <a:rPr lang="en-US" sz="1600" dirty="0">
                <a:solidFill>
                  <a:schemeClr val="tx2"/>
                </a:solidFill>
              </a:rPr>
              <a:t>The ERCOT load at the time of the survey was </a:t>
            </a:r>
            <a:r>
              <a:rPr lang="en-US" sz="1600" dirty="0" smtClean="0">
                <a:solidFill>
                  <a:schemeClr val="tx2"/>
                </a:solidFill>
              </a:rPr>
              <a:t>44,090 </a:t>
            </a:r>
            <a:r>
              <a:rPr lang="en-US" sz="1600" dirty="0">
                <a:solidFill>
                  <a:schemeClr val="tx2"/>
                </a:solidFill>
              </a:rPr>
              <a:t>MW. In comparison, the </a:t>
            </a:r>
            <a:r>
              <a:rPr lang="en-US" sz="1600" dirty="0" smtClean="0">
                <a:solidFill>
                  <a:schemeClr val="tx2"/>
                </a:solidFill>
              </a:rPr>
              <a:t>2018 survey </a:t>
            </a:r>
            <a:r>
              <a:rPr lang="en-US" sz="1600" dirty="0">
                <a:solidFill>
                  <a:schemeClr val="tx2"/>
                </a:solidFill>
              </a:rPr>
              <a:t>overall total </a:t>
            </a:r>
            <a:r>
              <a:rPr lang="en-US" sz="1600" dirty="0" smtClean="0">
                <a:solidFill>
                  <a:schemeClr val="tx2"/>
                </a:solidFill>
              </a:rPr>
              <a:t>result was 33.4% </a:t>
            </a:r>
            <a:r>
              <a:rPr lang="en-US" sz="1600" dirty="0">
                <a:solidFill>
                  <a:schemeClr val="tx2"/>
                </a:solidFill>
              </a:rPr>
              <a:t>at </a:t>
            </a:r>
            <a:r>
              <a:rPr lang="en-US" sz="1600" dirty="0" smtClean="0">
                <a:solidFill>
                  <a:schemeClr val="tx2"/>
                </a:solidFill>
              </a:rPr>
              <a:t>42,510 MW </a:t>
            </a:r>
            <a:r>
              <a:rPr lang="en-US" sz="1600" dirty="0">
                <a:solidFill>
                  <a:schemeClr val="tx2"/>
                </a:solidFill>
              </a:rPr>
              <a:t>of load.</a:t>
            </a:r>
          </a:p>
          <a:p>
            <a:pPr marL="0" indent="0">
              <a:buNone/>
            </a:pPr>
            <a:endParaRPr lang="en-US" sz="1600" dirty="0">
              <a:solidFill>
                <a:schemeClr val="tx2"/>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390734779"/>
              </p:ext>
            </p:extLst>
          </p:nvPr>
        </p:nvGraphicFramePr>
        <p:xfrm>
          <a:off x="685800" y="1396559"/>
          <a:ext cx="7620000" cy="2282623"/>
        </p:xfrm>
        <a:graphic>
          <a:graphicData uri="http://schemas.openxmlformats.org/drawingml/2006/table">
            <a:tbl>
              <a:tblPr firstRow="1" bandRow="1">
                <a:tableStyleId>{5C22544A-7EE6-4342-B048-85BDC9FD1C3A}</a:tableStyleId>
              </a:tblPr>
              <a:tblGrid>
                <a:gridCol w="1887304"/>
                <a:gridCol w="3827696"/>
                <a:gridCol w="1905000"/>
              </a:tblGrid>
              <a:tr h="61768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smtClean="0">
                          <a:effectLst/>
                        </a:rPr>
                        <a:t>Frequency Threshold</a:t>
                      </a:r>
                      <a:endParaRPr lang="en-US" sz="1800" b="1" i="0" u="none" strike="noStrike" dirty="0" smtClean="0">
                        <a:solidFill>
                          <a:srgbClr val="000000"/>
                        </a:solidFill>
                        <a:effectLst/>
                        <a:latin typeface="Calibri"/>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smtClean="0">
                          <a:effectLst/>
                        </a:rPr>
                        <a:t>Minimum Requirement</a:t>
                      </a:r>
                      <a:endParaRPr lang="en-US" sz="1800" b="1" i="0" u="none" strike="noStrike" dirty="0" smtClean="0">
                        <a:solidFill>
                          <a:srgbClr val="000000"/>
                        </a:solidFill>
                        <a:effectLst/>
                        <a:latin typeface="Calibri"/>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smtClean="0">
                          <a:effectLst/>
                        </a:rPr>
                        <a:t> Survey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smtClean="0">
                          <a:effectLst/>
                        </a:rPr>
                        <a:t>Measurement</a:t>
                      </a:r>
                      <a:endParaRPr lang="en-US" sz="1800" b="1" i="0" u="none" strike="noStrike" dirty="0" smtClean="0">
                        <a:solidFill>
                          <a:srgbClr val="000000"/>
                        </a:solidFill>
                        <a:effectLst/>
                        <a:latin typeface="Calibri"/>
                      </a:endParaRPr>
                    </a:p>
                  </a:txBody>
                  <a:tcPr anchor="ctr"/>
                </a:tc>
              </a:tr>
              <a:tr h="548640">
                <a:tc>
                  <a:txBody>
                    <a:bodyPr/>
                    <a:lstStyle/>
                    <a:p>
                      <a:pPr algn="ctr" fontAlgn="b"/>
                      <a:r>
                        <a:rPr lang="en-US" sz="1600" kern="1200" dirty="0" smtClean="0">
                          <a:solidFill>
                            <a:schemeClr val="tx2"/>
                          </a:solidFill>
                          <a:latin typeface="+mn-lt"/>
                          <a:ea typeface="+mn-ea"/>
                          <a:cs typeface="+mn-cs"/>
                        </a:rPr>
                        <a:t>59.3 Hz</a:t>
                      </a:r>
                      <a:endParaRPr lang="en-US" sz="1600" kern="1200" dirty="0">
                        <a:solidFill>
                          <a:schemeClr val="tx2"/>
                        </a:solidFill>
                        <a:latin typeface="+mn-lt"/>
                        <a:ea typeface="+mn-ea"/>
                        <a:cs typeface="+mn-cs"/>
                      </a:endParaRPr>
                    </a:p>
                  </a:txBody>
                  <a:tcPr marL="9525" marR="9525" marT="9525" marB="0" anchor="ctr"/>
                </a:tc>
                <a:tc>
                  <a:txBody>
                    <a:bodyPr/>
                    <a:lstStyle/>
                    <a:p>
                      <a:pPr algn="ctr" fontAlgn="b"/>
                      <a:r>
                        <a:rPr lang="en-US" sz="1600" kern="1200" dirty="0" smtClean="0">
                          <a:solidFill>
                            <a:schemeClr val="tx2"/>
                          </a:solidFill>
                          <a:latin typeface="+mn-lt"/>
                          <a:ea typeface="+mn-ea"/>
                          <a:cs typeface="+mn-cs"/>
                        </a:rPr>
                        <a:t>At least 5% of the TO Load</a:t>
                      </a:r>
                      <a:endParaRPr lang="en-US" sz="1600" kern="1200" dirty="0">
                        <a:solidFill>
                          <a:schemeClr val="tx2"/>
                        </a:solidFill>
                        <a:latin typeface="+mn-lt"/>
                        <a:ea typeface="+mn-ea"/>
                        <a:cs typeface="+mn-cs"/>
                      </a:endParaRPr>
                    </a:p>
                  </a:txBody>
                  <a:tcPr marL="9525" marR="9525" marT="9525" marB="0" anchor="ctr"/>
                </a:tc>
                <a:tc>
                  <a:txBody>
                    <a:bodyPr/>
                    <a:lstStyle/>
                    <a:p>
                      <a:pPr algn="ctr" fontAlgn="b"/>
                      <a:r>
                        <a:rPr lang="en-US" sz="1600" b="1" kern="1200" dirty="0" smtClean="0">
                          <a:solidFill>
                            <a:schemeClr val="tx2"/>
                          </a:solidFill>
                          <a:latin typeface="+mn-lt"/>
                          <a:ea typeface="+mn-ea"/>
                          <a:cs typeface="+mn-cs"/>
                        </a:rPr>
                        <a:t>6.93%</a:t>
                      </a:r>
                      <a:endParaRPr lang="en-US" sz="1600" b="1" kern="1200" dirty="0">
                        <a:solidFill>
                          <a:schemeClr val="tx2"/>
                        </a:solidFill>
                        <a:latin typeface="+mn-lt"/>
                        <a:ea typeface="+mn-ea"/>
                        <a:cs typeface="+mn-cs"/>
                      </a:endParaRPr>
                    </a:p>
                  </a:txBody>
                  <a:tcPr marL="9525" marR="9525" marT="9525" marB="0" anchor="ctr"/>
                </a:tc>
              </a:tr>
              <a:tr h="548640">
                <a:tc>
                  <a:txBody>
                    <a:bodyPr/>
                    <a:lstStyle/>
                    <a:p>
                      <a:pPr algn="ctr" fontAlgn="b"/>
                      <a:r>
                        <a:rPr lang="en-US" sz="1600" kern="1200" dirty="0" smtClean="0">
                          <a:solidFill>
                            <a:schemeClr val="tx2"/>
                          </a:solidFill>
                          <a:latin typeface="+mn-lt"/>
                          <a:ea typeface="+mn-ea"/>
                          <a:cs typeface="+mn-cs"/>
                        </a:rPr>
                        <a:t> 58.9 Hz</a:t>
                      </a:r>
                      <a:r>
                        <a:rPr lang="en-US" sz="1600" kern="1200" dirty="0">
                          <a:solidFill>
                            <a:schemeClr val="tx2"/>
                          </a:solidFill>
                          <a:latin typeface="+mn-lt"/>
                          <a:ea typeface="+mn-ea"/>
                          <a:cs typeface="+mn-cs"/>
                        </a:rPr>
                        <a:t>  </a:t>
                      </a:r>
                    </a:p>
                  </a:txBody>
                  <a:tcPr marL="9525" marR="9525" marT="9525"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tx2"/>
                          </a:solidFill>
                          <a:latin typeface="+mn-lt"/>
                          <a:ea typeface="+mn-ea"/>
                          <a:cs typeface="+mn-cs"/>
                        </a:rPr>
                        <a:t>   A total of at least</a:t>
                      </a:r>
                      <a:r>
                        <a:rPr lang="en-US" sz="1600" kern="1200" baseline="0" dirty="0" smtClean="0">
                          <a:solidFill>
                            <a:schemeClr val="tx2"/>
                          </a:solidFill>
                          <a:latin typeface="+mn-lt"/>
                          <a:ea typeface="+mn-ea"/>
                          <a:cs typeface="+mn-cs"/>
                        </a:rPr>
                        <a:t> 15% of the TO Load</a:t>
                      </a:r>
                      <a:r>
                        <a:rPr lang="en-US" sz="1600" kern="1200" dirty="0" smtClean="0">
                          <a:solidFill>
                            <a:schemeClr val="tx2"/>
                          </a:solidFill>
                          <a:latin typeface="+mn-lt"/>
                          <a:ea typeface="+mn-ea"/>
                          <a:cs typeface="+mn-cs"/>
                        </a:rPr>
                        <a:t>	</a:t>
                      </a:r>
                    </a:p>
                  </a:txBody>
                  <a:tcPr marL="73025" marR="73025" anchor="ctr"/>
                </a:tc>
                <a:tc>
                  <a:txBody>
                    <a:bodyPr/>
                    <a:lstStyle/>
                    <a:p>
                      <a:pPr algn="ctr" fontAlgn="b"/>
                      <a:r>
                        <a:rPr lang="en-US" sz="1600" b="1" kern="1200" dirty="0" smtClean="0">
                          <a:solidFill>
                            <a:schemeClr val="tx2"/>
                          </a:solidFill>
                          <a:latin typeface="+mn-lt"/>
                          <a:ea typeface="+mn-ea"/>
                          <a:cs typeface="+mn-cs"/>
                        </a:rPr>
                        <a:t>18.92%</a:t>
                      </a:r>
                      <a:endParaRPr lang="en-US" sz="1600" b="1" kern="1200" dirty="0">
                        <a:solidFill>
                          <a:schemeClr val="tx2"/>
                        </a:solidFill>
                        <a:latin typeface="+mn-lt"/>
                        <a:ea typeface="+mn-ea"/>
                        <a:cs typeface="+mn-cs"/>
                      </a:endParaRPr>
                    </a:p>
                  </a:txBody>
                  <a:tcPr marL="9525" marR="9525" marT="9525" marB="0" anchor="ctr"/>
                </a:tc>
              </a:tr>
              <a:tr h="545263">
                <a:tc>
                  <a:txBody>
                    <a:bodyPr/>
                    <a:lstStyle/>
                    <a:p>
                      <a:pPr algn="ctr" fontAlgn="b"/>
                      <a:r>
                        <a:rPr lang="en-US" sz="1600" kern="1200" dirty="0" smtClean="0">
                          <a:solidFill>
                            <a:schemeClr val="tx2"/>
                          </a:solidFill>
                          <a:latin typeface="+mn-lt"/>
                          <a:ea typeface="+mn-ea"/>
                          <a:cs typeface="+mn-cs"/>
                        </a:rPr>
                        <a:t>58.5 Hz</a:t>
                      </a:r>
                      <a:endParaRPr lang="en-US" sz="1600" kern="1200" dirty="0">
                        <a:solidFill>
                          <a:schemeClr val="tx2"/>
                        </a:solidFill>
                        <a:latin typeface="+mn-lt"/>
                        <a:ea typeface="+mn-ea"/>
                        <a:cs typeface="+mn-cs"/>
                      </a:endParaRPr>
                    </a:p>
                  </a:txBody>
                  <a:tcPr marL="9525" marR="9525" marT="9525" marB="0" anchor="ctr"/>
                </a:tc>
                <a:tc>
                  <a:txBody>
                    <a:bodyPr/>
                    <a:lstStyle/>
                    <a:p>
                      <a:pPr algn="ctr"/>
                      <a:r>
                        <a:rPr lang="en-US" sz="1600" kern="1200" dirty="0" smtClean="0">
                          <a:solidFill>
                            <a:schemeClr val="tx2"/>
                          </a:solidFill>
                          <a:latin typeface="+mn-lt"/>
                          <a:ea typeface="+mn-ea"/>
                          <a:cs typeface="+mn-cs"/>
                        </a:rPr>
                        <a:t>A total of at least 25% of the TO Load</a:t>
                      </a:r>
                    </a:p>
                  </a:txBody>
                  <a:tcPr marL="73025" marR="73025" anchor="ctr"/>
                </a:tc>
                <a:tc>
                  <a:txBody>
                    <a:bodyPr/>
                    <a:lstStyle/>
                    <a:p>
                      <a:pPr algn="ctr" fontAlgn="b"/>
                      <a:r>
                        <a:rPr lang="en-US" sz="1600" b="1" kern="1200" dirty="0" smtClean="0">
                          <a:solidFill>
                            <a:schemeClr val="tx2"/>
                          </a:solidFill>
                          <a:latin typeface="+mn-lt"/>
                          <a:ea typeface="+mn-ea"/>
                          <a:cs typeface="+mn-cs"/>
                        </a:rPr>
                        <a:t>30.55%</a:t>
                      </a:r>
                      <a:endParaRPr lang="en-US" sz="1600" b="1" kern="1200" dirty="0">
                        <a:solidFill>
                          <a:schemeClr val="tx2"/>
                        </a:solidFill>
                        <a:latin typeface="+mn-lt"/>
                        <a:ea typeface="+mn-ea"/>
                        <a:cs typeface="+mn-cs"/>
                      </a:endParaRPr>
                    </a:p>
                  </a:txBody>
                  <a:tcPr marL="9525" marR="9525" marT="9525" marB="0" anchor="ctr"/>
                </a:tc>
              </a:tr>
            </a:tbl>
          </a:graphicData>
        </a:graphic>
      </p:graphicFrame>
      <p:sp>
        <p:nvSpPr>
          <p:cNvPr id="9" name="Slide Number Placeholder 8"/>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219772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D22C17BBED2EF4E802F4F21A1D28B33" ma:contentTypeVersion="0" ma:contentTypeDescription="Create a new document." ma:contentTypeScope="" ma:versionID="936f69d55887432f79aa97b01e37f6cf">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38D71687-AE0C-48AE-9A7E-1F445F288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3328</TotalTime>
  <Words>422</Words>
  <Application>Microsoft Office PowerPoint</Application>
  <PresentationFormat>On-screen Show (4:3)</PresentationFormat>
  <Paragraphs>63</Paragraphs>
  <Slides>4</Slides>
  <Notes>3</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vt:i4>
      </vt:variant>
    </vt:vector>
  </HeadingPairs>
  <TitlesOfParts>
    <vt:vector size="8" baseType="lpstr">
      <vt:lpstr>Arial</vt:lpstr>
      <vt:lpstr>Calibri</vt:lpstr>
      <vt:lpstr>1_Custom Design</vt:lpstr>
      <vt:lpstr>Office Theme</vt:lpstr>
      <vt:lpstr>PowerPoint Presentation</vt:lpstr>
      <vt:lpstr>Background on the ERCOT UFLS Survey and Requirements</vt:lpstr>
      <vt:lpstr>Timeline of the 2019 ERCOT UFLS Survey</vt:lpstr>
      <vt:lpstr>Results of the 2019 ERCOT UFLS Survey</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Sanchez, Daniel</cp:lastModifiedBy>
  <cp:revision>82</cp:revision>
  <cp:lastPrinted>2016-01-21T20:53:15Z</cp:lastPrinted>
  <dcterms:created xsi:type="dcterms:W3CDTF">2016-01-21T15:20:31Z</dcterms:created>
  <dcterms:modified xsi:type="dcterms:W3CDTF">2019-08-19T14:26:14Z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0x0101001D22C17BBED2EF4E802F4F21A1D28B33</vt:lpwstr>
  </property>
</Properties>
</file>