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9" r:id="rId3"/>
    <p:sldId id="268" r:id="rId4"/>
    <p:sldId id="267" r:id="rId5"/>
    <p:sldId id="263" r:id="rId6"/>
    <p:sldId id="266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2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09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90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7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02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3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0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4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81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68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9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5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Wholesale </a:t>
            </a:r>
            <a:r>
              <a:rPr lang="en-US" dirty="0" smtClean="0"/>
              <a:t>Market Working </a:t>
            </a:r>
            <a:r>
              <a:rPr lang="en-US" dirty="0"/>
              <a:t>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David Detelich</a:t>
            </a:r>
          </a:p>
          <a:p>
            <a:r>
              <a:rPr lang="en-US" dirty="0" smtClean="0"/>
              <a:t>Julia Harvey</a:t>
            </a:r>
          </a:p>
          <a:p>
            <a:r>
              <a:rPr lang="en-US" dirty="0" smtClean="0"/>
              <a:t>September 4, 2019</a:t>
            </a:r>
          </a:p>
          <a:p>
            <a:r>
              <a:rPr lang="en-US" dirty="0" smtClean="0"/>
              <a:t>From August 19 WMWG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Energy Storage Dispatch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WMWG concentrated on two main concepts</a:t>
            </a:r>
          </a:p>
          <a:p>
            <a:pPr lvl="1"/>
            <a:r>
              <a:rPr lang="en-US" dirty="0" smtClean="0"/>
              <a:t>Expanding on NPRR915, Define Limited Duration Resource and Clarify Telemetered Resource Status Requirements</a:t>
            </a:r>
          </a:p>
          <a:p>
            <a:pPr lvl="2"/>
            <a:r>
              <a:rPr lang="en-US" dirty="0" smtClean="0"/>
              <a:t>Possibly add additional COP status</a:t>
            </a:r>
          </a:p>
          <a:p>
            <a:pPr lvl="1"/>
            <a:r>
              <a:rPr lang="en-US" dirty="0" smtClean="0"/>
              <a:t>Ability to update offers in or near real time </a:t>
            </a:r>
          </a:p>
          <a:p>
            <a:pPr lvl="2"/>
            <a:r>
              <a:rPr lang="en-US" dirty="0" smtClean="0"/>
              <a:t>Draft NPRR is being circulated</a:t>
            </a:r>
          </a:p>
          <a:p>
            <a:pPr lvl="2"/>
            <a:r>
              <a:rPr lang="en-US" dirty="0" smtClean="0"/>
              <a:t>Limited to Energy Storage or Limited </a:t>
            </a:r>
            <a:r>
              <a:rPr lang="en-US" smtClean="0"/>
              <a:t>Duration resources</a:t>
            </a:r>
          </a:p>
          <a:p>
            <a:pPr lvl="2"/>
            <a:r>
              <a:rPr lang="en-US" dirty="0" smtClean="0"/>
              <a:t>May be submitted before next WMWG meeting</a:t>
            </a:r>
          </a:p>
          <a:p>
            <a:r>
              <a:rPr lang="en-US" dirty="0" smtClean="0"/>
              <a:t>ERCOT is reviewing the complexity levels of submitting offers in or near real time; before each SCED run, each settlement interval or each hour</a:t>
            </a:r>
          </a:p>
          <a:p>
            <a:r>
              <a:rPr lang="en-US" dirty="0" smtClean="0"/>
              <a:t>Other issues</a:t>
            </a:r>
          </a:p>
          <a:p>
            <a:pPr lvl="1"/>
            <a:r>
              <a:rPr lang="en-US" dirty="0" smtClean="0"/>
              <a:t>Mitigation</a:t>
            </a:r>
          </a:p>
          <a:p>
            <a:pPr lvl="1"/>
            <a:r>
              <a:rPr lang="en-US" dirty="0" smtClean="0"/>
              <a:t>Limited Duration definition</a:t>
            </a:r>
          </a:p>
          <a:p>
            <a:pPr lvl="1"/>
            <a:r>
              <a:rPr lang="en-US" dirty="0" smtClean="0"/>
              <a:t>Should Hydro resources be included</a:t>
            </a:r>
          </a:p>
          <a:p>
            <a:r>
              <a:rPr lang="en-US" dirty="0" smtClean="0"/>
              <a:t>ERCOT and WMWG continue to discuss the concepts at next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484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RUC of Energy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WMWG discussed RUC of ESS</a:t>
            </a:r>
          </a:p>
          <a:p>
            <a:r>
              <a:rPr lang="en-US" dirty="0" smtClean="0"/>
              <a:t>Utilizing the state of charge in RUC would be a major change</a:t>
            </a:r>
          </a:p>
          <a:p>
            <a:r>
              <a:rPr lang="en-US" dirty="0" smtClean="0"/>
              <a:t>ERCOT may need a forecast of Energy Storage resources</a:t>
            </a:r>
          </a:p>
          <a:p>
            <a:r>
              <a:rPr lang="en-US" dirty="0" smtClean="0"/>
              <a:t>The issue is also at OWG</a:t>
            </a:r>
          </a:p>
          <a:p>
            <a:r>
              <a:rPr lang="en-US" dirty="0" smtClean="0"/>
              <a:t>ERCOT and WMWG continue to discuss at next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68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Lambda Oscillations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finds that System Lambda and Generation to be Dispatched  (GTBD) are inherently correlated and become more correlated during periods of tight margins</a:t>
            </a:r>
          </a:p>
          <a:p>
            <a:pPr lvl="1"/>
            <a:r>
              <a:rPr lang="en-US" dirty="0" smtClean="0"/>
              <a:t>ERCOT reviewed data from August 5th and August 6th</a:t>
            </a:r>
          </a:p>
          <a:p>
            <a:pPr lvl="1"/>
            <a:r>
              <a:rPr lang="en-US" dirty="0" smtClean="0"/>
              <a:t>Total regulation and total generation are factors</a:t>
            </a:r>
          </a:p>
          <a:p>
            <a:pPr lvl="1"/>
            <a:r>
              <a:rPr lang="en-US" dirty="0" smtClean="0"/>
              <a:t>Tuning of constants discussed</a:t>
            </a:r>
          </a:p>
          <a:p>
            <a:r>
              <a:rPr lang="en-US" dirty="0" smtClean="0"/>
              <a:t>ERCOT </a:t>
            </a:r>
            <a:r>
              <a:rPr lang="en-US" dirty="0" smtClean="0"/>
              <a:t>action</a:t>
            </a:r>
            <a:endParaRPr lang="en-US" dirty="0" smtClean="0"/>
          </a:p>
          <a:p>
            <a:pPr lvl="1"/>
            <a:r>
              <a:rPr lang="en-US" dirty="0" smtClean="0"/>
              <a:t>ERCOT will post the data so market participants can review</a:t>
            </a:r>
            <a:endParaRPr lang="en-US" dirty="0" smtClean="0"/>
          </a:p>
          <a:p>
            <a:pPr lvl="1"/>
            <a:r>
              <a:rPr lang="en-US" dirty="0" smtClean="0"/>
              <a:t>ERCOT will also post the data from </a:t>
            </a:r>
            <a:r>
              <a:rPr lang="en-US" dirty="0" smtClean="0"/>
              <a:t>August 13th and 15th. </a:t>
            </a:r>
          </a:p>
          <a:p>
            <a:r>
              <a:rPr lang="en-US" dirty="0" smtClean="0"/>
              <a:t>WMWG </a:t>
            </a:r>
            <a:r>
              <a:rPr lang="en-US" dirty="0" smtClean="0"/>
              <a:t>will </a:t>
            </a:r>
            <a:r>
              <a:rPr lang="en-US" dirty="0" smtClean="0"/>
              <a:t>review if a </a:t>
            </a:r>
            <a:r>
              <a:rPr lang="en-US" dirty="0" err="1" smtClean="0"/>
              <a:t>mp</a:t>
            </a:r>
            <a:r>
              <a:rPr lang="en-US" dirty="0" smtClean="0"/>
              <a:t> raises issue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729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Load Forecast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ERCOT, Calvin Opheim, gave a good overview of the load forecast models</a:t>
            </a:r>
          </a:p>
          <a:p>
            <a:pPr lvl="1"/>
            <a:r>
              <a:rPr lang="en-US" dirty="0" smtClean="0"/>
              <a:t>He suggested that the presentation be posted in a location that can be referenced in the future</a:t>
            </a:r>
          </a:p>
          <a:p>
            <a:pPr lvl="1"/>
            <a:r>
              <a:rPr lang="en-US" dirty="0" smtClean="0"/>
              <a:t>ERCOT develops and tunes the models except for the two legacy models</a:t>
            </a:r>
          </a:p>
          <a:p>
            <a:r>
              <a:rPr lang="en-US" dirty="0" smtClean="0"/>
              <a:t>WMWG did not hear from Operations on how the models are selected from 7 days out to the operating day</a:t>
            </a:r>
          </a:p>
          <a:p>
            <a:pPr lvl="1"/>
            <a:r>
              <a:rPr lang="en-US" dirty="0" smtClean="0"/>
              <a:t>Operators cannot mix models, one has to be chosen for all of ERCOT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881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Evaluating Mitigated Offer for RUC Resources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Draft NPRR language was reviewed</a:t>
            </a:r>
          </a:p>
          <a:p>
            <a:r>
              <a:rPr lang="en-US" dirty="0" smtClean="0"/>
              <a:t>Question on if it could create a price higher than the shadow cap</a:t>
            </a:r>
          </a:p>
          <a:p>
            <a:r>
              <a:rPr lang="en-US" dirty="0" smtClean="0"/>
              <a:t>ERCOT to research</a:t>
            </a:r>
          </a:p>
          <a:p>
            <a:r>
              <a:rPr lang="en-US" dirty="0" smtClean="0"/>
              <a:t>To be reviewed at next WMWG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096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business </a:t>
            </a:r>
            <a:r>
              <a:rPr lang="en-US" dirty="0"/>
              <a:t>	</a:t>
            </a:r>
            <a:endParaRPr lang="en-US" dirty="0" smtClean="0"/>
          </a:p>
          <a:p>
            <a:pPr lvl="1"/>
            <a:r>
              <a:rPr lang="en-US" dirty="0" smtClean="0"/>
              <a:t>Participation </a:t>
            </a:r>
            <a:r>
              <a:rPr lang="en-US" dirty="0"/>
              <a:t>in SCED by the Controllable Load Resource component of Storage </a:t>
            </a:r>
            <a:endParaRPr lang="en-US" dirty="0" smtClean="0"/>
          </a:p>
          <a:p>
            <a:r>
              <a:rPr lang="en-US" dirty="0" smtClean="0"/>
              <a:t>WMWG </a:t>
            </a:r>
            <a:r>
              <a:rPr lang="en-US" dirty="0" smtClean="0"/>
              <a:t>meets September 16</a:t>
            </a:r>
          </a:p>
          <a:p>
            <a:r>
              <a:rPr lang="en-US" dirty="0" smtClean="0"/>
              <a:t>Any questions?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47753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947</TotalTime>
  <Words>368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Corbel</vt:lpstr>
      <vt:lpstr>Basis</vt:lpstr>
      <vt:lpstr>Wholesale Market Working Group Report to WMS</vt:lpstr>
      <vt:lpstr>Energy Storage Dispatch</vt:lpstr>
      <vt:lpstr>RUC of Energy Storage</vt:lpstr>
      <vt:lpstr>System Lambda Oscillations </vt:lpstr>
      <vt:lpstr>Load Forecast Review</vt:lpstr>
      <vt:lpstr>Evaluating Mitigated Offer for RUC Resources</vt:lpstr>
      <vt:lpstr>Next meeting</vt:lpstr>
    </vt:vector>
  </TitlesOfParts>
  <Company>CPS Energy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David Detelich</cp:lastModifiedBy>
  <cp:revision>96</cp:revision>
  <dcterms:created xsi:type="dcterms:W3CDTF">2019-02-22T15:15:24Z</dcterms:created>
  <dcterms:modified xsi:type="dcterms:W3CDTF">2019-08-26T21:12:06Z</dcterms:modified>
</cp:coreProperties>
</file>