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7"/>
  </p:notesMasterIdLst>
  <p:handoutMasterIdLst>
    <p:handoutMasterId r:id="rId28"/>
  </p:handoutMasterIdLst>
  <p:sldIdLst>
    <p:sldId id="260" r:id="rId6"/>
    <p:sldId id="312" r:id="rId7"/>
    <p:sldId id="319" r:id="rId8"/>
    <p:sldId id="326" r:id="rId9"/>
    <p:sldId id="331" r:id="rId10"/>
    <p:sldId id="332" r:id="rId11"/>
    <p:sldId id="329" r:id="rId12"/>
    <p:sldId id="330" r:id="rId13"/>
    <p:sldId id="333" r:id="rId14"/>
    <p:sldId id="334" r:id="rId15"/>
    <p:sldId id="323" r:id="rId16"/>
    <p:sldId id="328" r:id="rId17"/>
    <p:sldId id="321" r:id="rId18"/>
    <p:sldId id="314" r:id="rId19"/>
    <p:sldId id="316" r:id="rId20"/>
    <p:sldId id="315" r:id="rId21"/>
    <p:sldId id="317" r:id="rId22"/>
    <p:sldId id="320" r:id="rId23"/>
    <p:sldId id="324" r:id="rId24"/>
    <p:sldId id="325" r:id="rId25"/>
    <p:sldId id="31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9" autoAdjust="0"/>
  </p:normalViewPr>
  <p:slideViewPr>
    <p:cSldViewPr showGuides="1">
      <p:cViewPr varScale="1">
        <p:scale>
          <a:sx n="104" d="100"/>
          <a:sy n="104" d="100"/>
        </p:scale>
        <p:origin x="126"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400" b="1" dirty="0" smtClean="0">
                <a:solidFill>
                  <a:schemeClr val="tx2"/>
                </a:solidFill>
              </a:rPr>
              <a:t>Item 3c –Key Principle 1.3</a:t>
            </a:r>
          </a:p>
          <a:p>
            <a:r>
              <a:rPr lang="en-US" sz="2400" b="1" i="1" dirty="0" smtClean="0">
                <a:solidFill>
                  <a:schemeClr val="tx2"/>
                </a:solidFill>
              </a:rPr>
              <a:t>Ancillary Service Awarding and Imbalance Discussion and Examples</a:t>
            </a:r>
          </a:p>
          <a:p>
            <a:endParaRPr lang="en-US" dirty="0">
              <a:solidFill>
                <a:schemeClr val="tx2"/>
              </a:solidFill>
            </a:endParaRPr>
          </a:p>
          <a:p>
            <a:endParaRPr lang="en-US" dirty="0" smtClean="0">
              <a:solidFill>
                <a:schemeClr val="tx2"/>
              </a:solidFill>
            </a:endParaRPr>
          </a:p>
          <a:p>
            <a:r>
              <a:rPr lang="en-US" dirty="0" smtClean="0">
                <a:solidFill>
                  <a:schemeClr val="tx2"/>
                </a:solidFill>
              </a:rPr>
              <a:t>RTCTF</a:t>
            </a:r>
            <a:endParaRPr lang="en-US" dirty="0">
              <a:solidFill>
                <a:schemeClr val="tx2"/>
              </a:solidFill>
            </a:endParaRPr>
          </a:p>
          <a:p>
            <a:r>
              <a:rPr lang="en-US" dirty="0" smtClean="0">
                <a:solidFill>
                  <a:schemeClr val="tx2"/>
                </a:solidFill>
              </a:rPr>
              <a:t>August 27,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Settlement in the EEA Operation cont.</a:t>
            </a:r>
          </a:p>
        </p:txBody>
      </p:sp>
      <p:sp>
        <p:nvSpPr>
          <p:cNvPr id="3" name="Content Placeholder 2"/>
          <p:cNvSpPr>
            <a:spLocks noGrp="1"/>
          </p:cNvSpPr>
          <p:nvPr>
            <p:ph idx="1"/>
          </p:nvPr>
        </p:nvSpPr>
        <p:spPr>
          <a:xfrm>
            <a:off x="265929" y="757719"/>
            <a:ext cx="8153400" cy="5334001"/>
          </a:xfrm>
        </p:spPr>
        <p:txBody>
          <a:bodyPr/>
          <a:lstStyle/>
          <a:p>
            <a:r>
              <a:rPr lang="en-US" sz="1400" b="1" dirty="0" smtClean="0"/>
              <a:t>System Condition: EEA Level 2, Results for two intervals</a:t>
            </a:r>
          </a:p>
          <a:p>
            <a:r>
              <a:rPr lang="en-US" sz="1400" b="1" dirty="0" smtClean="0"/>
              <a:t>UFR Load Resource deployed: </a:t>
            </a:r>
            <a:r>
              <a:rPr lang="en-US" sz="1400" b="1" u="sng" dirty="0" smtClean="0"/>
              <a:t>RTC dispatch and Pricing run</a:t>
            </a:r>
          </a:p>
          <a:p>
            <a:pPr marL="0" indent="0">
              <a:buNone/>
            </a:pPr>
            <a:endParaRPr lang="en-US" sz="1800" b="1" dirty="0" smtClean="0"/>
          </a:p>
          <a:p>
            <a:r>
              <a:rPr lang="en-US" sz="1800" dirty="0" smtClean="0"/>
              <a:t>Prices</a:t>
            </a:r>
          </a:p>
          <a:p>
            <a:pPr lvl="1"/>
            <a:r>
              <a:rPr lang="en-US" sz="1600" dirty="0" smtClean="0"/>
              <a:t>Same under both proposals</a:t>
            </a:r>
          </a:p>
          <a:p>
            <a:pPr marL="0" indent="0">
              <a:buNone/>
            </a:pPr>
            <a:endParaRPr lang="en-US" sz="1800" dirty="0" smtClean="0"/>
          </a:p>
          <a:p>
            <a:r>
              <a:rPr lang="en-US" sz="1800" dirty="0" smtClean="0"/>
              <a:t>RT Imbalance Settlements: Current Proposal</a:t>
            </a:r>
          </a:p>
          <a:p>
            <a:endParaRPr lang="en-US" sz="1800" dirty="0"/>
          </a:p>
          <a:p>
            <a:endParaRPr lang="en-US" sz="1800" dirty="0" smtClean="0"/>
          </a:p>
          <a:p>
            <a:endParaRPr lang="en-US" sz="1800" dirty="0"/>
          </a:p>
          <a:p>
            <a:endParaRPr lang="en-US" sz="1800" dirty="0" smtClean="0"/>
          </a:p>
          <a:p>
            <a:endParaRPr lang="en-US" sz="1800" dirty="0" smtClean="0"/>
          </a:p>
          <a:p>
            <a:r>
              <a:rPr lang="en-US" sz="1800" dirty="0" smtClean="0"/>
              <a:t>RT </a:t>
            </a:r>
            <a:r>
              <a:rPr lang="en-US" sz="1800" dirty="0"/>
              <a:t>Imbalance Settlements: </a:t>
            </a:r>
            <a:r>
              <a:rPr lang="en-US" sz="1800" dirty="0" smtClean="0"/>
              <a:t>Original </a:t>
            </a:r>
            <a:r>
              <a:rPr lang="en-US" sz="1800" dirty="0"/>
              <a:t>Proposal</a:t>
            </a:r>
          </a:p>
          <a:p>
            <a:endParaRPr lang="en-US" sz="1800" dirty="0" smtClean="0"/>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0419550"/>
              </p:ext>
            </p:extLst>
          </p:nvPr>
        </p:nvGraphicFramePr>
        <p:xfrm>
          <a:off x="3980449" y="1541853"/>
          <a:ext cx="4800598" cy="875795"/>
        </p:xfrm>
        <a:graphic>
          <a:graphicData uri="http://schemas.openxmlformats.org/drawingml/2006/table">
            <a:tbl>
              <a:tblPr>
                <a:tableStyleId>{616DA210-FB5B-4158-B5E0-FEB733F419BA}</a:tableStyleId>
              </a:tblPr>
              <a:tblGrid>
                <a:gridCol w="544398"/>
                <a:gridCol w="808348"/>
                <a:gridCol w="808348"/>
                <a:gridCol w="808348"/>
                <a:gridCol w="791851"/>
                <a:gridCol w="1039305"/>
              </a:tblGrid>
              <a:tr h="494795">
                <a:tc>
                  <a:txBody>
                    <a:bodyPr/>
                    <a:lstStyle/>
                    <a:p>
                      <a:pPr algn="ctr" fontAlgn="b"/>
                      <a:r>
                        <a:rPr lang="en-US" sz="1000" b="1" u="none" strike="noStrike" dirty="0">
                          <a:effectLst/>
                          <a:latin typeface="+mn-lt"/>
                        </a:rPr>
                        <a:t>EEA Level</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i="0" u="none" strike="noStrike" dirty="0" smtClean="0">
                          <a:solidFill>
                            <a:srgbClr val="000000"/>
                          </a:solidFill>
                          <a:effectLst/>
                          <a:latin typeface="+mn-lt"/>
                        </a:rPr>
                        <a:t>Total Load</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LMP</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err="1" smtClean="0">
                          <a:effectLst/>
                          <a:latin typeface="+mn-lt"/>
                        </a:rPr>
                        <a:t>Reg</a:t>
                      </a:r>
                      <a:r>
                        <a:rPr lang="en-US" sz="1000" b="1" u="none" strike="noStrike" dirty="0" smtClean="0">
                          <a:effectLst/>
                          <a:latin typeface="+mn-lt"/>
                        </a:rPr>
                        <a:t>-Up MCPC</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RRS MCPC</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ECRS MCPC</a:t>
                      </a:r>
                      <a:endParaRPr lang="en-US" sz="1000" b="1" i="0" u="none" strike="noStrike" dirty="0">
                        <a:solidFill>
                          <a:srgbClr val="000000"/>
                        </a:solidFill>
                        <a:effectLst/>
                        <a:latin typeface="+mn-lt"/>
                      </a:endParaRPr>
                    </a:p>
                  </a:txBody>
                  <a:tcPr marL="9525" marR="9525" marT="9525" marB="0" anchor="b"/>
                </a:tc>
              </a:tr>
              <a:tr h="190500">
                <a:tc>
                  <a:txBody>
                    <a:bodyPr/>
                    <a:lstStyle/>
                    <a:p>
                      <a:pPr algn="ctr" fontAlgn="b"/>
                      <a:r>
                        <a:rPr lang="en-US" sz="1000" b="0" i="0" u="none" strike="noStrike" dirty="0">
                          <a:solidFill>
                            <a:schemeClr val="tx1"/>
                          </a:solidFill>
                          <a:effectLst/>
                          <a:latin typeface="+mn-lt"/>
                        </a:rPr>
                        <a:t>2</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rgbClr val="000000"/>
                          </a:solidFill>
                          <a:effectLst/>
                          <a:latin typeface="+mn-lt"/>
                        </a:rPr>
                        <a:t>68250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dirty="0" smtClean="0">
                          <a:effectLst/>
                          <a:latin typeface="+mn-lt"/>
                        </a:rPr>
                        <a:t>9000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chemeClr val="tx1"/>
                          </a:solidFill>
                          <a:effectLst/>
                          <a:latin typeface="+mn-lt"/>
                        </a:rPr>
                        <a:t>8975</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chemeClr val="tx1"/>
                          </a:solidFill>
                          <a:effectLst/>
                          <a:latin typeface="+mn-lt"/>
                        </a:rPr>
                        <a:t>8975</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chemeClr val="tx1"/>
                          </a:solidFill>
                          <a:effectLst/>
                          <a:latin typeface="+mn-lt"/>
                        </a:rPr>
                        <a:t>5960</a:t>
                      </a:r>
                      <a:endParaRPr lang="en-US" sz="1000" b="0" i="0" u="none" strike="noStrike" dirty="0">
                        <a:solidFill>
                          <a:srgbClr val="000000"/>
                        </a:solidFill>
                        <a:effectLst/>
                        <a:latin typeface="+mn-lt"/>
                      </a:endParaRPr>
                    </a:p>
                  </a:txBody>
                  <a:tcPr marL="9525" marR="9525" marT="9525" marB="0" anchor="b"/>
                </a:tc>
              </a:tr>
              <a:tr h="190500">
                <a:tc>
                  <a:txBody>
                    <a:bodyPr/>
                    <a:lstStyle/>
                    <a:p>
                      <a:pPr algn="ctr" fontAlgn="b"/>
                      <a:r>
                        <a:rPr lang="en-US" sz="1000" b="0" i="0" u="none" strike="noStrike" dirty="0">
                          <a:solidFill>
                            <a:schemeClr val="tx1"/>
                          </a:solidFill>
                          <a:effectLst/>
                          <a:latin typeface="+mn-lt"/>
                        </a:rPr>
                        <a:t>2</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rgbClr val="000000"/>
                          </a:solidFill>
                          <a:effectLst/>
                          <a:latin typeface="+mn-lt"/>
                        </a:rPr>
                        <a:t>67500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dirty="0" smtClean="0">
                          <a:effectLst/>
                          <a:latin typeface="+mn-lt"/>
                        </a:rPr>
                        <a:t>6025</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chemeClr val="tx1"/>
                          </a:solidFill>
                          <a:effectLst/>
                          <a:latin typeface="+mn-lt"/>
                        </a:rPr>
                        <a:t>6000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chemeClr val="tx1"/>
                          </a:solidFill>
                          <a:effectLst/>
                          <a:latin typeface="+mn-lt"/>
                        </a:rPr>
                        <a:t>6000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dirty="0" smtClean="0">
                          <a:effectLst/>
                          <a:latin typeface="+mn-lt"/>
                        </a:rPr>
                        <a:t>5985</a:t>
                      </a:r>
                      <a:endParaRPr lang="en-US" sz="1000" b="0" i="0" u="none" strike="noStrike" dirty="0">
                        <a:solidFill>
                          <a:srgbClr val="000000"/>
                        </a:solidFill>
                        <a:effectLst/>
                        <a:latin typeface="+mn-lt"/>
                      </a:endParaRPr>
                    </a:p>
                  </a:txBody>
                  <a:tcPr marL="9525" marR="9525" marT="9525"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19808077"/>
              </p:ext>
            </p:extLst>
          </p:nvPr>
        </p:nvGraphicFramePr>
        <p:xfrm>
          <a:off x="125191" y="2957085"/>
          <a:ext cx="8893617" cy="1131694"/>
        </p:xfrm>
        <a:graphic>
          <a:graphicData uri="http://schemas.openxmlformats.org/drawingml/2006/table">
            <a:tbl>
              <a:tblPr>
                <a:tableStyleId>{616DA210-FB5B-4158-B5E0-FEB733F419BA}</a:tableStyleId>
              </a:tblPr>
              <a:tblGrid>
                <a:gridCol w="381000"/>
                <a:gridCol w="640080"/>
                <a:gridCol w="640080"/>
                <a:gridCol w="640080"/>
                <a:gridCol w="731520"/>
                <a:gridCol w="640080"/>
                <a:gridCol w="648777"/>
                <a:gridCol w="640080"/>
                <a:gridCol w="640080"/>
                <a:gridCol w="640080"/>
                <a:gridCol w="640080"/>
                <a:gridCol w="640080"/>
                <a:gridCol w="731520"/>
                <a:gridCol w="640080"/>
              </a:tblGrid>
              <a:tr h="0">
                <a:tc rowSpan="2">
                  <a:txBody>
                    <a:bodyPr/>
                    <a:lstStyle/>
                    <a:p>
                      <a:pPr algn="ctr" fontAlgn="b"/>
                      <a:r>
                        <a:rPr lang="en-US" sz="1000" b="1" i="0" u="none" strike="noStrike" dirty="0" smtClean="0">
                          <a:solidFill>
                            <a:srgbClr val="000000"/>
                          </a:solidFill>
                          <a:effectLst/>
                          <a:latin typeface="+mn-lt"/>
                        </a:rPr>
                        <a:t>EEA Level</a:t>
                      </a:r>
                      <a:endParaRPr lang="en-US" sz="1000" b="1" i="0" u="none" strike="noStrike" dirty="0">
                        <a:solidFill>
                          <a:srgbClr val="000000"/>
                        </a:solidFill>
                        <a:effectLst/>
                        <a:latin typeface="+mn-lt"/>
                      </a:endParaRPr>
                    </a:p>
                  </a:txBody>
                  <a:tcPr marL="7682" marR="7682" marT="7682" marB="0" anchor="b"/>
                </a:tc>
                <a:tc gridSpan="3">
                  <a:txBody>
                    <a:bodyPr/>
                    <a:lstStyle/>
                    <a:p>
                      <a:pPr algn="ctr" fontAlgn="b"/>
                      <a:r>
                        <a:rPr lang="en-US" sz="1000" b="1" u="none" strike="noStrike" dirty="0" smtClean="0">
                          <a:effectLst/>
                          <a:latin typeface="+mn-lt"/>
                        </a:rPr>
                        <a:t>FR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u="none" strike="noStrike" dirty="0" smtClean="0">
                          <a:effectLst/>
                          <a:latin typeface="+mn-lt"/>
                        </a:rPr>
                        <a:t>NFRC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4">
                  <a:txBody>
                    <a:bodyPr/>
                    <a:lstStyle/>
                    <a:p>
                      <a:pPr algn="ctr" fontAlgn="b"/>
                      <a:r>
                        <a:rPr lang="en-US" sz="1000" b="1" i="0" u="none" strike="noStrike" dirty="0" smtClean="0">
                          <a:solidFill>
                            <a:srgbClr val="000000"/>
                          </a:solidFill>
                          <a:effectLst/>
                          <a:latin typeface="+mn-lt"/>
                        </a:rPr>
                        <a:t>UFR LR</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i="0" u="none" strike="noStrike" dirty="0" smtClean="0">
                          <a:solidFill>
                            <a:srgbClr val="000000"/>
                          </a:solidFill>
                          <a:effectLst/>
                          <a:latin typeface="+mn-lt"/>
                        </a:rPr>
                        <a:t>Rest Of System Load</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r>
              <a:tr h="533400">
                <a:tc vMerge="1">
                  <a:txBody>
                    <a:bodyPr/>
                    <a:lstStyle/>
                    <a:p>
                      <a:pPr algn="ctr" fontAlgn="b"/>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a:effectLst/>
                          <a:latin typeface="+mn-lt"/>
                        </a:rPr>
                        <a:t/>
                      </a:r>
                      <a:br>
                        <a:rPr lang="en-US" sz="1000" b="1" u="none" strike="noStrike" dirty="0">
                          <a:effectLst/>
                          <a:latin typeface="+mn-lt"/>
                        </a:rPr>
                      </a:br>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r>
              <a:tr h="153637">
                <a:tc>
                  <a:txBody>
                    <a:bodyPr/>
                    <a:lstStyle/>
                    <a:p>
                      <a:pPr algn="ctr" fontAlgn="b"/>
                      <a:r>
                        <a:rPr lang="en-US" sz="1000" b="0" i="0" u="none" strike="noStrike" dirty="0" smtClean="0">
                          <a:solidFill>
                            <a:srgbClr val="000000"/>
                          </a:solidFill>
                          <a:effectLst/>
                          <a:latin typeface="+mn-lt"/>
                        </a:rPr>
                        <a:t>2</a:t>
                      </a:r>
                      <a:endParaRPr lang="en-US" sz="1000" b="0" i="0" u="none" strike="noStrike" dirty="0">
                        <a:solidFill>
                          <a:srgbClr val="000000"/>
                        </a:solidFill>
                        <a:effectLst/>
                        <a:latin typeface="+mn-lt"/>
                      </a:endParaRPr>
                    </a:p>
                  </a:txBody>
                  <a:tcPr marL="7682" marR="7682" marT="7682"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300,000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299,166)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833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1,125,000)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745,000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380,000)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862,500)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860,104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en-US" sz="1000" b="0" i="0" u="none" strike="noStrike" kern="1200" dirty="0" smtClean="0">
                          <a:solidFill>
                            <a:srgbClr val="000000"/>
                          </a:solidFill>
                          <a:effectLst/>
                          <a:latin typeface="+mn-lt"/>
                          <a:ea typeface="+mn-ea"/>
                          <a:cs typeface="+mn-cs"/>
                        </a:rPr>
                        <a:t>0</a:t>
                      </a:r>
                      <a:endParaRPr lang="en-US" sz="1000" b="0" i="0" u="none" strike="noStrike" kern="1200" dirty="0">
                        <a:solidFill>
                          <a:srgbClr val="000000"/>
                        </a:solidFill>
                        <a:effectLst/>
                        <a:latin typeface="+mn-lt"/>
                        <a:ea typeface="+mn-ea"/>
                        <a:cs typeface="+mn-cs"/>
                      </a:endParaRPr>
                    </a:p>
                  </a:txBody>
                  <a:tcPr marL="7682" marR="7682" marT="7682"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2,396)</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r" fontAlgn="b"/>
                      <a:r>
                        <a:rPr lang="en-US" sz="1100" b="0" i="0" u="none" strike="noStrike" dirty="0" smtClean="0">
                          <a:solidFill>
                            <a:srgbClr val="000000"/>
                          </a:solidFill>
                          <a:effectLst/>
                          <a:latin typeface="Calibri" panose="020F0502020204030204" pitchFamily="34" charset="0"/>
                        </a:rPr>
                        <a:t>1,687,500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1,305,937)</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381,562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r>
              <a:tr h="153637">
                <a:tc>
                  <a:txBody>
                    <a:bodyPr/>
                    <a:lstStyle/>
                    <a:p>
                      <a:pPr algn="ctr" fontAlgn="b"/>
                      <a:r>
                        <a:rPr lang="en-US" sz="1000" b="0" i="0" u="none" strike="noStrike" dirty="0" smtClean="0">
                          <a:solidFill>
                            <a:srgbClr val="000000"/>
                          </a:solidFill>
                          <a:effectLst/>
                          <a:latin typeface="+mn-lt"/>
                        </a:rPr>
                        <a:t>2</a:t>
                      </a:r>
                      <a:endParaRPr lang="en-US" sz="1000" b="0" i="0" u="none" strike="noStrike" dirty="0">
                        <a:solidFill>
                          <a:srgbClr val="000000"/>
                        </a:solidFill>
                        <a:effectLst/>
                        <a:latin typeface="+mn-lt"/>
                      </a:endParaRPr>
                    </a:p>
                  </a:txBody>
                  <a:tcPr marL="7682" marR="7682" marT="7682"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577,396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575,000)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2,396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753125)</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748125</a:t>
                      </a:r>
                    </a:p>
                  </a:txBody>
                  <a:tcPr marL="9525" marR="9525" marT="9525" marB="0" anchor="b">
                    <a:solidFill>
                      <a:schemeClr val="accent3">
                        <a:lumMod val="40000"/>
                        <a:lumOff val="60000"/>
                      </a:schemeClr>
                    </a:solidFill>
                  </a:tcPr>
                </a:tc>
                <a:tc>
                  <a:txBody>
                    <a:bodyPr/>
                    <a:lstStyle/>
                    <a:p>
                      <a:pPr algn="ctr" fontAlgn="b"/>
                      <a:r>
                        <a:rPr lang="en-US" sz="1000" u="none" strike="noStrike" dirty="0" smtClean="0">
                          <a:effectLst/>
                          <a:latin typeface="+mn-lt"/>
                        </a:rPr>
                        <a:t>(5,000)</a:t>
                      </a:r>
                      <a:endParaRPr lang="en-US" sz="1000" b="0" i="0" u="none" strike="noStrike" dirty="0">
                        <a:solidFill>
                          <a:srgbClr val="000000"/>
                        </a:solidFill>
                        <a:effectLst/>
                        <a:latin typeface="+mn-lt"/>
                      </a:endParaRPr>
                    </a:p>
                  </a:txBody>
                  <a:tcPr marL="7682" marR="7682" marT="7682"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577,396)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575,000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en-US" sz="1000" u="none" strike="noStrike" dirty="0" smtClean="0">
                          <a:effectLst/>
                          <a:latin typeface="+mn-lt"/>
                        </a:rPr>
                        <a:t>0</a:t>
                      </a:r>
                      <a:endParaRPr lang="en-US" sz="1000" b="0" i="0" u="none" strike="noStrike" dirty="0">
                        <a:solidFill>
                          <a:srgbClr val="000000"/>
                        </a:solidFill>
                        <a:effectLst/>
                        <a:latin typeface="+mn-lt"/>
                      </a:endParaRPr>
                    </a:p>
                  </a:txBody>
                  <a:tcPr marL="7682" marR="7682" marT="7682"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2,396)</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r" fontAlgn="b"/>
                      <a:r>
                        <a:rPr lang="en-US" sz="1100" b="0" i="0" u="none" strike="noStrike" dirty="0" smtClean="0">
                          <a:solidFill>
                            <a:srgbClr val="000000"/>
                          </a:solidFill>
                          <a:effectLst/>
                          <a:latin typeface="Calibri" panose="020F0502020204030204" pitchFamily="34" charset="0"/>
                        </a:rPr>
                        <a:t>753,125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748,125)</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3">
                        <a:lumMod val="40000"/>
                        <a:lumOff val="60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5,000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846534647"/>
              </p:ext>
            </p:extLst>
          </p:nvPr>
        </p:nvGraphicFramePr>
        <p:xfrm>
          <a:off x="281273" y="4961831"/>
          <a:ext cx="8616757" cy="1131694"/>
        </p:xfrm>
        <a:graphic>
          <a:graphicData uri="http://schemas.openxmlformats.org/drawingml/2006/table">
            <a:tbl>
              <a:tblPr>
                <a:tableStyleId>{616DA210-FB5B-4158-B5E0-FEB733F419BA}</a:tableStyleId>
              </a:tblPr>
              <a:tblGrid>
                <a:gridCol w="381000"/>
                <a:gridCol w="640080"/>
                <a:gridCol w="640080"/>
                <a:gridCol w="640080"/>
                <a:gridCol w="640080"/>
                <a:gridCol w="546100"/>
                <a:gridCol w="648777"/>
                <a:gridCol w="640080"/>
                <a:gridCol w="640080"/>
                <a:gridCol w="640080"/>
                <a:gridCol w="640080"/>
                <a:gridCol w="640080"/>
                <a:gridCol w="640080"/>
                <a:gridCol w="640080"/>
              </a:tblGrid>
              <a:tr h="0">
                <a:tc rowSpan="2">
                  <a:txBody>
                    <a:bodyPr/>
                    <a:lstStyle/>
                    <a:p>
                      <a:pPr algn="ctr" fontAlgn="b"/>
                      <a:r>
                        <a:rPr lang="en-US" sz="1000" b="1" i="0" u="none" strike="noStrike" dirty="0" smtClean="0">
                          <a:solidFill>
                            <a:srgbClr val="000000"/>
                          </a:solidFill>
                          <a:effectLst/>
                          <a:latin typeface="+mn-lt"/>
                        </a:rPr>
                        <a:t>EEA Level</a:t>
                      </a:r>
                      <a:endParaRPr lang="en-US" sz="1000" b="1" i="0" u="none" strike="noStrike" dirty="0">
                        <a:solidFill>
                          <a:srgbClr val="000000"/>
                        </a:solidFill>
                        <a:effectLst/>
                        <a:latin typeface="+mn-lt"/>
                      </a:endParaRPr>
                    </a:p>
                  </a:txBody>
                  <a:tcPr marL="7682" marR="7682" marT="7682" marB="0" anchor="b"/>
                </a:tc>
                <a:tc gridSpan="3">
                  <a:txBody>
                    <a:bodyPr/>
                    <a:lstStyle/>
                    <a:p>
                      <a:pPr algn="ctr" fontAlgn="b"/>
                      <a:r>
                        <a:rPr lang="en-US" sz="1000" b="1" u="none" strike="noStrike" dirty="0" smtClean="0">
                          <a:effectLst/>
                          <a:latin typeface="+mn-lt"/>
                        </a:rPr>
                        <a:t>FR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u="none" strike="noStrike" dirty="0" smtClean="0">
                          <a:effectLst/>
                          <a:latin typeface="+mn-lt"/>
                        </a:rPr>
                        <a:t>NFRC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4">
                  <a:txBody>
                    <a:bodyPr/>
                    <a:lstStyle/>
                    <a:p>
                      <a:pPr algn="ctr" fontAlgn="b"/>
                      <a:r>
                        <a:rPr lang="en-US" sz="1000" b="1" i="0" u="none" strike="noStrike" dirty="0" smtClean="0">
                          <a:solidFill>
                            <a:srgbClr val="000000"/>
                          </a:solidFill>
                          <a:effectLst/>
                          <a:latin typeface="+mn-lt"/>
                        </a:rPr>
                        <a:t>UFR LR</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i="0" u="none" strike="noStrike" dirty="0" smtClean="0">
                          <a:solidFill>
                            <a:srgbClr val="000000"/>
                          </a:solidFill>
                          <a:effectLst/>
                          <a:latin typeface="+mn-lt"/>
                        </a:rPr>
                        <a:t>Rest Of System Load</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r>
              <a:tr h="533400">
                <a:tc vMerge="1">
                  <a:txBody>
                    <a:bodyPr/>
                    <a:lstStyle/>
                    <a:p>
                      <a:pPr algn="ctr" fontAlgn="b"/>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a:effectLst/>
                          <a:latin typeface="+mn-lt"/>
                        </a:rPr>
                        <a:t/>
                      </a:r>
                      <a:br>
                        <a:rPr lang="en-US" sz="1000" b="1" u="none" strike="noStrike" dirty="0">
                          <a:effectLst/>
                          <a:latin typeface="+mn-lt"/>
                        </a:rPr>
                      </a:br>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r>
              <a:tr h="153637">
                <a:tc>
                  <a:txBody>
                    <a:bodyPr/>
                    <a:lstStyle/>
                    <a:p>
                      <a:pPr algn="ctr" fontAlgn="b"/>
                      <a:r>
                        <a:rPr lang="en-US" sz="1000" b="0" i="0" u="none" strike="noStrike" dirty="0" smtClean="0">
                          <a:solidFill>
                            <a:srgbClr val="000000"/>
                          </a:solidFill>
                          <a:effectLst/>
                          <a:latin typeface="+mn-lt"/>
                        </a:rPr>
                        <a:t>2</a:t>
                      </a:r>
                      <a:endParaRPr lang="en-US" sz="1000" b="0" i="0" u="none" strike="noStrike" dirty="0">
                        <a:solidFill>
                          <a:srgbClr val="000000"/>
                        </a:solidFill>
                        <a:effectLst/>
                        <a:latin typeface="+mn-lt"/>
                      </a:endParaRPr>
                    </a:p>
                  </a:txBody>
                  <a:tcPr marL="7682" marR="7682" marT="7682"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(825,000)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546,333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278,667)</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862,500)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en-US" sz="1000" b="0" i="0" u="none" strike="noStrike" kern="1200" dirty="0" smtClean="0">
                          <a:solidFill>
                            <a:srgbClr val="000000"/>
                          </a:solidFill>
                          <a:effectLst/>
                          <a:latin typeface="+mn-lt"/>
                          <a:ea typeface="+mn-ea"/>
                          <a:cs typeface="+mn-cs"/>
                        </a:rPr>
                        <a:t>0</a:t>
                      </a:r>
                      <a:endParaRPr lang="en-US" sz="1000" b="0" i="0" u="none" strike="noStrike" kern="1200" dirty="0">
                        <a:solidFill>
                          <a:srgbClr val="000000"/>
                        </a:solidFill>
                        <a:effectLst/>
                        <a:latin typeface="+mn-lt"/>
                        <a:ea typeface="+mn-ea"/>
                        <a:cs typeface="+mn-cs"/>
                      </a:endParaRPr>
                    </a:p>
                  </a:txBody>
                  <a:tcPr marL="7682" marR="7682" marT="7682"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862,500)</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r" fontAlgn="b"/>
                      <a:r>
                        <a:rPr lang="en-US" sz="1100" b="0" i="0" u="none" strike="noStrike" dirty="0" smtClean="0">
                          <a:solidFill>
                            <a:srgbClr val="000000"/>
                          </a:solidFill>
                          <a:effectLst/>
                          <a:latin typeface="Calibri" panose="020F0502020204030204" pitchFamily="34" charset="0"/>
                        </a:rPr>
                        <a:t>1,687,500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546,333)</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1,141,167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r>
              <a:tr h="153637">
                <a:tc>
                  <a:txBody>
                    <a:bodyPr/>
                    <a:lstStyle/>
                    <a:p>
                      <a:pPr algn="ctr" fontAlgn="b"/>
                      <a:r>
                        <a:rPr lang="en-US" sz="1000" b="0" i="0" u="none" strike="noStrike" dirty="0" smtClean="0">
                          <a:solidFill>
                            <a:srgbClr val="000000"/>
                          </a:solidFill>
                          <a:effectLst/>
                          <a:latin typeface="+mn-lt"/>
                        </a:rPr>
                        <a:t>2</a:t>
                      </a:r>
                      <a:endParaRPr lang="en-US" sz="1000" b="0" i="0" u="none" strike="noStrike" dirty="0">
                        <a:solidFill>
                          <a:srgbClr val="000000"/>
                        </a:solidFill>
                        <a:effectLst/>
                        <a:latin typeface="+mn-lt"/>
                      </a:endParaRPr>
                    </a:p>
                  </a:txBody>
                  <a:tcPr marL="7682" marR="7682" marT="7682"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175,729)</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174,562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1,167)</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577,396)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0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en-US" sz="1000" u="none" strike="noStrike" dirty="0" smtClean="0">
                          <a:effectLst/>
                          <a:latin typeface="+mn-lt"/>
                        </a:rPr>
                        <a:t>0</a:t>
                      </a:r>
                      <a:endParaRPr lang="en-US" sz="1000" b="0" i="0" u="none" strike="noStrike" dirty="0">
                        <a:solidFill>
                          <a:srgbClr val="000000"/>
                        </a:solidFill>
                        <a:effectLst/>
                        <a:latin typeface="+mn-lt"/>
                      </a:endParaRPr>
                    </a:p>
                  </a:txBody>
                  <a:tcPr marL="7682" marR="7682" marT="7682"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577,396)</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r" fontAlgn="b"/>
                      <a:r>
                        <a:rPr lang="en-US" sz="1100" b="0" i="0" u="none" strike="noStrike" dirty="0" smtClean="0">
                          <a:solidFill>
                            <a:srgbClr val="000000"/>
                          </a:solidFill>
                          <a:effectLst/>
                          <a:latin typeface="Calibri" panose="020F0502020204030204" pitchFamily="34" charset="0"/>
                        </a:rPr>
                        <a:t>753,125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174,562)</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4">
                        <a:lumMod val="25000"/>
                        <a:lumOff val="75000"/>
                      </a:schemeClr>
                    </a:solidFill>
                  </a:tcPr>
                </a:tc>
                <a:tc>
                  <a:txBody>
                    <a:bodyPr/>
                    <a:lstStyle/>
                    <a:p>
                      <a:pPr algn="r" fontAlgn="b"/>
                      <a:r>
                        <a:rPr lang="en-US" sz="1100" b="0" i="0" u="none" strike="noStrike" dirty="0" smtClean="0">
                          <a:solidFill>
                            <a:srgbClr val="000000"/>
                          </a:solidFill>
                          <a:effectLst/>
                          <a:latin typeface="Calibri" panose="020F0502020204030204" pitchFamily="34" charset="0"/>
                        </a:rPr>
                        <a:t>578,562 </a:t>
                      </a:r>
                      <a:endParaRPr lang="en-US" sz="11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r>
            </a:tbl>
          </a:graphicData>
        </a:graphic>
      </p:graphicFrame>
    </p:spTree>
    <p:extLst>
      <p:ext uri="{BB962C8B-B14F-4D97-AF65-F5344CB8AC3E}">
        <p14:creationId xmlns:p14="http://schemas.microsoft.com/office/powerpoint/2010/main" val="75181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Settlement in the EEA Operation </a:t>
            </a:r>
            <a:r>
              <a:rPr lang="en-US" sz="2400" dirty="0" smtClean="0"/>
              <a:t>cont.</a:t>
            </a:r>
            <a:endParaRPr lang="en-US" sz="2400" dirty="0"/>
          </a:p>
        </p:txBody>
      </p:sp>
      <p:sp>
        <p:nvSpPr>
          <p:cNvPr id="3" name="Content Placeholder 2"/>
          <p:cNvSpPr>
            <a:spLocks noGrp="1"/>
          </p:cNvSpPr>
          <p:nvPr>
            <p:ph idx="1"/>
          </p:nvPr>
        </p:nvSpPr>
        <p:spPr>
          <a:xfrm>
            <a:off x="381000" y="1219200"/>
            <a:ext cx="8229600" cy="4823621"/>
          </a:xfrm>
        </p:spPr>
        <p:txBody>
          <a:bodyPr/>
          <a:lstStyle/>
          <a:p>
            <a:r>
              <a:rPr lang="en-US" sz="2000" dirty="0" smtClean="0"/>
              <a:t>Under today’s design, when a Load Resource providing UFR-type AS is deployed:</a:t>
            </a:r>
          </a:p>
          <a:p>
            <a:pPr lvl="1"/>
            <a:r>
              <a:rPr lang="en-US" sz="1800" dirty="0" smtClean="0"/>
              <a:t>That Resource is no longer consuming and is not available for another deployment, so there is an AS Imbalance charge with the price based on the ORDC price adder.</a:t>
            </a:r>
          </a:p>
          <a:p>
            <a:pPr lvl="1"/>
            <a:r>
              <a:rPr lang="en-US" sz="1800" dirty="0" smtClean="0"/>
              <a:t>With the Load Resource no longer consuming, it also avoids the cost of buying energy.</a:t>
            </a:r>
          </a:p>
          <a:p>
            <a:pPr lvl="2"/>
            <a:r>
              <a:rPr lang="en-US" sz="1600" dirty="0" smtClean="0"/>
              <a:t>If there was an energy purchase for what the Load Resource had been consuming (e.g., in the DAM), an Energy Imbalance would also be created and there would be a payment to the Load Resource’s QSE.</a:t>
            </a:r>
          </a:p>
          <a:p>
            <a:pPr lvl="1"/>
            <a:r>
              <a:rPr lang="en-US" sz="1800" dirty="0" smtClean="0"/>
              <a:t>The money collected from the AS Imbalance charges go to QSEs that are long on their AS Imbalance.  Under scarcity conditions when AS is being used, this generally results in an AS Imbalance payment to Load.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766465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Settlement in the EEA Operation cont.</a:t>
            </a:r>
          </a:p>
        </p:txBody>
      </p:sp>
      <p:sp>
        <p:nvSpPr>
          <p:cNvPr id="3" name="Content Placeholder 2"/>
          <p:cNvSpPr>
            <a:spLocks noGrp="1"/>
          </p:cNvSpPr>
          <p:nvPr>
            <p:ph idx="1"/>
          </p:nvPr>
        </p:nvSpPr>
        <p:spPr>
          <a:xfrm>
            <a:off x="381000" y="990600"/>
            <a:ext cx="8153400" cy="5334001"/>
          </a:xfrm>
        </p:spPr>
        <p:txBody>
          <a:bodyPr/>
          <a:lstStyle/>
          <a:p>
            <a:r>
              <a:rPr lang="en-US" sz="1800" dirty="0"/>
              <a:t>Under the last comments, RTC would work very similarly</a:t>
            </a:r>
            <a:r>
              <a:rPr lang="en-US" sz="1800" dirty="0" smtClean="0"/>
              <a:t>.</a:t>
            </a:r>
          </a:p>
          <a:p>
            <a:pPr lvl="1"/>
            <a:r>
              <a:rPr lang="en-US" sz="1600" dirty="0"/>
              <a:t>That Resource is no longer consuming and available for another deployment,</a:t>
            </a:r>
            <a:r>
              <a:rPr lang="en-US" sz="1600" u="sng" dirty="0"/>
              <a:t> </a:t>
            </a:r>
            <a:r>
              <a:rPr lang="en-US" sz="1600" u="sng" dirty="0" smtClean="0"/>
              <a:t>RTC will take a fresh at awarding that AS to other Resources and there </a:t>
            </a:r>
            <a:r>
              <a:rPr lang="en-US" sz="1600" u="sng" dirty="0"/>
              <a:t>is an AS Imbalance charge with the price based on the </a:t>
            </a:r>
            <a:r>
              <a:rPr lang="en-US" sz="1600" u="sng" dirty="0" smtClean="0"/>
              <a:t>real-time MCPC for that AS</a:t>
            </a:r>
            <a:r>
              <a:rPr lang="en-US" sz="1600" dirty="0" smtClean="0"/>
              <a:t>.</a:t>
            </a:r>
            <a:endParaRPr lang="en-US" sz="1600" dirty="0"/>
          </a:p>
          <a:p>
            <a:pPr lvl="1"/>
            <a:r>
              <a:rPr lang="en-US" sz="1600" dirty="0"/>
              <a:t>With the Load Resource no longer consuming, it also avoids the cost of buying energy.</a:t>
            </a:r>
          </a:p>
          <a:p>
            <a:pPr lvl="2"/>
            <a:r>
              <a:rPr lang="en-US" sz="1400" dirty="0"/>
              <a:t>If there was an energy purchase for what the Load Resource had been consuming (e.g., in the DAM), an Energy Imbalance would also be created and there would be a payment to the Load Resource’s QSE.</a:t>
            </a:r>
          </a:p>
          <a:p>
            <a:pPr lvl="1"/>
            <a:r>
              <a:rPr lang="en-US" sz="1600" dirty="0"/>
              <a:t>The money collected from the AS Imbalance charges go to QSEs that are long on their AS Imbalance.  Under scarcity conditions when AS is being used, this generally results in an AS Imbalance payment to Load</a:t>
            </a:r>
            <a:r>
              <a:rPr lang="en-US" sz="1600" dirty="0" smtClean="0"/>
              <a:t>.</a:t>
            </a:r>
          </a:p>
          <a:p>
            <a:pPr lvl="1"/>
            <a:endParaRPr lang="en-US" sz="1400" dirty="0"/>
          </a:p>
          <a:p>
            <a:r>
              <a:rPr lang="en-US" sz="1800" dirty="0" smtClean="0"/>
              <a:t>Assuming that the deployed Load Resource should continue to be awarded means that, in addition to avoiding the energy cost, there  is not an AS Imbalance charge for the Load Resources and there would be less dollars allocated to Load, relative to today.</a:t>
            </a:r>
            <a:endParaRPr lang="en-US" sz="1800" dirty="0"/>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649065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t>Examples of how this process would work under RTC with various types of Resources and AS products</a:t>
            </a:r>
            <a:r>
              <a:rPr lang="en-US" sz="3200" dirty="0" smtClean="0"/>
              <a:t/>
            </a:r>
            <a:br>
              <a:rPr lang="en-US" sz="3200" dirty="0" smtClean="0"/>
            </a:br>
            <a:r>
              <a:rPr lang="en-US" sz="2800" dirty="0"/>
              <a:t/>
            </a:r>
            <a:br>
              <a:rPr lang="en-US" sz="2800" dirty="0"/>
            </a:br>
            <a:r>
              <a:rPr lang="en-US" sz="2800" i="1" dirty="0" smtClean="0"/>
              <a:t>Based on the ERCOT August 20, 2019 comments</a:t>
            </a:r>
            <a:endParaRPr lang="en-US" sz="2800" dirty="0"/>
          </a:p>
        </p:txBody>
      </p:sp>
    </p:spTree>
    <p:extLst>
      <p:ext uri="{BB962C8B-B14F-4D97-AF65-F5344CB8AC3E}">
        <p14:creationId xmlns:p14="http://schemas.microsoft.com/office/powerpoint/2010/main" val="2791833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7617323" y="3180162"/>
            <a:ext cx="923444" cy="123303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682188" y="3170016"/>
            <a:ext cx="951230" cy="606594"/>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5767948" y="3150835"/>
            <a:ext cx="923444" cy="123303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1332813" y="3161272"/>
            <a:ext cx="2768132" cy="123303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smtClean="0"/>
              <a:t>Example – Generation Resource Providing PFR-type RRS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cxnSp>
        <p:nvCxnSpPr>
          <p:cNvPr id="5" name="Straight Arrow Connector 4"/>
          <p:cNvCxnSpPr/>
          <p:nvPr/>
        </p:nvCxnSpPr>
        <p:spPr>
          <a:xfrm flipV="1">
            <a:off x="4085431" y="2843183"/>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3167610" y="2843183"/>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236460" y="2843183"/>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333622" y="5297002"/>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1330036" y="2743200"/>
            <a:ext cx="3586" cy="256396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344269" y="5687851"/>
            <a:ext cx="684076" cy="338554"/>
          </a:xfrm>
          <a:prstGeom prst="rect">
            <a:avLst/>
          </a:prstGeom>
          <a:noFill/>
        </p:spPr>
        <p:txBody>
          <a:bodyPr wrap="square" rtlCol="0">
            <a:spAutoFit/>
          </a:bodyPr>
          <a:lstStyle/>
          <a:p>
            <a:r>
              <a:rPr lang="en-US" sz="1600" dirty="0">
                <a:solidFill>
                  <a:schemeClr val="tx2"/>
                </a:solidFill>
              </a:rPr>
              <a:t>Time</a:t>
            </a:r>
          </a:p>
        </p:txBody>
      </p:sp>
      <p:sp>
        <p:nvSpPr>
          <p:cNvPr id="11" name="TextBox 10"/>
          <p:cNvSpPr txBox="1"/>
          <p:nvPr/>
        </p:nvSpPr>
        <p:spPr>
          <a:xfrm>
            <a:off x="1022855" y="5426844"/>
            <a:ext cx="684076" cy="276999"/>
          </a:xfrm>
          <a:prstGeom prst="rect">
            <a:avLst/>
          </a:prstGeom>
          <a:noFill/>
        </p:spPr>
        <p:txBody>
          <a:bodyPr wrap="square" rtlCol="0">
            <a:spAutoFit/>
          </a:bodyPr>
          <a:lstStyle/>
          <a:p>
            <a:r>
              <a:rPr lang="en-US" sz="1200" dirty="0">
                <a:solidFill>
                  <a:schemeClr val="tx2"/>
                </a:solidFill>
              </a:rPr>
              <a:t>RTC 0</a:t>
            </a:r>
          </a:p>
        </p:txBody>
      </p:sp>
      <p:sp>
        <p:nvSpPr>
          <p:cNvPr id="12" name="TextBox 11"/>
          <p:cNvSpPr txBox="1"/>
          <p:nvPr/>
        </p:nvSpPr>
        <p:spPr>
          <a:xfrm>
            <a:off x="1905000" y="5426844"/>
            <a:ext cx="684076" cy="276999"/>
          </a:xfrm>
          <a:prstGeom prst="rect">
            <a:avLst/>
          </a:prstGeom>
          <a:noFill/>
        </p:spPr>
        <p:txBody>
          <a:bodyPr wrap="square" rtlCol="0">
            <a:spAutoFit/>
          </a:bodyPr>
          <a:lstStyle/>
          <a:p>
            <a:r>
              <a:rPr lang="en-US" sz="1200" dirty="0">
                <a:solidFill>
                  <a:schemeClr val="tx2"/>
                </a:solidFill>
              </a:rPr>
              <a:t>RTC 5</a:t>
            </a:r>
          </a:p>
        </p:txBody>
      </p:sp>
      <p:sp>
        <p:nvSpPr>
          <p:cNvPr id="13" name="TextBox 12"/>
          <p:cNvSpPr txBox="1"/>
          <p:nvPr/>
        </p:nvSpPr>
        <p:spPr>
          <a:xfrm>
            <a:off x="2805419" y="5424706"/>
            <a:ext cx="718700" cy="276999"/>
          </a:xfrm>
          <a:prstGeom prst="rect">
            <a:avLst/>
          </a:prstGeom>
          <a:noFill/>
        </p:spPr>
        <p:txBody>
          <a:bodyPr wrap="square" rtlCol="0">
            <a:spAutoFit/>
          </a:bodyPr>
          <a:lstStyle/>
          <a:p>
            <a:r>
              <a:rPr lang="en-US" sz="1200" dirty="0">
                <a:solidFill>
                  <a:schemeClr val="tx2"/>
                </a:solidFill>
              </a:rPr>
              <a:t>RTC 10</a:t>
            </a:r>
          </a:p>
        </p:txBody>
      </p:sp>
      <p:sp>
        <p:nvSpPr>
          <p:cNvPr id="14" name="TextBox 13"/>
          <p:cNvSpPr txBox="1"/>
          <p:nvPr/>
        </p:nvSpPr>
        <p:spPr>
          <a:xfrm>
            <a:off x="3749401" y="5424705"/>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5" name="Straight Connector 14"/>
          <p:cNvCxnSpPr/>
          <p:nvPr/>
        </p:nvCxnSpPr>
        <p:spPr>
          <a:xfrm>
            <a:off x="1333622" y="3161273"/>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6010" y="3031392"/>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17" name="Straight Connector 16"/>
          <p:cNvCxnSpPr/>
          <p:nvPr/>
        </p:nvCxnSpPr>
        <p:spPr>
          <a:xfrm flipV="1">
            <a:off x="1333623" y="4383862"/>
            <a:ext cx="2776261" cy="5292"/>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21" name="TextBox 20"/>
          <p:cNvSpPr txBox="1"/>
          <p:nvPr/>
        </p:nvSpPr>
        <p:spPr>
          <a:xfrm>
            <a:off x="395414" y="3457099"/>
            <a:ext cx="777266"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27" name="TextBox 26"/>
          <p:cNvSpPr txBox="1"/>
          <p:nvPr/>
        </p:nvSpPr>
        <p:spPr>
          <a:xfrm>
            <a:off x="1199723" y="5990555"/>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30" name="Left Brace 29"/>
          <p:cNvSpPr/>
          <p:nvPr/>
        </p:nvSpPr>
        <p:spPr>
          <a:xfrm>
            <a:off x="954836" y="3161273"/>
            <a:ext cx="299219" cy="1203397"/>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1905000" y="5992217"/>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33" name="Content Placeholder 2"/>
          <p:cNvSpPr>
            <a:spLocks noGrp="1"/>
          </p:cNvSpPr>
          <p:nvPr>
            <p:ph idx="1"/>
          </p:nvPr>
        </p:nvSpPr>
        <p:spPr>
          <a:xfrm>
            <a:off x="365639" y="921124"/>
            <a:ext cx="4156949" cy="1822076"/>
          </a:xfrm>
        </p:spPr>
        <p:txBody>
          <a:bodyPr/>
          <a:lstStyle/>
          <a:p>
            <a:pPr marL="0" indent="0">
              <a:buNone/>
            </a:pPr>
            <a:r>
              <a:rPr lang="en-US" sz="1600" dirty="0" smtClean="0">
                <a:latin typeface="+mn-lt"/>
              </a:rPr>
              <a:t>Case A</a:t>
            </a:r>
          </a:p>
          <a:p>
            <a:r>
              <a:rPr lang="en-US" sz="1400" dirty="0" smtClean="0"/>
              <a:t>Generation Resource responds to frequency and is able to back down to the RTC 0 Base Point when RTC 5 and 10 are executed</a:t>
            </a:r>
          </a:p>
          <a:p>
            <a:r>
              <a:rPr lang="en-US" sz="1400" dirty="0" smtClean="0"/>
              <a:t>No AS Imbalance</a:t>
            </a:r>
          </a:p>
          <a:p>
            <a:r>
              <a:rPr lang="en-US" sz="1400" dirty="0" smtClean="0"/>
              <a:t>Area under the green line is paid for energy</a:t>
            </a:r>
          </a:p>
          <a:p>
            <a:endParaRPr lang="en-US" sz="1600" dirty="0" smtClean="0">
              <a:latin typeface="+mn-lt"/>
            </a:endParaRPr>
          </a:p>
        </p:txBody>
      </p:sp>
      <p:cxnSp>
        <p:nvCxnSpPr>
          <p:cNvPr id="46" name="Straight Arrow Connector 45"/>
          <p:cNvCxnSpPr/>
          <p:nvPr/>
        </p:nvCxnSpPr>
        <p:spPr>
          <a:xfrm flipV="1">
            <a:off x="8524672" y="2843183"/>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7606851" y="2843183"/>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6675701" y="2843183"/>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5772863" y="5297002"/>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5767948" y="2737401"/>
            <a:ext cx="4915" cy="25697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783510" y="5687851"/>
            <a:ext cx="684076" cy="338554"/>
          </a:xfrm>
          <a:prstGeom prst="rect">
            <a:avLst/>
          </a:prstGeom>
          <a:noFill/>
        </p:spPr>
        <p:txBody>
          <a:bodyPr wrap="square" rtlCol="0">
            <a:spAutoFit/>
          </a:bodyPr>
          <a:lstStyle/>
          <a:p>
            <a:r>
              <a:rPr lang="en-US" sz="1600" dirty="0">
                <a:solidFill>
                  <a:schemeClr val="tx2"/>
                </a:solidFill>
              </a:rPr>
              <a:t>Time</a:t>
            </a:r>
          </a:p>
        </p:txBody>
      </p:sp>
      <p:sp>
        <p:nvSpPr>
          <p:cNvPr id="52" name="TextBox 51"/>
          <p:cNvSpPr txBox="1"/>
          <p:nvPr/>
        </p:nvSpPr>
        <p:spPr>
          <a:xfrm>
            <a:off x="5462096" y="5426844"/>
            <a:ext cx="684076" cy="276999"/>
          </a:xfrm>
          <a:prstGeom prst="rect">
            <a:avLst/>
          </a:prstGeom>
          <a:noFill/>
        </p:spPr>
        <p:txBody>
          <a:bodyPr wrap="square" rtlCol="0">
            <a:spAutoFit/>
          </a:bodyPr>
          <a:lstStyle/>
          <a:p>
            <a:r>
              <a:rPr lang="en-US" sz="1200" dirty="0">
                <a:solidFill>
                  <a:schemeClr val="tx2"/>
                </a:solidFill>
              </a:rPr>
              <a:t>RTC 0</a:t>
            </a:r>
          </a:p>
        </p:txBody>
      </p:sp>
      <p:sp>
        <p:nvSpPr>
          <p:cNvPr id="53" name="TextBox 52"/>
          <p:cNvSpPr txBox="1"/>
          <p:nvPr/>
        </p:nvSpPr>
        <p:spPr>
          <a:xfrm>
            <a:off x="6344241" y="5426844"/>
            <a:ext cx="684076" cy="276999"/>
          </a:xfrm>
          <a:prstGeom prst="rect">
            <a:avLst/>
          </a:prstGeom>
          <a:noFill/>
        </p:spPr>
        <p:txBody>
          <a:bodyPr wrap="square" rtlCol="0">
            <a:spAutoFit/>
          </a:bodyPr>
          <a:lstStyle/>
          <a:p>
            <a:r>
              <a:rPr lang="en-US" sz="1200" dirty="0">
                <a:solidFill>
                  <a:schemeClr val="tx2"/>
                </a:solidFill>
              </a:rPr>
              <a:t>RTC 5</a:t>
            </a:r>
          </a:p>
        </p:txBody>
      </p:sp>
      <p:sp>
        <p:nvSpPr>
          <p:cNvPr id="54" name="TextBox 53"/>
          <p:cNvSpPr txBox="1"/>
          <p:nvPr/>
        </p:nvSpPr>
        <p:spPr>
          <a:xfrm>
            <a:off x="7244660" y="5424706"/>
            <a:ext cx="718700" cy="276999"/>
          </a:xfrm>
          <a:prstGeom prst="rect">
            <a:avLst/>
          </a:prstGeom>
          <a:noFill/>
        </p:spPr>
        <p:txBody>
          <a:bodyPr wrap="square" rtlCol="0">
            <a:spAutoFit/>
          </a:bodyPr>
          <a:lstStyle/>
          <a:p>
            <a:r>
              <a:rPr lang="en-US" sz="1200" dirty="0">
                <a:solidFill>
                  <a:schemeClr val="tx2"/>
                </a:solidFill>
              </a:rPr>
              <a:t>RTC 10</a:t>
            </a:r>
          </a:p>
        </p:txBody>
      </p:sp>
      <p:sp>
        <p:nvSpPr>
          <p:cNvPr id="55" name="TextBox 54"/>
          <p:cNvSpPr txBox="1"/>
          <p:nvPr/>
        </p:nvSpPr>
        <p:spPr>
          <a:xfrm>
            <a:off x="8188642" y="5424705"/>
            <a:ext cx="773187" cy="276999"/>
          </a:xfrm>
          <a:prstGeom prst="rect">
            <a:avLst/>
          </a:prstGeom>
          <a:noFill/>
        </p:spPr>
        <p:txBody>
          <a:bodyPr wrap="square" rtlCol="0">
            <a:spAutoFit/>
          </a:bodyPr>
          <a:lstStyle/>
          <a:p>
            <a:r>
              <a:rPr lang="en-US" sz="1200" dirty="0">
                <a:solidFill>
                  <a:schemeClr val="tx2"/>
                </a:solidFill>
              </a:rPr>
              <a:t>RTC 15</a:t>
            </a:r>
          </a:p>
        </p:txBody>
      </p:sp>
      <p:cxnSp>
        <p:nvCxnSpPr>
          <p:cNvPr id="56" name="Straight Connector 55"/>
          <p:cNvCxnSpPr/>
          <p:nvPr/>
        </p:nvCxnSpPr>
        <p:spPr>
          <a:xfrm>
            <a:off x="5772863" y="3161273"/>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095251" y="3031392"/>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58" name="Straight Connector 57"/>
          <p:cNvCxnSpPr/>
          <p:nvPr/>
        </p:nvCxnSpPr>
        <p:spPr>
          <a:xfrm>
            <a:off x="5772864" y="4389154"/>
            <a:ext cx="911354" cy="0"/>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59" name="TextBox 58"/>
          <p:cNvSpPr txBox="1"/>
          <p:nvPr/>
        </p:nvSpPr>
        <p:spPr>
          <a:xfrm>
            <a:off x="4861599" y="3481039"/>
            <a:ext cx="786205"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61" name="Left Brace 60"/>
          <p:cNvSpPr/>
          <p:nvPr/>
        </p:nvSpPr>
        <p:spPr>
          <a:xfrm>
            <a:off x="5394077" y="3161273"/>
            <a:ext cx="299219" cy="1203397"/>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Content Placeholder 2"/>
          <p:cNvSpPr txBox="1">
            <a:spLocks/>
          </p:cNvSpPr>
          <p:nvPr/>
        </p:nvSpPr>
        <p:spPr>
          <a:xfrm>
            <a:off x="4804880" y="967864"/>
            <a:ext cx="4262920"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B</a:t>
            </a:r>
          </a:p>
          <a:p>
            <a:r>
              <a:rPr lang="en-US" sz="1400" dirty="0" smtClean="0"/>
              <a:t>Generation Resource responds to frequency and is not able </a:t>
            </a:r>
            <a:r>
              <a:rPr lang="en-US" sz="1400" dirty="0"/>
              <a:t>to back down to the </a:t>
            </a:r>
            <a:r>
              <a:rPr lang="en-US" sz="1400" dirty="0" smtClean="0"/>
              <a:t>RTC 0 Base </a:t>
            </a:r>
            <a:r>
              <a:rPr lang="en-US" sz="1400" dirty="0"/>
              <a:t>Point when </a:t>
            </a:r>
            <a:r>
              <a:rPr lang="en-US" sz="1400" dirty="0" smtClean="0"/>
              <a:t>RTC 5 </a:t>
            </a:r>
            <a:r>
              <a:rPr lang="en-US" sz="1400" dirty="0"/>
              <a:t>is executed</a:t>
            </a:r>
          </a:p>
          <a:p>
            <a:r>
              <a:rPr lang="en-US" sz="1400" dirty="0" smtClean="0"/>
              <a:t>Some AS Imbalance for RTC 5 only.  RTC looks for RRS elsewhere for RTC 5</a:t>
            </a:r>
          </a:p>
          <a:p>
            <a:r>
              <a:rPr lang="en-US" sz="1400" dirty="0" smtClean="0"/>
              <a:t>Area under the green line is paid for energy</a:t>
            </a:r>
          </a:p>
          <a:p>
            <a:endParaRPr lang="en-US" sz="1600" dirty="0" smtClean="0"/>
          </a:p>
        </p:txBody>
      </p:sp>
      <p:cxnSp>
        <p:nvCxnSpPr>
          <p:cNvPr id="66" name="Straight Connector 65"/>
          <p:cNvCxnSpPr>
            <a:stCxn id="77" idx="3"/>
          </p:cNvCxnSpPr>
          <p:nvPr/>
        </p:nvCxnSpPr>
        <p:spPr>
          <a:xfrm flipH="1">
            <a:off x="6689930" y="3767352"/>
            <a:ext cx="1462" cy="618614"/>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68" name="Straight Connector 67"/>
          <p:cNvCxnSpPr/>
          <p:nvPr/>
        </p:nvCxnSpPr>
        <p:spPr>
          <a:xfrm flipV="1">
            <a:off x="6680672" y="3774261"/>
            <a:ext cx="933059" cy="687"/>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73" name="TextBox 72"/>
          <p:cNvSpPr txBox="1"/>
          <p:nvPr/>
        </p:nvSpPr>
        <p:spPr>
          <a:xfrm>
            <a:off x="2927872" y="5992217"/>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74" name="TextBox 73"/>
          <p:cNvSpPr txBox="1"/>
          <p:nvPr/>
        </p:nvSpPr>
        <p:spPr>
          <a:xfrm>
            <a:off x="5595036" y="5988105"/>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75" name="TextBox 74"/>
          <p:cNvSpPr txBox="1"/>
          <p:nvPr/>
        </p:nvSpPr>
        <p:spPr>
          <a:xfrm>
            <a:off x="6300313" y="5989767"/>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76" name="TextBox 75"/>
          <p:cNvSpPr txBox="1"/>
          <p:nvPr/>
        </p:nvSpPr>
        <p:spPr>
          <a:xfrm>
            <a:off x="7323185" y="5989767"/>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81" name="TextBox 80"/>
          <p:cNvSpPr txBox="1"/>
          <p:nvPr/>
        </p:nvSpPr>
        <p:spPr>
          <a:xfrm>
            <a:off x="1939419" y="609600"/>
            <a:ext cx="4994781" cy="338554"/>
          </a:xfrm>
          <a:prstGeom prst="rect">
            <a:avLst/>
          </a:prstGeom>
          <a:noFill/>
        </p:spPr>
        <p:txBody>
          <a:bodyPr wrap="square" rtlCol="0">
            <a:spAutoFit/>
          </a:bodyPr>
          <a:lstStyle/>
          <a:p>
            <a:pPr algn="ctr"/>
            <a:r>
              <a:rPr lang="en-US" sz="1600" i="1" dirty="0" smtClean="0">
                <a:solidFill>
                  <a:schemeClr val="accent6"/>
                </a:solidFill>
              </a:rPr>
              <a:t>Similar examples would also apply for </a:t>
            </a:r>
            <a:r>
              <a:rPr lang="en-US" sz="1600" i="1" dirty="0" err="1" smtClean="0">
                <a:solidFill>
                  <a:schemeClr val="accent6"/>
                </a:solidFill>
              </a:rPr>
              <a:t>Reg</a:t>
            </a:r>
            <a:r>
              <a:rPr lang="en-US" sz="1600" i="1" dirty="0" smtClean="0">
                <a:solidFill>
                  <a:schemeClr val="accent6"/>
                </a:solidFill>
              </a:rPr>
              <a:t>-Up</a:t>
            </a:r>
            <a:endParaRPr lang="en-US" sz="1600" i="1" dirty="0">
              <a:solidFill>
                <a:schemeClr val="accent6"/>
              </a:solidFill>
            </a:endParaRPr>
          </a:p>
        </p:txBody>
      </p:sp>
      <p:cxnSp>
        <p:nvCxnSpPr>
          <p:cNvPr id="84" name="Straight Connector 83"/>
          <p:cNvCxnSpPr/>
          <p:nvPr/>
        </p:nvCxnSpPr>
        <p:spPr>
          <a:xfrm>
            <a:off x="7629413" y="4413195"/>
            <a:ext cx="911354" cy="0"/>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85" name="Straight Connector 84"/>
          <p:cNvCxnSpPr/>
          <p:nvPr/>
        </p:nvCxnSpPr>
        <p:spPr>
          <a:xfrm>
            <a:off x="7613731" y="3774260"/>
            <a:ext cx="0" cy="626794"/>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91" name="Freeform 90"/>
          <p:cNvSpPr/>
          <p:nvPr/>
        </p:nvSpPr>
        <p:spPr>
          <a:xfrm>
            <a:off x="5781964" y="3353264"/>
            <a:ext cx="2752436" cy="1135409"/>
          </a:xfrm>
          <a:custGeom>
            <a:avLst/>
            <a:gdLst>
              <a:gd name="connsiteX0" fmla="*/ 0 w 2752436"/>
              <a:gd name="connsiteY0" fmla="*/ 1039537 h 1135409"/>
              <a:gd name="connsiteX1" fmla="*/ 157018 w 2752436"/>
              <a:gd name="connsiteY1" fmla="*/ 1122664 h 1135409"/>
              <a:gd name="connsiteX2" fmla="*/ 461818 w 2752436"/>
              <a:gd name="connsiteY2" fmla="*/ 799392 h 1135409"/>
              <a:gd name="connsiteX3" fmla="*/ 803563 w 2752436"/>
              <a:gd name="connsiteY3" fmla="*/ 162082 h 1135409"/>
              <a:gd name="connsiteX4" fmla="*/ 1016000 w 2752436"/>
              <a:gd name="connsiteY4" fmla="*/ 14301 h 1135409"/>
              <a:gd name="connsiteX5" fmla="*/ 1256145 w 2752436"/>
              <a:gd name="connsiteY5" fmla="*/ 23537 h 1135409"/>
              <a:gd name="connsiteX6" fmla="*/ 1579418 w 2752436"/>
              <a:gd name="connsiteY6" fmla="*/ 171319 h 1135409"/>
              <a:gd name="connsiteX7" fmla="*/ 1810327 w 2752436"/>
              <a:gd name="connsiteY7" fmla="*/ 374519 h 1135409"/>
              <a:gd name="connsiteX8" fmla="*/ 2105891 w 2752436"/>
              <a:gd name="connsiteY8" fmla="*/ 660846 h 1135409"/>
              <a:gd name="connsiteX9" fmla="*/ 2355272 w 2752436"/>
              <a:gd name="connsiteY9" fmla="*/ 817864 h 1135409"/>
              <a:gd name="connsiteX10" fmla="*/ 2752436 w 2752436"/>
              <a:gd name="connsiteY10" fmla="*/ 1058010 h 1135409"/>
              <a:gd name="connsiteX11" fmla="*/ 2752436 w 2752436"/>
              <a:gd name="connsiteY11" fmla="*/ 1058010 h 1135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52436" h="1135409">
                <a:moveTo>
                  <a:pt x="0" y="1039537"/>
                </a:moveTo>
                <a:cubicBezTo>
                  <a:pt x="40024" y="1101112"/>
                  <a:pt x="80048" y="1162688"/>
                  <a:pt x="157018" y="1122664"/>
                </a:cubicBezTo>
                <a:cubicBezTo>
                  <a:pt x="233988" y="1082640"/>
                  <a:pt x="354061" y="959489"/>
                  <a:pt x="461818" y="799392"/>
                </a:cubicBezTo>
                <a:cubicBezTo>
                  <a:pt x="569575" y="639295"/>
                  <a:pt x="711199" y="292930"/>
                  <a:pt x="803563" y="162082"/>
                </a:cubicBezTo>
                <a:cubicBezTo>
                  <a:pt x="895927" y="31234"/>
                  <a:pt x="940570" y="37392"/>
                  <a:pt x="1016000" y="14301"/>
                </a:cubicBezTo>
                <a:cubicBezTo>
                  <a:pt x="1091430" y="-8790"/>
                  <a:pt x="1162242" y="-2633"/>
                  <a:pt x="1256145" y="23537"/>
                </a:cubicBezTo>
                <a:cubicBezTo>
                  <a:pt x="1350048" y="49707"/>
                  <a:pt x="1487054" y="112822"/>
                  <a:pt x="1579418" y="171319"/>
                </a:cubicBezTo>
                <a:cubicBezTo>
                  <a:pt x="1671782" y="229816"/>
                  <a:pt x="1722581" y="292931"/>
                  <a:pt x="1810327" y="374519"/>
                </a:cubicBezTo>
                <a:cubicBezTo>
                  <a:pt x="1898073" y="456107"/>
                  <a:pt x="2015067" y="586955"/>
                  <a:pt x="2105891" y="660846"/>
                </a:cubicBezTo>
                <a:cubicBezTo>
                  <a:pt x="2196715" y="734737"/>
                  <a:pt x="2355272" y="817864"/>
                  <a:pt x="2355272" y="817864"/>
                </a:cubicBezTo>
                <a:lnTo>
                  <a:pt x="2752436" y="1058010"/>
                </a:lnTo>
                <a:lnTo>
                  <a:pt x="2752436" y="1058010"/>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97"/>
          <p:cNvSpPr/>
          <p:nvPr/>
        </p:nvSpPr>
        <p:spPr>
          <a:xfrm>
            <a:off x="1339273" y="3426685"/>
            <a:ext cx="2743200" cy="1049478"/>
          </a:xfrm>
          <a:custGeom>
            <a:avLst/>
            <a:gdLst>
              <a:gd name="connsiteX0" fmla="*/ 0 w 2743200"/>
              <a:gd name="connsiteY0" fmla="*/ 969824 h 1049478"/>
              <a:gd name="connsiteX1" fmla="*/ 110836 w 2743200"/>
              <a:gd name="connsiteY1" fmla="*/ 1043715 h 1049478"/>
              <a:gd name="connsiteX2" fmla="*/ 258618 w 2743200"/>
              <a:gd name="connsiteY2" fmla="*/ 886697 h 1049478"/>
              <a:gd name="connsiteX3" fmla="*/ 387927 w 2743200"/>
              <a:gd name="connsiteY3" fmla="*/ 1034479 h 1049478"/>
              <a:gd name="connsiteX4" fmla="*/ 452582 w 2743200"/>
              <a:gd name="connsiteY4" fmla="*/ 443351 h 1049478"/>
              <a:gd name="connsiteX5" fmla="*/ 572654 w 2743200"/>
              <a:gd name="connsiteY5" fmla="*/ 6 h 1049478"/>
              <a:gd name="connsiteX6" fmla="*/ 766618 w 2743200"/>
              <a:gd name="connsiteY6" fmla="*/ 452588 h 1049478"/>
              <a:gd name="connsiteX7" fmla="*/ 895927 w 2743200"/>
              <a:gd name="connsiteY7" fmla="*/ 858988 h 1049478"/>
              <a:gd name="connsiteX8" fmla="*/ 1071418 w 2743200"/>
              <a:gd name="connsiteY8" fmla="*/ 1034479 h 1049478"/>
              <a:gd name="connsiteX9" fmla="*/ 1311563 w 2743200"/>
              <a:gd name="connsiteY9" fmla="*/ 923642 h 1049478"/>
              <a:gd name="connsiteX10" fmla="*/ 1468582 w 2743200"/>
              <a:gd name="connsiteY10" fmla="*/ 1025242 h 1049478"/>
              <a:gd name="connsiteX11" fmla="*/ 1671782 w 2743200"/>
              <a:gd name="connsiteY11" fmla="*/ 895933 h 1049478"/>
              <a:gd name="connsiteX12" fmla="*/ 1958109 w 2743200"/>
              <a:gd name="connsiteY12" fmla="*/ 997533 h 1049478"/>
              <a:gd name="connsiteX13" fmla="*/ 2309091 w 2743200"/>
              <a:gd name="connsiteY13" fmla="*/ 1016006 h 1049478"/>
              <a:gd name="connsiteX14" fmla="*/ 2632363 w 2743200"/>
              <a:gd name="connsiteY14" fmla="*/ 858988 h 1049478"/>
              <a:gd name="connsiteX15" fmla="*/ 2743200 w 2743200"/>
              <a:gd name="connsiteY15" fmla="*/ 914406 h 1049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3200" h="1049478">
                <a:moveTo>
                  <a:pt x="0" y="969824"/>
                </a:moveTo>
                <a:cubicBezTo>
                  <a:pt x="33866" y="1013696"/>
                  <a:pt x="67733" y="1057569"/>
                  <a:pt x="110836" y="1043715"/>
                </a:cubicBezTo>
                <a:cubicBezTo>
                  <a:pt x="153939" y="1029861"/>
                  <a:pt x="212436" y="888236"/>
                  <a:pt x="258618" y="886697"/>
                </a:cubicBezTo>
                <a:cubicBezTo>
                  <a:pt x="304800" y="885158"/>
                  <a:pt x="355600" y="1108370"/>
                  <a:pt x="387927" y="1034479"/>
                </a:cubicBezTo>
                <a:cubicBezTo>
                  <a:pt x="420254" y="960588"/>
                  <a:pt x="421794" y="615763"/>
                  <a:pt x="452582" y="443351"/>
                </a:cubicBezTo>
                <a:cubicBezTo>
                  <a:pt x="483370" y="270939"/>
                  <a:pt x="520315" y="-1534"/>
                  <a:pt x="572654" y="6"/>
                </a:cubicBezTo>
                <a:cubicBezTo>
                  <a:pt x="624993" y="1546"/>
                  <a:pt x="712739" y="309424"/>
                  <a:pt x="766618" y="452588"/>
                </a:cubicBezTo>
                <a:cubicBezTo>
                  <a:pt x="820497" y="595752"/>
                  <a:pt x="845127" y="762006"/>
                  <a:pt x="895927" y="858988"/>
                </a:cubicBezTo>
                <a:cubicBezTo>
                  <a:pt x="946727" y="955970"/>
                  <a:pt x="1002145" y="1023703"/>
                  <a:pt x="1071418" y="1034479"/>
                </a:cubicBezTo>
                <a:cubicBezTo>
                  <a:pt x="1140691" y="1045255"/>
                  <a:pt x="1245369" y="925181"/>
                  <a:pt x="1311563" y="923642"/>
                </a:cubicBezTo>
                <a:cubicBezTo>
                  <a:pt x="1377757" y="922103"/>
                  <a:pt x="1408546" y="1029860"/>
                  <a:pt x="1468582" y="1025242"/>
                </a:cubicBezTo>
                <a:cubicBezTo>
                  <a:pt x="1528618" y="1020624"/>
                  <a:pt x="1590194" y="900551"/>
                  <a:pt x="1671782" y="895933"/>
                </a:cubicBezTo>
                <a:cubicBezTo>
                  <a:pt x="1753370" y="891315"/>
                  <a:pt x="1851891" y="977521"/>
                  <a:pt x="1958109" y="997533"/>
                </a:cubicBezTo>
                <a:cubicBezTo>
                  <a:pt x="2064327" y="1017545"/>
                  <a:pt x="2196715" y="1039097"/>
                  <a:pt x="2309091" y="1016006"/>
                </a:cubicBezTo>
                <a:cubicBezTo>
                  <a:pt x="2421467" y="992915"/>
                  <a:pt x="2560012" y="875921"/>
                  <a:pt x="2632363" y="858988"/>
                </a:cubicBezTo>
                <a:cubicBezTo>
                  <a:pt x="2704714" y="842055"/>
                  <a:pt x="2723957" y="878230"/>
                  <a:pt x="2743200" y="914406"/>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7176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a:xfrm>
            <a:off x="2982425" y="3262078"/>
            <a:ext cx="903647" cy="123303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smtClean="0"/>
              <a:t>Example – Generation Resource Providing PFR-type RRS cont.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cxnSp>
        <p:nvCxnSpPr>
          <p:cNvPr id="5" name="Straight Arrow Connector 4"/>
          <p:cNvCxnSpPr/>
          <p:nvPr/>
        </p:nvCxnSpPr>
        <p:spPr>
          <a:xfrm flipV="1">
            <a:off x="5735043" y="2943989"/>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817222" y="2943989"/>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886072" y="2943989"/>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983234" y="5397808"/>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2982425" y="2819400"/>
            <a:ext cx="809" cy="258856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993881" y="5788657"/>
            <a:ext cx="684076" cy="338554"/>
          </a:xfrm>
          <a:prstGeom prst="rect">
            <a:avLst/>
          </a:prstGeom>
          <a:noFill/>
        </p:spPr>
        <p:txBody>
          <a:bodyPr wrap="square" rtlCol="0">
            <a:spAutoFit/>
          </a:bodyPr>
          <a:lstStyle/>
          <a:p>
            <a:r>
              <a:rPr lang="en-US" sz="1600" dirty="0">
                <a:solidFill>
                  <a:schemeClr val="tx2"/>
                </a:solidFill>
              </a:rPr>
              <a:t>Time</a:t>
            </a:r>
          </a:p>
        </p:txBody>
      </p:sp>
      <p:sp>
        <p:nvSpPr>
          <p:cNvPr id="11" name="TextBox 10"/>
          <p:cNvSpPr txBox="1"/>
          <p:nvPr/>
        </p:nvSpPr>
        <p:spPr>
          <a:xfrm>
            <a:off x="2672467" y="5527650"/>
            <a:ext cx="684076" cy="276999"/>
          </a:xfrm>
          <a:prstGeom prst="rect">
            <a:avLst/>
          </a:prstGeom>
          <a:noFill/>
        </p:spPr>
        <p:txBody>
          <a:bodyPr wrap="square" rtlCol="0">
            <a:spAutoFit/>
          </a:bodyPr>
          <a:lstStyle/>
          <a:p>
            <a:r>
              <a:rPr lang="en-US" sz="1200" dirty="0">
                <a:solidFill>
                  <a:schemeClr val="tx2"/>
                </a:solidFill>
              </a:rPr>
              <a:t>RTC 0</a:t>
            </a:r>
          </a:p>
        </p:txBody>
      </p:sp>
      <p:sp>
        <p:nvSpPr>
          <p:cNvPr id="12" name="TextBox 11"/>
          <p:cNvSpPr txBox="1"/>
          <p:nvPr/>
        </p:nvSpPr>
        <p:spPr>
          <a:xfrm>
            <a:off x="3554612" y="5527650"/>
            <a:ext cx="684076" cy="276999"/>
          </a:xfrm>
          <a:prstGeom prst="rect">
            <a:avLst/>
          </a:prstGeom>
          <a:noFill/>
        </p:spPr>
        <p:txBody>
          <a:bodyPr wrap="square" rtlCol="0">
            <a:spAutoFit/>
          </a:bodyPr>
          <a:lstStyle/>
          <a:p>
            <a:r>
              <a:rPr lang="en-US" sz="1200" dirty="0">
                <a:solidFill>
                  <a:schemeClr val="tx2"/>
                </a:solidFill>
              </a:rPr>
              <a:t>RTC 5</a:t>
            </a:r>
          </a:p>
        </p:txBody>
      </p:sp>
      <p:sp>
        <p:nvSpPr>
          <p:cNvPr id="13" name="TextBox 12"/>
          <p:cNvSpPr txBox="1"/>
          <p:nvPr/>
        </p:nvSpPr>
        <p:spPr>
          <a:xfrm>
            <a:off x="4455031" y="5525512"/>
            <a:ext cx="718700" cy="276999"/>
          </a:xfrm>
          <a:prstGeom prst="rect">
            <a:avLst/>
          </a:prstGeom>
          <a:noFill/>
        </p:spPr>
        <p:txBody>
          <a:bodyPr wrap="square" rtlCol="0">
            <a:spAutoFit/>
          </a:bodyPr>
          <a:lstStyle/>
          <a:p>
            <a:r>
              <a:rPr lang="en-US" sz="1200" dirty="0">
                <a:solidFill>
                  <a:schemeClr val="tx2"/>
                </a:solidFill>
              </a:rPr>
              <a:t>RTC 10</a:t>
            </a:r>
          </a:p>
        </p:txBody>
      </p:sp>
      <p:sp>
        <p:nvSpPr>
          <p:cNvPr id="14" name="TextBox 13"/>
          <p:cNvSpPr txBox="1"/>
          <p:nvPr/>
        </p:nvSpPr>
        <p:spPr>
          <a:xfrm>
            <a:off x="5399013" y="5525511"/>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5" name="Straight Connector 14"/>
          <p:cNvCxnSpPr/>
          <p:nvPr/>
        </p:nvCxnSpPr>
        <p:spPr>
          <a:xfrm>
            <a:off x="2983234" y="3262079"/>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05622" y="3132198"/>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17" name="Straight Connector 16"/>
          <p:cNvCxnSpPr/>
          <p:nvPr/>
        </p:nvCxnSpPr>
        <p:spPr>
          <a:xfrm flipV="1">
            <a:off x="2983235" y="4484668"/>
            <a:ext cx="2776261" cy="5292"/>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21" name="TextBox 20"/>
          <p:cNvSpPr txBox="1"/>
          <p:nvPr/>
        </p:nvSpPr>
        <p:spPr>
          <a:xfrm>
            <a:off x="2045026" y="3557905"/>
            <a:ext cx="777266"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27" name="TextBox 26"/>
          <p:cNvSpPr txBox="1"/>
          <p:nvPr/>
        </p:nvSpPr>
        <p:spPr>
          <a:xfrm>
            <a:off x="2849335" y="6091361"/>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30" name="Left Brace 29"/>
          <p:cNvSpPr/>
          <p:nvPr/>
        </p:nvSpPr>
        <p:spPr>
          <a:xfrm>
            <a:off x="2604448" y="3262079"/>
            <a:ext cx="299219" cy="1203397"/>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3554612" y="6093023"/>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33" name="Content Placeholder 2"/>
          <p:cNvSpPr>
            <a:spLocks noGrp="1"/>
          </p:cNvSpPr>
          <p:nvPr>
            <p:ph idx="1"/>
          </p:nvPr>
        </p:nvSpPr>
        <p:spPr>
          <a:xfrm>
            <a:off x="2015251" y="914400"/>
            <a:ext cx="4614149" cy="1822076"/>
          </a:xfrm>
        </p:spPr>
        <p:txBody>
          <a:bodyPr/>
          <a:lstStyle/>
          <a:p>
            <a:pPr marL="0" indent="0">
              <a:buNone/>
            </a:pPr>
            <a:r>
              <a:rPr lang="en-US" sz="1600" dirty="0" smtClean="0">
                <a:latin typeface="+mn-lt"/>
              </a:rPr>
              <a:t>Case C</a:t>
            </a:r>
          </a:p>
          <a:p>
            <a:r>
              <a:rPr lang="en-US" sz="1400" dirty="0" smtClean="0"/>
              <a:t>Generation Resource trips between RTC 0 and RTC 5 and is not available to provide RRS in RTC 5 or 10</a:t>
            </a:r>
          </a:p>
          <a:p>
            <a:r>
              <a:rPr lang="en-US" sz="1400" dirty="0" smtClean="0"/>
              <a:t>AS </a:t>
            </a:r>
            <a:r>
              <a:rPr lang="en-US" sz="1400" dirty="0"/>
              <a:t>Imbalance for </a:t>
            </a:r>
            <a:r>
              <a:rPr lang="en-US" sz="1400" dirty="0" smtClean="0"/>
              <a:t>all RRS </a:t>
            </a:r>
            <a:r>
              <a:rPr lang="en-US" sz="1400" dirty="0"/>
              <a:t>for RTC </a:t>
            </a:r>
            <a:r>
              <a:rPr lang="en-US" sz="1400" dirty="0" smtClean="0"/>
              <a:t>5 and 10 and no AS Imbalance for RTC 0.  RTC looks for RRS elsewhere for RTC 5 and 10</a:t>
            </a:r>
            <a:endParaRPr lang="en-US" sz="1400" dirty="0"/>
          </a:p>
          <a:p>
            <a:r>
              <a:rPr lang="en-US" sz="1400" dirty="0" smtClean="0"/>
              <a:t>Area under the green line is paid for energy</a:t>
            </a:r>
          </a:p>
          <a:p>
            <a:endParaRPr lang="en-US" sz="1600" dirty="0" smtClean="0">
              <a:latin typeface="+mn-lt"/>
            </a:endParaRPr>
          </a:p>
        </p:txBody>
      </p:sp>
      <p:sp>
        <p:nvSpPr>
          <p:cNvPr id="73" name="TextBox 72"/>
          <p:cNvSpPr txBox="1"/>
          <p:nvPr/>
        </p:nvSpPr>
        <p:spPr>
          <a:xfrm>
            <a:off x="4577484" y="6093023"/>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20" name="Freeform 19"/>
          <p:cNvSpPr/>
          <p:nvPr/>
        </p:nvSpPr>
        <p:spPr>
          <a:xfrm>
            <a:off x="2998121" y="3530638"/>
            <a:ext cx="2733964" cy="1891394"/>
          </a:xfrm>
          <a:custGeom>
            <a:avLst/>
            <a:gdLst>
              <a:gd name="connsiteX0" fmla="*/ 0 w 2733964"/>
              <a:gd name="connsiteY0" fmla="*/ 962969 h 1891394"/>
              <a:gd name="connsiteX1" fmla="*/ 101600 w 2733964"/>
              <a:gd name="connsiteY1" fmla="*/ 1036860 h 1891394"/>
              <a:gd name="connsiteX2" fmla="*/ 249382 w 2733964"/>
              <a:gd name="connsiteY2" fmla="*/ 916787 h 1891394"/>
              <a:gd name="connsiteX3" fmla="*/ 443346 w 2733964"/>
              <a:gd name="connsiteY3" fmla="*/ 445733 h 1891394"/>
              <a:gd name="connsiteX4" fmla="*/ 609600 w 2733964"/>
              <a:gd name="connsiteY4" fmla="*/ 76278 h 1891394"/>
              <a:gd name="connsiteX5" fmla="*/ 720436 w 2733964"/>
              <a:gd name="connsiteY5" fmla="*/ 2387 h 1891394"/>
              <a:gd name="connsiteX6" fmla="*/ 748146 w 2733964"/>
              <a:gd name="connsiteY6" fmla="*/ 20860 h 1891394"/>
              <a:gd name="connsiteX7" fmla="*/ 766618 w 2733964"/>
              <a:gd name="connsiteY7" fmla="*/ 48569 h 1891394"/>
              <a:gd name="connsiteX8" fmla="*/ 794327 w 2733964"/>
              <a:gd name="connsiteY8" fmla="*/ 159405 h 1891394"/>
              <a:gd name="connsiteX9" fmla="*/ 794327 w 2733964"/>
              <a:gd name="connsiteY9" fmla="*/ 852133 h 1891394"/>
              <a:gd name="connsiteX10" fmla="*/ 803564 w 2733964"/>
              <a:gd name="connsiteY10" fmla="*/ 1073805 h 1891394"/>
              <a:gd name="connsiteX11" fmla="*/ 794327 w 2733964"/>
              <a:gd name="connsiteY11" fmla="*/ 1369369 h 1891394"/>
              <a:gd name="connsiteX12" fmla="*/ 794327 w 2733964"/>
              <a:gd name="connsiteY12" fmla="*/ 1701878 h 1891394"/>
              <a:gd name="connsiteX13" fmla="*/ 794327 w 2733964"/>
              <a:gd name="connsiteY13" fmla="*/ 1757296 h 1891394"/>
              <a:gd name="connsiteX14" fmla="*/ 803564 w 2733964"/>
              <a:gd name="connsiteY14" fmla="*/ 1821951 h 1891394"/>
              <a:gd name="connsiteX15" fmla="*/ 812800 w 2733964"/>
              <a:gd name="connsiteY15" fmla="*/ 1886605 h 1891394"/>
              <a:gd name="connsiteX16" fmla="*/ 840509 w 2733964"/>
              <a:gd name="connsiteY16" fmla="*/ 1886605 h 1891394"/>
              <a:gd name="connsiteX17" fmla="*/ 2733964 w 2733964"/>
              <a:gd name="connsiteY17" fmla="*/ 1868133 h 1891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33964" h="1891394">
                <a:moveTo>
                  <a:pt x="0" y="962969"/>
                </a:moveTo>
                <a:cubicBezTo>
                  <a:pt x="30018" y="1003763"/>
                  <a:pt x="60036" y="1044557"/>
                  <a:pt x="101600" y="1036860"/>
                </a:cubicBezTo>
                <a:cubicBezTo>
                  <a:pt x="143164" y="1029163"/>
                  <a:pt x="192424" y="1015308"/>
                  <a:pt x="249382" y="916787"/>
                </a:cubicBezTo>
                <a:cubicBezTo>
                  <a:pt x="306340" y="818266"/>
                  <a:pt x="383310" y="585818"/>
                  <a:pt x="443346" y="445733"/>
                </a:cubicBezTo>
                <a:cubicBezTo>
                  <a:pt x="503382" y="305648"/>
                  <a:pt x="563418" y="150169"/>
                  <a:pt x="609600" y="76278"/>
                </a:cubicBezTo>
                <a:cubicBezTo>
                  <a:pt x="655782" y="2387"/>
                  <a:pt x="697345" y="11623"/>
                  <a:pt x="720436" y="2387"/>
                </a:cubicBezTo>
                <a:cubicBezTo>
                  <a:pt x="743527" y="-6849"/>
                  <a:pt x="740449" y="13163"/>
                  <a:pt x="748146" y="20860"/>
                </a:cubicBezTo>
                <a:cubicBezTo>
                  <a:pt x="755843" y="28557"/>
                  <a:pt x="758921" y="25478"/>
                  <a:pt x="766618" y="48569"/>
                </a:cubicBezTo>
                <a:cubicBezTo>
                  <a:pt x="774315" y="71660"/>
                  <a:pt x="789709" y="25478"/>
                  <a:pt x="794327" y="159405"/>
                </a:cubicBezTo>
                <a:cubicBezTo>
                  <a:pt x="798945" y="293332"/>
                  <a:pt x="792788" y="699733"/>
                  <a:pt x="794327" y="852133"/>
                </a:cubicBezTo>
                <a:cubicBezTo>
                  <a:pt x="795867" y="1004533"/>
                  <a:pt x="803564" y="987599"/>
                  <a:pt x="803564" y="1073805"/>
                </a:cubicBezTo>
                <a:cubicBezTo>
                  <a:pt x="803564" y="1160011"/>
                  <a:pt x="795866" y="1264690"/>
                  <a:pt x="794327" y="1369369"/>
                </a:cubicBezTo>
                <a:cubicBezTo>
                  <a:pt x="792788" y="1474048"/>
                  <a:pt x="794327" y="1701878"/>
                  <a:pt x="794327" y="1701878"/>
                </a:cubicBezTo>
                <a:cubicBezTo>
                  <a:pt x="794327" y="1766532"/>
                  <a:pt x="792788" y="1737284"/>
                  <a:pt x="794327" y="1757296"/>
                </a:cubicBezTo>
                <a:cubicBezTo>
                  <a:pt x="795866" y="1777308"/>
                  <a:pt x="803564" y="1821951"/>
                  <a:pt x="803564" y="1821951"/>
                </a:cubicBezTo>
                <a:cubicBezTo>
                  <a:pt x="806643" y="1843502"/>
                  <a:pt x="806643" y="1875829"/>
                  <a:pt x="812800" y="1886605"/>
                </a:cubicBezTo>
                <a:cubicBezTo>
                  <a:pt x="818957" y="1897381"/>
                  <a:pt x="840509" y="1886605"/>
                  <a:pt x="840509" y="1886605"/>
                </a:cubicBezTo>
                <a:lnTo>
                  <a:pt x="2733964" y="1868133"/>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1838528" y="613569"/>
            <a:ext cx="4994781" cy="338554"/>
          </a:xfrm>
          <a:prstGeom prst="rect">
            <a:avLst/>
          </a:prstGeom>
          <a:noFill/>
        </p:spPr>
        <p:txBody>
          <a:bodyPr wrap="square" rtlCol="0">
            <a:spAutoFit/>
          </a:bodyPr>
          <a:lstStyle/>
          <a:p>
            <a:pPr algn="ctr"/>
            <a:r>
              <a:rPr lang="en-US" sz="1600" i="1" dirty="0" smtClean="0">
                <a:solidFill>
                  <a:schemeClr val="accent6"/>
                </a:solidFill>
              </a:rPr>
              <a:t>Similar examples would also apply to </a:t>
            </a:r>
            <a:r>
              <a:rPr lang="en-US" sz="1600" i="1" dirty="0" err="1" smtClean="0">
                <a:solidFill>
                  <a:schemeClr val="accent6"/>
                </a:solidFill>
              </a:rPr>
              <a:t>Reg</a:t>
            </a:r>
            <a:r>
              <a:rPr lang="en-US" sz="1600" i="1" dirty="0" smtClean="0">
                <a:solidFill>
                  <a:schemeClr val="accent6"/>
                </a:solidFill>
              </a:rPr>
              <a:t>-Up</a:t>
            </a:r>
            <a:endParaRPr lang="en-US" sz="1600" i="1" dirty="0">
              <a:solidFill>
                <a:schemeClr val="accent6"/>
              </a:solidFill>
            </a:endParaRPr>
          </a:p>
        </p:txBody>
      </p:sp>
    </p:spTree>
    <p:extLst>
      <p:ext uri="{BB962C8B-B14F-4D97-AF65-F5344CB8AC3E}">
        <p14:creationId xmlns:p14="http://schemas.microsoft.com/office/powerpoint/2010/main" val="3613988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a:xfrm>
            <a:off x="5772862" y="3615536"/>
            <a:ext cx="1833987" cy="1703190"/>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a:t>Example – </a:t>
            </a:r>
            <a:r>
              <a:rPr lang="en-US" sz="2000" dirty="0" smtClean="0"/>
              <a:t>Load </a:t>
            </a:r>
            <a:r>
              <a:rPr lang="en-US" sz="2000" dirty="0"/>
              <a:t>Resource Providing </a:t>
            </a:r>
            <a:r>
              <a:rPr lang="en-US" sz="2000" dirty="0" smtClean="0"/>
              <a:t>UFR-type </a:t>
            </a:r>
            <a:r>
              <a:rPr lang="en-US" sz="2000" dirty="0"/>
              <a:t>RRS </a:t>
            </a:r>
          </a:p>
        </p:txBody>
      </p:sp>
      <p:sp>
        <p:nvSpPr>
          <p:cNvPr id="4" name="Slide Number Placeholder 3"/>
          <p:cNvSpPr>
            <a:spLocks noGrp="1"/>
          </p:cNvSpPr>
          <p:nvPr>
            <p:ph type="sldNum" sz="quarter" idx="4"/>
          </p:nvPr>
        </p:nvSpPr>
        <p:spPr>
          <a:xfrm>
            <a:off x="8534400" y="6553200"/>
            <a:ext cx="533400" cy="220662"/>
          </a:xfrm>
        </p:spPr>
        <p:txBody>
          <a:bodyPr/>
          <a:lstStyle/>
          <a:p>
            <a:fld id="{1D93BD3E-1E9A-4970-A6F7-E7AC52762E0C}" type="slidenum">
              <a:rPr lang="en-US" smtClean="0"/>
              <a:pPr/>
              <a:t>16</a:t>
            </a:fld>
            <a:endParaRPr lang="en-US" dirty="0"/>
          </a:p>
        </p:txBody>
      </p:sp>
      <p:sp>
        <p:nvSpPr>
          <p:cNvPr id="7" name="Rectangle 6"/>
          <p:cNvSpPr/>
          <p:nvPr/>
        </p:nvSpPr>
        <p:spPr>
          <a:xfrm>
            <a:off x="1332813" y="3605373"/>
            <a:ext cx="903647" cy="1703190"/>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4085431" y="2844582"/>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167610" y="2844582"/>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236460" y="2844582"/>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333622" y="5298401"/>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1330036" y="2743200"/>
            <a:ext cx="3586" cy="25653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344269" y="5689250"/>
            <a:ext cx="684076" cy="338554"/>
          </a:xfrm>
          <a:prstGeom prst="rect">
            <a:avLst/>
          </a:prstGeom>
          <a:noFill/>
        </p:spPr>
        <p:txBody>
          <a:bodyPr wrap="square" rtlCol="0">
            <a:spAutoFit/>
          </a:bodyPr>
          <a:lstStyle/>
          <a:p>
            <a:r>
              <a:rPr lang="en-US" sz="1600" dirty="0">
                <a:solidFill>
                  <a:schemeClr val="tx2"/>
                </a:solidFill>
              </a:rPr>
              <a:t>Time</a:t>
            </a:r>
          </a:p>
        </p:txBody>
      </p:sp>
      <p:sp>
        <p:nvSpPr>
          <p:cNvPr id="14" name="TextBox 13"/>
          <p:cNvSpPr txBox="1"/>
          <p:nvPr/>
        </p:nvSpPr>
        <p:spPr>
          <a:xfrm>
            <a:off x="1022855" y="5428243"/>
            <a:ext cx="684076" cy="276999"/>
          </a:xfrm>
          <a:prstGeom prst="rect">
            <a:avLst/>
          </a:prstGeom>
          <a:noFill/>
        </p:spPr>
        <p:txBody>
          <a:bodyPr wrap="square" rtlCol="0">
            <a:spAutoFit/>
          </a:bodyPr>
          <a:lstStyle/>
          <a:p>
            <a:r>
              <a:rPr lang="en-US" sz="1200" dirty="0">
                <a:solidFill>
                  <a:schemeClr val="tx2"/>
                </a:solidFill>
              </a:rPr>
              <a:t>RTC 0</a:t>
            </a:r>
          </a:p>
        </p:txBody>
      </p:sp>
      <p:sp>
        <p:nvSpPr>
          <p:cNvPr id="15" name="TextBox 14"/>
          <p:cNvSpPr txBox="1"/>
          <p:nvPr/>
        </p:nvSpPr>
        <p:spPr>
          <a:xfrm>
            <a:off x="1905000" y="5428243"/>
            <a:ext cx="684076" cy="276999"/>
          </a:xfrm>
          <a:prstGeom prst="rect">
            <a:avLst/>
          </a:prstGeom>
          <a:noFill/>
        </p:spPr>
        <p:txBody>
          <a:bodyPr wrap="square" rtlCol="0">
            <a:spAutoFit/>
          </a:bodyPr>
          <a:lstStyle/>
          <a:p>
            <a:r>
              <a:rPr lang="en-US" sz="1200" dirty="0">
                <a:solidFill>
                  <a:schemeClr val="tx2"/>
                </a:solidFill>
              </a:rPr>
              <a:t>RTC 5</a:t>
            </a:r>
          </a:p>
        </p:txBody>
      </p:sp>
      <p:sp>
        <p:nvSpPr>
          <p:cNvPr id="16" name="TextBox 15"/>
          <p:cNvSpPr txBox="1"/>
          <p:nvPr/>
        </p:nvSpPr>
        <p:spPr>
          <a:xfrm>
            <a:off x="2805419" y="5426105"/>
            <a:ext cx="718700" cy="276999"/>
          </a:xfrm>
          <a:prstGeom prst="rect">
            <a:avLst/>
          </a:prstGeom>
          <a:noFill/>
        </p:spPr>
        <p:txBody>
          <a:bodyPr wrap="square" rtlCol="0">
            <a:spAutoFit/>
          </a:bodyPr>
          <a:lstStyle/>
          <a:p>
            <a:r>
              <a:rPr lang="en-US" sz="1200" dirty="0">
                <a:solidFill>
                  <a:schemeClr val="tx2"/>
                </a:solidFill>
              </a:rPr>
              <a:t>RTC 10</a:t>
            </a:r>
          </a:p>
        </p:txBody>
      </p:sp>
      <p:sp>
        <p:nvSpPr>
          <p:cNvPr id="17" name="TextBox 16"/>
          <p:cNvSpPr txBox="1"/>
          <p:nvPr/>
        </p:nvSpPr>
        <p:spPr>
          <a:xfrm>
            <a:off x="3749401" y="5426104"/>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8" name="Straight Connector 17"/>
          <p:cNvCxnSpPr/>
          <p:nvPr/>
        </p:nvCxnSpPr>
        <p:spPr>
          <a:xfrm>
            <a:off x="1333622" y="3162672"/>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6010" y="3032791"/>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sp>
        <p:nvSpPr>
          <p:cNvPr id="21" name="TextBox 20"/>
          <p:cNvSpPr txBox="1"/>
          <p:nvPr/>
        </p:nvSpPr>
        <p:spPr>
          <a:xfrm>
            <a:off x="293380" y="4170271"/>
            <a:ext cx="777266"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22" name="TextBox 21"/>
          <p:cNvSpPr txBox="1"/>
          <p:nvPr/>
        </p:nvSpPr>
        <p:spPr>
          <a:xfrm>
            <a:off x="1676400" y="5981034"/>
            <a:ext cx="781143" cy="307777"/>
          </a:xfrm>
          <a:prstGeom prst="rect">
            <a:avLst/>
          </a:prstGeom>
          <a:noFill/>
          <a:ln>
            <a:noFill/>
          </a:ln>
        </p:spPr>
        <p:txBody>
          <a:bodyPr wrap="square" rtlCol="0">
            <a:spAutoFit/>
          </a:bodyPr>
          <a:lstStyle/>
          <a:p>
            <a:r>
              <a:rPr lang="en-US" sz="1400" dirty="0" smtClean="0">
                <a:solidFill>
                  <a:schemeClr val="accent3"/>
                </a:solidFill>
              </a:rPr>
              <a:t>NPF</a:t>
            </a:r>
            <a:endParaRPr lang="en-US" sz="1400" dirty="0">
              <a:solidFill>
                <a:schemeClr val="accent3"/>
              </a:solidFill>
            </a:endParaRPr>
          </a:p>
        </p:txBody>
      </p:sp>
      <p:sp>
        <p:nvSpPr>
          <p:cNvPr id="23" name="Left Brace 22"/>
          <p:cNvSpPr/>
          <p:nvPr/>
        </p:nvSpPr>
        <p:spPr>
          <a:xfrm>
            <a:off x="956166" y="3605373"/>
            <a:ext cx="299219" cy="1693028"/>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Content Placeholder 2"/>
          <p:cNvSpPr>
            <a:spLocks noGrp="1"/>
          </p:cNvSpPr>
          <p:nvPr>
            <p:ph idx="1"/>
          </p:nvPr>
        </p:nvSpPr>
        <p:spPr>
          <a:xfrm>
            <a:off x="365639" y="844924"/>
            <a:ext cx="4282561" cy="1822076"/>
          </a:xfrm>
        </p:spPr>
        <p:txBody>
          <a:bodyPr/>
          <a:lstStyle/>
          <a:p>
            <a:pPr marL="0" indent="0">
              <a:buNone/>
            </a:pPr>
            <a:r>
              <a:rPr lang="en-US" sz="1600" dirty="0" smtClean="0">
                <a:latin typeface="+mn-lt"/>
              </a:rPr>
              <a:t>Case D  </a:t>
            </a:r>
          </a:p>
          <a:p>
            <a:r>
              <a:rPr lang="en-US" sz="1400" dirty="0" smtClean="0"/>
              <a:t>Load Resource trips due to a frequency event  between RTC 0 and RTC 5 and is not able to provide RRS again for RTC 5 or 10</a:t>
            </a:r>
          </a:p>
          <a:p>
            <a:r>
              <a:rPr lang="en-US" sz="1400" dirty="0"/>
              <a:t>AS Imbalance for all RRS for RTC 5 and 10 and no </a:t>
            </a:r>
            <a:r>
              <a:rPr lang="en-US" sz="1400" dirty="0" smtClean="0"/>
              <a:t>AS Imbalance </a:t>
            </a:r>
            <a:r>
              <a:rPr lang="en-US" sz="1400" dirty="0"/>
              <a:t>for RTC </a:t>
            </a:r>
            <a:r>
              <a:rPr lang="en-US" sz="1400" dirty="0" smtClean="0"/>
              <a:t>0.  RTC looks for RRS elsewhere for RTC 5 and 10</a:t>
            </a:r>
            <a:endParaRPr lang="en-US" sz="1400" dirty="0"/>
          </a:p>
          <a:p>
            <a:r>
              <a:rPr lang="en-US" sz="1400" dirty="0" smtClean="0"/>
              <a:t>Area under the green line is charged for energy</a:t>
            </a:r>
          </a:p>
          <a:p>
            <a:endParaRPr lang="en-US" sz="1600" dirty="0" smtClean="0">
              <a:latin typeface="+mn-lt"/>
            </a:endParaRPr>
          </a:p>
        </p:txBody>
      </p:sp>
      <p:cxnSp>
        <p:nvCxnSpPr>
          <p:cNvPr id="26" name="Straight Arrow Connector 25"/>
          <p:cNvCxnSpPr/>
          <p:nvPr/>
        </p:nvCxnSpPr>
        <p:spPr>
          <a:xfrm flipV="1">
            <a:off x="8524672" y="2844582"/>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7606851" y="2844582"/>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6675701" y="2844582"/>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772863" y="5298401"/>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772862" y="2743200"/>
            <a:ext cx="1" cy="25653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783510" y="5689250"/>
            <a:ext cx="684076" cy="338554"/>
          </a:xfrm>
          <a:prstGeom prst="rect">
            <a:avLst/>
          </a:prstGeom>
          <a:noFill/>
        </p:spPr>
        <p:txBody>
          <a:bodyPr wrap="square" rtlCol="0">
            <a:spAutoFit/>
          </a:bodyPr>
          <a:lstStyle/>
          <a:p>
            <a:r>
              <a:rPr lang="en-US" sz="1600" dirty="0">
                <a:solidFill>
                  <a:schemeClr val="tx2"/>
                </a:solidFill>
              </a:rPr>
              <a:t>Time</a:t>
            </a:r>
          </a:p>
        </p:txBody>
      </p:sp>
      <p:sp>
        <p:nvSpPr>
          <p:cNvPr id="32" name="TextBox 31"/>
          <p:cNvSpPr txBox="1"/>
          <p:nvPr/>
        </p:nvSpPr>
        <p:spPr>
          <a:xfrm>
            <a:off x="5462096" y="5428243"/>
            <a:ext cx="684076" cy="276999"/>
          </a:xfrm>
          <a:prstGeom prst="rect">
            <a:avLst/>
          </a:prstGeom>
          <a:noFill/>
        </p:spPr>
        <p:txBody>
          <a:bodyPr wrap="square" rtlCol="0">
            <a:spAutoFit/>
          </a:bodyPr>
          <a:lstStyle/>
          <a:p>
            <a:r>
              <a:rPr lang="en-US" sz="1200" dirty="0">
                <a:solidFill>
                  <a:schemeClr val="tx2"/>
                </a:solidFill>
              </a:rPr>
              <a:t>RTC 0</a:t>
            </a:r>
          </a:p>
        </p:txBody>
      </p:sp>
      <p:sp>
        <p:nvSpPr>
          <p:cNvPr id="33" name="TextBox 32"/>
          <p:cNvSpPr txBox="1"/>
          <p:nvPr/>
        </p:nvSpPr>
        <p:spPr>
          <a:xfrm>
            <a:off x="6344241" y="5428243"/>
            <a:ext cx="684076" cy="276999"/>
          </a:xfrm>
          <a:prstGeom prst="rect">
            <a:avLst/>
          </a:prstGeom>
          <a:noFill/>
        </p:spPr>
        <p:txBody>
          <a:bodyPr wrap="square" rtlCol="0">
            <a:spAutoFit/>
          </a:bodyPr>
          <a:lstStyle/>
          <a:p>
            <a:r>
              <a:rPr lang="en-US" sz="1200" dirty="0">
                <a:solidFill>
                  <a:schemeClr val="tx2"/>
                </a:solidFill>
              </a:rPr>
              <a:t>RTC 5</a:t>
            </a:r>
          </a:p>
        </p:txBody>
      </p:sp>
      <p:sp>
        <p:nvSpPr>
          <p:cNvPr id="34" name="TextBox 33"/>
          <p:cNvSpPr txBox="1"/>
          <p:nvPr/>
        </p:nvSpPr>
        <p:spPr>
          <a:xfrm>
            <a:off x="7244660" y="5426105"/>
            <a:ext cx="718700" cy="276999"/>
          </a:xfrm>
          <a:prstGeom prst="rect">
            <a:avLst/>
          </a:prstGeom>
          <a:noFill/>
        </p:spPr>
        <p:txBody>
          <a:bodyPr wrap="square" rtlCol="0">
            <a:spAutoFit/>
          </a:bodyPr>
          <a:lstStyle/>
          <a:p>
            <a:r>
              <a:rPr lang="en-US" sz="1200" dirty="0">
                <a:solidFill>
                  <a:schemeClr val="tx2"/>
                </a:solidFill>
              </a:rPr>
              <a:t>RTC 10</a:t>
            </a:r>
          </a:p>
        </p:txBody>
      </p:sp>
      <p:sp>
        <p:nvSpPr>
          <p:cNvPr id="35" name="TextBox 34"/>
          <p:cNvSpPr txBox="1"/>
          <p:nvPr/>
        </p:nvSpPr>
        <p:spPr>
          <a:xfrm>
            <a:off x="8188642" y="5426104"/>
            <a:ext cx="773187" cy="276999"/>
          </a:xfrm>
          <a:prstGeom prst="rect">
            <a:avLst/>
          </a:prstGeom>
          <a:noFill/>
        </p:spPr>
        <p:txBody>
          <a:bodyPr wrap="square" rtlCol="0">
            <a:spAutoFit/>
          </a:bodyPr>
          <a:lstStyle/>
          <a:p>
            <a:r>
              <a:rPr lang="en-US" sz="1200" dirty="0">
                <a:solidFill>
                  <a:schemeClr val="tx2"/>
                </a:solidFill>
              </a:rPr>
              <a:t>RTC 15</a:t>
            </a:r>
          </a:p>
        </p:txBody>
      </p:sp>
      <p:cxnSp>
        <p:nvCxnSpPr>
          <p:cNvPr id="36" name="Straight Connector 35"/>
          <p:cNvCxnSpPr/>
          <p:nvPr/>
        </p:nvCxnSpPr>
        <p:spPr>
          <a:xfrm>
            <a:off x="5772863" y="3162672"/>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095251" y="3032791"/>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sp>
        <p:nvSpPr>
          <p:cNvPr id="39" name="TextBox 38"/>
          <p:cNvSpPr txBox="1"/>
          <p:nvPr/>
        </p:nvSpPr>
        <p:spPr>
          <a:xfrm>
            <a:off x="4861599" y="4154269"/>
            <a:ext cx="786205"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40" name="Left Brace 39"/>
          <p:cNvSpPr/>
          <p:nvPr/>
        </p:nvSpPr>
        <p:spPr>
          <a:xfrm>
            <a:off x="5394077" y="3615536"/>
            <a:ext cx="299219" cy="1682863"/>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Content Placeholder 2"/>
          <p:cNvSpPr txBox="1">
            <a:spLocks/>
          </p:cNvSpPr>
          <p:nvPr/>
        </p:nvSpPr>
        <p:spPr>
          <a:xfrm>
            <a:off x="4777171" y="769322"/>
            <a:ext cx="4339120"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E</a:t>
            </a:r>
          </a:p>
          <a:p>
            <a:r>
              <a:rPr lang="en-US" sz="1400" dirty="0"/>
              <a:t>Load Resource </a:t>
            </a:r>
            <a:r>
              <a:rPr lang="en-US" sz="1400" dirty="0" smtClean="0"/>
              <a:t>is manually deployed by ERCOT between </a:t>
            </a:r>
            <a:r>
              <a:rPr lang="en-US" sz="1400" dirty="0"/>
              <a:t>RTC 0 and RTC 5 and is not </a:t>
            </a:r>
            <a:r>
              <a:rPr lang="en-US" sz="1400" dirty="0" smtClean="0"/>
              <a:t>able </a:t>
            </a:r>
            <a:r>
              <a:rPr lang="en-US" sz="1400" dirty="0"/>
              <a:t>to provide RRS </a:t>
            </a:r>
            <a:r>
              <a:rPr lang="en-US" sz="1400" dirty="0" smtClean="0"/>
              <a:t>again for </a:t>
            </a:r>
            <a:r>
              <a:rPr lang="en-US" sz="1400" dirty="0"/>
              <a:t>RTC </a:t>
            </a:r>
            <a:r>
              <a:rPr lang="en-US" sz="1400" dirty="0" smtClean="0"/>
              <a:t>10</a:t>
            </a:r>
            <a:endParaRPr lang="en-US" sz="1400" dirty="0"/>
          </a:p>
          <a:p>
            <a:r>
              <a:rPr lang="en-US" sz="1400" dirty="0"/>
              <a:t>AS Imbalance for all RRS for </a:t>
            </a:r>
            <a:r>
              <a:rPr lang="en-US" sz="1400" dirty="0" smtClean="0"/>
              <a:t>RTC 10 </a:t>
            </a:r>
            <a:r>
              <a:rPr lang="en-US" sz="1400" dirty="0"/>
              <a:t>and no </a:t>
            </a:r>
            <a:r>
              <a:rPr lang="en-US" sz="1400" dirty="0" smtClean="0"/>
              <a:t>AS Imbalance </a:t>
            </a:r>
            <a:r>
              <a:rPr lang="en-US" sz="1400" dirty="0"/>
              <a:t>for RTC </a:t>
            </a:r>
            <a:r>
              <a:rPr lang="en-US" sz="1400" dirty="0" smtClean="0"/>
              <a:t>0 and 5.  RTC looks for RRS elsewhere for RTC 10</a:t>
            </a:r>
            <a:endParaRPr lang="en-US" sz="1400" dirty="0"/>
          </a:p>
          <a:p>
            <a:r>
              <a:rPr lang="en-US" sz="1400" dirty="0" smtClean="0"/>
              <a:t>Area </a:t>
            </a:r>
            <a:r>
              <a:rPr lang="en-US" sz="1400" dirty="0"/>
              <a:t>under the green line is charged for energy</a:t>
            </a:r>
          </a:p>
          <a:p>
            <a:endParaRPr lang="en-US" sz="1600" dirty="0" smtClean="0"/>
          </a:p>
        </p:txBody>
      </p:sp>
      <p:sp>
        <p:nvSpPr>
          <p:cNvPr id="45" name="TextBox 44"/>
          <p:cNvSpPr txBox="1"/>
          <p:nvPr/>
        </p:nvSpPr>
        <p:spPr>
          <a:xfrm>
            <a:off x="2398595" y="5981034"/>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46" name="TextBox 45"/>
          <p:cNvSpPr txBox="1"/>
          <p:nvPr/>
        </p:nvSpPr>
        <p:spPr>
          <a:xfrm>
            <a:off x="5943600" y="5991165"/>
            <a:ext cx="781143" cy="307777"/>
          </a:xfrm>
          <a:prstGeom prst="rect">
            <a:avLst/>
          </a:prstGeom>
          <a:noFill/>
          <a:ln>
            <a:noFill/>
          </a:ln>
        </p:spPr>
        <p:txBody>
          <a:bodyPr wrap="square" rtlCol="0">
            <a:spAutoFit/>
          </a:bodyPr>
          <a:lstStyle/>
          <a:p>
            <a:r>
              <a:rPr lang="en-US" sz="1400" dirty="0" smtClean="0">
                <a:solidFill>
                  <a:schemeClr val="accent3"/>
                </a:solidFill>
              </a:rPr>
              <a:t>NPF</a:t>
            </a:r>
            <a:endParaRPr lang="en-US" sz="1400" dirty="0">
              <a:solidFill>
                <a:schemeClr val="accent3"/>
              </a:solidFill>
            </a:endParaRPr>
          </a:p>
        </p:txBody>
      </p:sp>
      <p:sp>
        <p:nvSpPr>
          <p:cNvPr id="48" name="TextBox 47"/>
          <p:cNvSpPr txBox="1"/>
          <p:nvPr/>
        </p:nvSpPr>
        <p:spPr>
          <a:xfrm>
            <a:off x="6886934" y="5991166"/>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53" name="Freeform 52"/>
          <p:cNvSpPr/>
          <p:nvPr/>
        </p:nvSpPr>
        <p:spPr>
          <a:xfrm>
            <a:off x="1330036" y="3541558"/>
            <a:ext cx="2743200" cy="1773883"/>
          </a:xfrm>
          <a:custGeom>
            <a:avLst/>
            <a:gdLst>
              <a:gd name="connsiteX0" fmla="*/ 0 w 2743200"/>
              <a:gd name="connsiteY0" fmla="*/ 49078 h 1773883"/>
              <a:gd name="connsiteX1" fmla="*/ 120073 w 2743200"/>
              <a:gd name="connsiteY1" fmla="*/ 122969 h 1773883"/>
              <a:gd name="connsiteX2" fmla="*/ 323273 w 2743200"/>
              <a:gd name="connsiteY2" fmla="*/ 21369 h 1773883"/>
              <a:gd name="connsiteX3" fmla="*/ 489528 w 2743200"/>
              <a:gd name="connsiteY3" fmla="*/ 113733 h 1773883"/>
              <a:gd name="connsiteX4" fmla="*/ 665019 w 2743200"/>
              <a:gd name="connsiteY4" fmla="*/ 12133 h 1773883"/>
              <a:gd name="connsiteX5" fmla="*/ 729673 w 2743200"/>
              <a:gd name="connsiteY5" fmla="*/ 2897 h 1773883"/>
              <a:gd name="connsiteX6" fmla="*/ 766619 w 2743200"/>
              <a:gd name="connsiteY6" fmla="*/ 21369 h 1773883"/>
              <a:gd name="connsiteX7" fmla="*/ 785091 w 2743200"/>
              <a:gd name="connsiteY7" fmla="*/ 76787 h 1773883"/>
              <a:gd name="connsiteX8" fmla="*/ 794328 w 2743200"/>
              <a:gd name="connsiteY8" fmla="*/ 455478 h 1773883"/>
              <a:gd name="connsiteX9" fmla="*/ 803564 w 2743200"/>
              <a:gd name="connsiteY9" fmla="*/ 1018897 h 1773883"/>
              <a:gd name="connsiteX10" fmla="*/ 812800 w 2743200"/>
              <a:gd name="connsiteY10" fmla="*/ 1499187 h 1773883"/>
              <a:gd name="connsiteX11" fmla="*/ 812800 w 2743200"/>
              <a:gd name="connsiteY11" fmla="*/ 1610024 h 1773883"/>
              <a:gd name="connsiteX12" fmla="*/ 812800 w 2743200"/>
              <a:gd name="connsiteY12" fmla="*/ 1674678 h 1773883"/>
              <a:gd name="connsiteX13" fmla="*/ 831273 w 2743200"/>
              <a:gd name="connsiteY13" fmla="*/ 1767042 h 1773883"/>
              <a:gd name="connsiteX14" fmla="*/ 997528 w 2743200"/>
              <a:gd name="connsiteY14" fmla="*/ 1767042 h 1773883"/>
              <a:gd name="connsiteX15" fmla="*/ 2743200 w 2743200"/>
              <a:gd name="connsiteY15" fmla="*/ 1748569 h 177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3200" h="1773883">
                <a:moveTo>
                  <a:pt x="0" y="49078"/>
                </a:moveTo>
                <a:cubicBezTo>
                  <a:pt x="33097" y="88332"/>
                  <a:pt x="66194" y="127587"/>
                  <a:pt x="120073" y="122969"/>
                </a:cubicBezTo>
                <a:cubicBezTo>
                  <a:pt x="173952" y="118351"/>
                  <a:pt x="261697" y="22908"/>
                  <a:pt x="323273" y="21369"/>
                </a:cubicBezTo>
                <a:cubicBezTo>
                  <a:pt x="384849" y="19830"/>
                  <a:pt x="432570" y="115272"/>
                  <a:pt x="489528" y="113733"/>
                </a:cubicBezTo>
                <a:cubicBezTo>
                  <a:pt x="546486" y="112194"/>
                  <a:pt x="624995" y="30606"/>
                  <a:pt x="665019" y="12133"/>
                </a:cubicBezTo>
                <a:cubicBezTo>
                  <a:pt x="705043" y="-6340"/>
                  <a:pt x="712740" y="1358"/>
                  <a:pt x="729673" y="2897"/>
                </a:cubicBezTo>
                <a:cubicBezTo>
                  <a:pt x="746606" y="4436"/>
                  <a:pt x="757383" y="9054"/>
                  <a:pt x="766619" y="21369"/>
                </a:cubicBezTo>
                <a:cubicBezTo>
                  <a:pt x="775855" y="33684"/>
                  <a:pt x="780473" y="4436"/>
                  <a:pt x="785091" y="76787"/>
                </a:cubicBezTo>
                <a:cubicBezTo>
                  <a:pt x="789709" y="149138"/>
                  <a:pt x="791249" y="298460"/>
                  <a:pt x="794328" y="455478"/>
                </a:cubicBezTo>
                <a:cubicBezTo>
                  <a:pt x="797407" y="612496"/>
                  <a:pt x="800485" y="844946"/>
                  <a:pt x="803564" y="1018897"/>
                </a:cubicBezTo>
                <a:cubicBezTo>
                  <a:pt x="806643" y="1192848"/>
                  <a:pt x="811261" y="1400666"/>
                  <a:pt x="812800" y="1499187"/>
                </a:cubicBezTo>
                <a:cubicBezTo>
                  <a:pt x="814339" y="1597708"/>
                  <a:pt x="812800" y="1610024"/>
                  <a:pt x="812800" y="1610024"/>
                </a:cubicBezTo>
                <a:cubicBezTo>
                  <a:pt x="812800" y="1639272"/>
                  <a:pt x="809721" y="1648508"/>
                  <a:pt x="812800" y="1674678"/>
                </a:cubicBezTo>
                <a:cubicBezTo>
                  <a:pt x="815879" y="1700848"/>
                  <a:pt x="800485" y="1751648"/>
                  <a:pt x="831273" y="1767042"/>
                </a:cubicBezTo>
                <a:cubicBezTo>
                  <a:pt x="862061" y="1782436"/>
                  <a:pt x="997528" y="1767042"/>
                  <a:pt x="997528" y="1767042"/>
                </a:cubicBezTo>
                <a:lnTo>
                  <a:pt x="2743200" y="1748569"/>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a:off x="5791200" y="3565048"/>
            <a:ext cx="2743200" cy="1758011"/>
          </a:xfrm>
          <a:custGeom>
            <a:avLst/>
            <a:gdLst>
              <a:gd name="connsiteX0" fmla="*/ 0 w 2743200"/>
              <a:gd name="connsiteY0" fmla="*/ 46370 h 1758011"/>
              <a:gd name="connsiteX1" fmla="*/ 101600 w 2743200"/>
              <a:gd name="connsiteY1" fmla="*/ 147970 h 1758011"/>
              <a:gd name="connsiteX2" fmla="*/ 193964 w 2743200"/>
              <a:gd name="connsiteY2" fmla="*/ 101788 h 1758011"/>
              <a:gd name="connsiteX3" fmla="*/ 304800 w 2743200"/>
              <a:gd name="connsiteY3" fmla="*/ 188 h 1758011"/>
              <a:gd name="connsiteX4" fmla="*/ 489527 w 2743200"/>
              <a:gd name="connsiteY4" fmla="*/ 129497 h 1758011"/>
              <a:gd name="connsiteX5" fmla="*/ 637309 w 2743200"/>
              <a:gd name="connsiteY5" fmla="*/ 27897 h 1758011"/>
              <a:gd name="connsiteX6" fmla="*/ 757382 w 2743200"/>
              <a:gd name="connsiteY6" fmla="*/ 74079 h 1758011"/>
              <a:gd name="connsiteX7" fmla="*/ 914400 w 2743200"/>
              <a:gd name="connsiteY7" fmla="*/ 64843 h 1758011"/>
              <a:gd name="connsiteX8" fmla="*/ 1006764 w 2743200"/>
              <a:gd name="connsiteY8" fmla="*/ 188 h 1758011"/>
              <a:gd name="connsiteX9" fmla="*/ 1154545 w 2743200"/>
              <a:gd name="connsiteY9" fmla="*/ 83316 h 1758011"/>
              <a:gd name="connsiteX10" fmla="*/ 1385455 w 2743200"/>
              <a:gd name="connsiteY10" fmla="*/ 37134 h 1758011"/>
              <a:gd name="connsiteX11" fmla="*/ 1496291 w 2743200"/>
              <a:gd name="connsiteY11" fmla="*/ 120261 h 1758011"/>
              <a:gd name="connsiteX12" fmla="*/ 1524000 w 2743200"/>
              <a:gd name="connsiteY12" fmla="*/ 249570 h 1758011"/>
              <a:gd name="connsiteX13" fmla="*/ 1551709 w 2743200"/>
              <a:gd name="connsiteY13" fmla="*/ 1598079 h 1758011"/>
              <a:gd name="connsiteX14" fmla="*/ 1570182 w 2743200"/>
              <a:gd name="connsiteY14" fmla="*/ 1718152 h 1758011"/>
              <a:gd name="connsiteX15" fmla="*/ 1570182 w 2743200"/>
              <a:gd name="connsiteY15" fmla="*/ 1736625 h 1758011"/>
              <a:gd name="connsiteX16" fmla="*/ 1634836 w 2743200"/>
              <a:gd name="connsiteY16" fmla="*/ 1755097 h 1758011"/>
              <a:gd name="connsiteX17" fmla="*/ 1967345 w 2743200"/>
              <a:gd name="connsiteY17" fmla="*/ 1755097 h 1758011"/>
              <a:gd name="connsiteX18" fmla="*/ 2743200 w 2743200"/>
              <a:gd name="connsiteY18" fmla="*/ 1727388 h 175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1758011">
                <a:moveTo>
                  <a:pt x="0" y="46370"/>
                </a:moveTo>
                <a:cubicBezTo>
                  <a:pt x="34636" y="92552"/>
                  <a:pt x="69273" y="138734"/>
                  <a:pt x="101600" y="147970"/>
                </a:cubicBezTo>
                <a:cubicBezTo>
                  <a:pt x="133927" y="157206"/>
                  <a:pt x="160097" y="126418"/>
                  <a:pt x="193964" y="101788"/>
                </a:cubicBezTo>
                <a:cubicBezTo>
                  <a:pt x="227831" y="77158"/>
                  <a:pt x="255540" y="-4430"/>
                  <a:pt x="304800" y="188"/>
                </a:cubicBezTo>
                <a:cubicBezTo>
                  <a:pt x="354060" y="4806"/>
                  <a:pt x="434109" y="124879"/>
                  <a:pt x="489527" y="129497"/>
                </a:cubicBezTo>
                <a:cubicBezTo>
                  <a:pt x="544945" y="134115"/>
                  <a:pt x="592667" y="37133"/>
                  <a:pt x="637309" y="27897"/>
                </a:cubicBezTo>
                <a:cubicBezTo>
                  <a:pt x="681952" y="18661"/>
                  <a:pt x="711200" y="67921"/>
                  <a:pt x="757382" y="74079"/>
                </a:cubicBezTo>
                <a:cubicBezTo>
                  <a:pt x="803564" y="80237"/>
                  <a:pt x="872837" y="77158"/>
                  <a:pt x="914400" y="64843"/>
                </a:cubicBezTo>
                <a:cubicBezTo>
                  <a:pt x="955963" y="52528"/>
                  <a:pt x="966740" y="-2891"/>
                  <a:pt x="1006764" y="188"/>
                </a:cubicBezTo>
                <a:cubicBezTo>
                  <a:pt x="1046788" y="3267"/>
                  <a:pt x="1091430" y="77158"/>
                  <a:pt x="1154545" y="83316"/>
                </a:cubicBezTo>
                <a:cubicBezTo>
                  <a:pt x="1217660" y="89474"/>
                  <a:pt x="1328497" y="30977"/>
                  <a:pt x="1385455" y="37134"/>
                </a:cubicBezTo>
                <a:cubicBezTo>
                  <a:pt x="1442413" y="43291"/>
                  <a:pt x="1473200" y="84855"/>
                  <a:pt x="1496291" y="120261"/>
                </a:cubicBezTo>
                <a:cubicBezTo>
                  <a:pt x="1519382" y="155667"/>
                  <a:pt x="1514764" y="3267"/>
                  <a:pt x="1524000" y="249570"/>
                </a:cubicBezTo>
                <a:cubicBezTo>
                  <a:pt x="1533236" y="495873"/>
                  <a:pt x="1544012" y="1353315"/>
                  <a:pt x="1551709" y="1598079"/>
                </a:cubicBezTo>
                <a:cubicBezTo>
                  <a:pt x="1559406" y="1842843"/>
                  <a:pt x="1567103" y="1695061"/>
                  <a:pt x="1570182" y="1718152"/>
                </a:cubicBezTo>
                <a:cubicBezTo>
                  <a:pt x="1573261" y="1741243"/>
                  <a:pt x="1559406" y="1730468"/>
                  <a:pt x="1570182" y="1736625"/>
                </a:cubicBezTo>
                <a:cubicBezTo>
                  <a:pt x="1580958" y="1742782"/>
                  <a:pt x="1568642" y="1752018"/>
                  <a:pt x="1634836" y="1755097"/>
                </a:cubicBezTo>
                <a:cubicBezTo>
                  <a:pt x="1701030" y="1758176"/>
                  <a:pt x="1782618" y="1759715"/>
                  <a:pt x="1967345" y="1755097"/>
                </a:cubicBezTo>
                <a:cubicBezTo>
                  <a:pt x="2152072" y="1750479"/>
                  <a:pt x="2447636" y="1738933"/>
                  <a:pt x="2743200" y="1727388"/>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4337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5020443" y="3680739"/>
            <a:ext cx="933602" cy="1719517"/>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3177783" y="3717393"/>
            <a:ext cx="902838" cy="1703190"/>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a:t>Example – </a:t>
            </a:r>
            <a:r>
              <a:rPr lang="en-US" sz="2000" dirty="0" smtClean="0"/>
              <a:t>Load </a:t>
            </a:r>
            <a:r>
              <a:rPr lang="en-US" sz="2000" dirty="0"/>
              <a:t>Resource Providing </a:t>
            </a:r>
            <a:r>
              <a:rPr lang="en-US" sz="2000" dirty="0" smtClean="0"/>
              <a:t>UFR-type </a:t>
            </a:r>
            <a:r>
              <a:rPr lang="en-US" sz="2000" dirty="0"/>
              <a:t>RRS </a:t>
            </a:r>
            <a:r>
              <a:rPr lang="en-US" sz="2000" dirty="0" smtClean="0"/>
              <a:t>cont.</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cxnSp>
        <p:nvCxnSpPr>
          <p:cNvPr id="26" name="Straight Arrow Connector 25"/>
          <p:cNvCxnSpPr/>
          <p:nvPr/>
        </p:nvCxnSpPr>
        <p:spPr>
          <a:xfrm flipV="1">
            <a:off x="5929592" y="2946439"/>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5011771" y="2946439"/>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4080621" y="2946439"/>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177783" y="5400258"/>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3177783" y="2921257"/>
            <a:ext cx="0" cy="24891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188430" y="5791107"/>
            <a:ext cx="684076" cy="338554"/>
          </a:xfrm>
          <a:prstGeom prst="rect">
            <a:avLst/>
          </a:prstGeom>
          <a:noFill/>
        </p:spPr>
        <p:txBody>
          <a:bodyPr wrap="square" rtlCol="0">
            <a:spAutoFit/>
          </a:bodyPr>
          <a:lstStyle/>
          <a:p>
            <a:r>
              <a:rPr lang="en-US" sz="1600" dirty="0">
                <a:solidFill>
                  <a:schemeClr val="tx2"/>
                </a:solidFill>
              </a:rPr>
              <a:t>Time</a:t>
            </a:r>
          </a:p>
        </p:txBody>
      </p:sp>
      <p:sp>
        <p:nvSpPr>
          <p:cNvPr id="32" name="TextBox 31"/>
          <p:cNvSpPr txBox="1"/>
          <p:nvPr/>
        </p:nvSpPr>
        <p:spPr>
          <a:xfrm>
            <a:off x="2867016" y="5530100"/>
            <a:ext cx="684076" cy="276999"/>
          </a:xfrm>
          <a:prstGeom prst="rect">
            <a:avLst/>
          </a:prstGeom>
          <a:noFill/>
        </p:spPr>
        <p:txBody>
          <a:bodyPr wrap="square" rtlCol="0">
            <a:spAutoFit/>
          </a:bodyPr>
          <a:lstStyle/>
          <a:p>
            <a:r>
              <a:rPr lang="en-US" sz="1200" dirty="0">
                <a:solidFill>
                  <a:schemeClr val="tx2"/>
                </a:solidFill>
              </a:rPr>
              <a:t>RTC 0</a:t>
            </a:r>
          </a:p>
        </p:txBody>
      </p:sp>
      <p:sp>
        <p:nvSpPr>
          <p:cNvPr id="33" name="TextBox 32"/>
          <p:cNvSpPr txBox="1"/>
          <p:nvPr/>
        </p:nvSpPr>
        <p:spPr>
          <a:xfrm>
            <a:off x="3749161" y="5530100"/>
            <a:ext cx="684076" cy="276999"/>
          </a:xfrm>
          <a:prstGeom prst="rect">
            <a:avLst/>
          </a:prstGeom>
          <a:noFill/>
        </p:spPr>
        <p:txBody>
          <a:bodyPr wrap="square" rtlCol="0">
            <a:spAutoFit/>
          </a:bodyPr>
          <a:lstStyle/>
          <a:p>
            <a:r>
              <a:rPr lang="en-US" sz="1200" dirty="0">
                <a:solidFill>
                  <a:schemeClr val="tx2"/>
                </a:solidFill>
              </a:rPr>
              <a:t>RTC 5</a:t>
            </a:r>
          </a:p>
        </p:txBody>
      </p:sp>
      <p:sp>
        <p:nvSpPr>
          <p:cNvPr id="34" name="TextBox 33"/>
          <p:cNvSpPr txBox="1"/>
          <p:nvPr/>
        </p:nvSpPr>
        <p:spPr>
          <a:xfrm>
            <a:off x="4649580" y="5527962"/>
            <a:ext cx="718700" cy="276999"/>
          </a:xfrm>
          <a:prstGeom prst="rect">
            <a:avLst/>
          </a:prstGeom>
          <a:noFill/>
        </p:spPr>
        <p:txBody>
          <a:bodyPr wrap="square" rtlCol="0">
            <a:spAutoFit/>
          </a:bodyPr>
          <a:lstStyle/>
          <a:p>
            <a:r>
              <a:rPr lang="en-US" sz="1200" dirty="0">
                <a:solidFill>
                  <a:schemeClr val="tx2"/>
                </a:solidFill>
              </a:rPr>
              <a:t>RTC 10</a:t>
            </a:r>
          </a:p>
        </p:txBody>
      </p:sp>
      <p:sp>
        <p:nvSpPr>
          <p:cNvPr id="35" name="TextBox 34"/>
          <p:cNvSpPr txBox="1"/>
          <p:nvPr/>
        </p:nvSpPr>
        <p:spPr>
          <a:xfrm>
            <a:off x="5593562" y="5527961"/>
            <a:ext cx="773187" cy="276999"/>
          </a:xfrm>
          <a:prstGeom prst="rect">
            <a:avLst/>
          </a:prstGeom>
          <a:noFill/>
        </p:spPr>
        <p:txBody>
          <a:bodyPr wrap="square" rtlCol="0">
            <a:spAutoFit/>
          </a:bodyPr>
          <a:lstStyle/>
          <a:p>
            <a:r>
              <a:rPr lang="en-US" sz="1200" dirty="0">
                <a:solidFill>
                  <a:schemeClr val="tx2"/>
                </a:solidFill>
              </a:rPr>
              <a:t>RTC 15</a:t>
            </a:r>
          </a:p>
        </p:txBody>
      </p:sp>
      <p:cxnSp>
        <p:nvCxnSpPr>
          <p:cNvPr id="36" name="Straight Connector 35"/>
          <p:cNvCxnSpPr/>
          <p:nvPr/>
        </p:nvCxnSpPr>
        <p:spPr>
          <a:xfrm>
            <a:off x="3177783" y="3264529"/>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500171" y="3134648"/>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sp>
        <p:nvSpPr>
          <p:cNvPr id="39" name="TextBox 38"/>
          <p:cNvSpPr txBox="1"/>
          <p:nvPr/>
        </p:nvSpPr>
        <p:spPr>
          <a:xfrm>
            <a:off x="2266519" y="4256126"/>
            <a:ext cx="786205"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RRS Award</a:t>
            </a:r>
            <a:endParaRPr lang="en-US" sz="1200" dirty="0">
              <a:solidFill>
                <a:schemeClr val="tx2"/>
              </a:solidFill>
            </a:endParaRPr>
          </a:p>
        </p:txBody>
      </p:sp>
      <p:sp>
        <p:nvSpPr>
          <p:cNvPr id="40" name="Left Brace 39"/>
          <p:cNvSpPr/>
          <p:nvPr/>
        </p:nvSpPr>
        <p:spPr>
          <a:xfrm>
            <a:off x="2798997" y="3717393"/>
            <a:ext cx="299219" cy="1682863"/>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Content Placeholder 2"/>
          <p:cNvSpPr txBox="1">
            <a:spLocks/>
          </p:cNvSpPr>
          <p:nvPr/>
        </p:nvSpPr>
        <p:spPr>
          <a:xfrm>
            <a:off x="1676400" y="1099181"/>
            <a:ext cx="5559167"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F</a:t>
            </a:r>
          </a:p>
          <a:p>
            <a:r>
              <a:rPr lang="en-US" sz="1400" dirty="0"/>
              <a:t>Load Resource </a:t>
            </a:r>
            <a:r>
              <a:rPr lang="en-US" sz="1400" dirty="0" smtClean="0"/>
              <a:t>trips because of Resource issue </a:t>
            </a:r>
            <a:r>
              <a:rPr lang="en-US" sz="1400" dirty="0"/>
              <a:t>between RTC 0 and RTC 5 and is not </a:t>
            </a:r>
            <a:r>
              <a:rPr lang="en-US" sz="1400" dirty="0" smtClean="0"/>
              <a:t>available to </a:t>
            </a:r>
            <a:r>
              <a:rPr lang="en-US" sz="1400" dirty="0"/>
              <a:t>provide RRS in RTC </a:t>
            </a:r>
            <a:r>
              <a:rPr lang="en-US" sz="1400" dirty="0" smtClean="0"/>
              <a:t>5, but hypothetically resumes consumption by RTC 10</a:t>
            </a:r>
            <a:endParaRPr lang="en-US" sz="1400" dirty="0"/>
          </a:p>
          <a:p>
            <a:r>
              <a:rPr lang="en-US" sz="1400" dirty="0"/>
              <a:t>AS Imbalance for all RRS for RTC 5</a:t>
            </a:r>
            <a:r>
              <a:rPr lang="en-US" sz="1400" dirty="0" smtClean="0"/>
              <a:t> </a:t>
            </a:r>
            <a:r>
              <a:rPr lang="en-US" sz="1400" dirty="0"/>
              <a:t>and no </a:t>
            </a:r>
            <a:r>
              <a:rPr lang="en-US" sz="1400" dirty="0" smtClean="0"/>
              <a:t>AS Imbalance </a:t>
            </a:r>
            <a:r>
              <a:rPr lang="en-US" sz="1400" dirty="0"/>
              <a:t>for RTC 0 and </a:t>
            </a:r>
            <a:r>
              <a:rPr lang="en-US" sz="1400" dirty="0" smtClean="0"/>
              <a:t>10</a:t>
            </a:r>
            <a:r>
              <a:rPr lang="en-US" sz="1400" dirty="0"/>
              <a:t>.  RTC looks for RRS elsewhere for RTC </a:t>
            </a:r>
            <a:r>
              <a:rPr lang="en-US" sz="1400" dirty="0" smtClean="0"/>
              <a:t>5</a:t>
            </a:r>
            <a:endParaRPr lang="en-US" sz="1400" dirty="0"/>
          </a:p>
          <a:p>
            <a:r>
              <a:rPr lang="en-US" sz="1400" dirty="0" smtClean="0"/>
              <a:t>Area </a:t>
            </a:r>
            <a:r>
              <a:rPr lang="en-US" sz="1400" dirty="0"/>
              <a:t>under the green line is charged for energy</a:t>
            </a:r>
          </a:p>
          <a:p>
            <a:endParaRPr lang="en-US" sz="1600" dirty="0" smtClean="0"/>
          </a:p>
        </p:txBody>
      </p:sp>
      <p:sp>
        <p:nvSpPr>
          <p:cNvPr id="46" name="TextBox 45"/>
          <p:cNvSpPr txBox="1"/>
          <p:nvPr/>
        </p:nvSpPr>
        <p:spPr>
          <a:xfrm>
            <a:off x="3348520" y="6093022"/>
            <a:ext cx="781143" cy="307777"/>
          </a:xfrm>
          <a:prstGeom prst="rect">
            <a:avLst/>
          </a:prstGeom>
          <a:noFill/>
          <a:ln>
            <a:noFill/>
          </a:ln>
        </p:spPr>
        <p:txBody>
          <a:bodyPr wrap="square" rtlCol="0">
            <a:spAutoFit/>
          </a:bodyPr>
          <a:lstStyle/>
          <a:p>
            <a:r>
              <a:rPr lang="en-US" sz="1400" dirty="0" smtClean="0">
                <a:solidFill>
                  <a:schemeClr val="accent3"/>
                </a:solidFill>
              </a:rPr>
              <a:t>NPF</a:t>
            </a:r>
            <a:endParaRPr lang="en-US" sz="1400" dirty="0">
              <a:solidFill>
                <a:schemeClr val="accent3"/>
              </a:solidFill>
            </a:endParaRPr>
          </a:p>
        </p:txBody>
      </p:sp>
      <p:sp>
        <p:nvSpPr>
          <p:cNvPr id="48" name="TextBox 47"/>
          <p:cNvSpPr txBox="1"/>
          <p:nvPr/>
        </p:nvSpPr>
        <p:spPr>
          <a:xfrm>
            <a:off x="4291854" y="6093023"/>
            <a:ext cx="15947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RRS Award</a:t>
            </a:r>
            <a:endParaRPr lang="en-US" sz="1400" dirty="0">
              <a:solidFill>
                <a:schemeClr val="tx2"/>
              </a:solidFill>
            </a:endParaRPr>
          </a:p>
        </p:txBody>
      </p:sp>
      <p:sp>
        <p:nvSpPr>
          <p:cNvPr id="54" name="Freeform 53"/>
          <p:cNvSpPr/>
          <p:nvPr/>
        </p:nvSpPr>
        <p:spPr>
          <a:xfrm>
            <a:off x="3186884" y="3631571"/>
            <a:ext cx="2770909" cy="1781183"/>
          </a:xfrm>
          <a:custGeom>
            <a:avLst/>
            <a:gdLst>
              <a:gd name="connsiteX0" fmla="*/ 0 w 2770909"/>
              <a:gd name="connsiteY0" fmla="*/ 79395 h 1781183"/>
              <a:gd name="connsiteX1" fmla="*/ 92363 w 2770909"/>
              <a:gd name="connsiteY1" fmla="*/ 134813 h 1781183"/>
              <a:gd name="connsiteX2" fmla="*/ 258618 w 2770909"/>
              <a:gd name="connsiteY2" fmla="*/ 60922 h 1781183"/>
              <a:gd name="connsiteX3" fmla="*/ 461818 w 2770909"/>
              <a:gd name="connsiteY3" fmla="*/ 153286 h 1781183"/>
              <a:gd name="connsiteX4" fmla="*/ 637309 w 2770909"/>
              <a:gd name="connsiteY4" fmla="*/ 33213 h 1781183"/>
              <a:gd name="connsiteX5" fmla="*/ 701963 w 2770909"/>
              <a:gd name="connsiteY5" fmla="*/ 23977 h 1781183"/>
              <a:gd name="connsiteX6" fmla="*/ 748145 w 2770909"/>
              <a:gd name="connsiteY6" fmla="*/ 23977 h 1781183"/>
              <a:gd name="connsiteX7" fmla="*/ 757381 w 2770909"/>
              <a:gd name="connsiteY7" fmla="*/ 70159 h 1781183"/>
              <a:gd name="connsiteX8" fmla="*/ 766618 w 2770909"/>
              <a:gd name="connsiteY8" fmla="*/ 273359 h 1781183"/>
              <a:gd name="connsiteX9" fmla="*/ 775854 w 2770909"/>
              <a:gd name="connsiteY9" fmla="*/ 1123104 h 1781183"/>
              <a:gd name="connsiteX10" fmla="*/ 775854 w 2770909"/>
              <a:gd name="connsiteY10" fmla="*/ 1529504 h 1781183"/>
              <a:gd name="connsiteX11" fmla="*/ 794327 w 2770909"/>
              <a:gd name="connsiteY11" fmla="*/ 1714231 h 1781183"/>
              <a:gd name="connsiteX12" fmla="*/ 794327 w 2770909"/>
              <a:gd name="connsiteY12" fmla="*/ 1760413 h 1781183"/>
              <a:gd name="connsiteX13" fmla="*/ 822036 w 2770909"/>
              <a:gd name="connsiteY13" fmla="*/ 1769650 h 1781183"/>
              <a:gd name="connsiteX14" fmla="*/ 969818 w 2770909"/>
              <a:gd name="connsiteY14" fmla="*/ 1778886 h 1781183"/>
              <a:gd name="connsiteX15" fmla="*/ 1071418 w 2770909"/>
              <a:gd name="connsiteY15" fmla="*/ 1723468 h 1781183"/>
              <a:gd name="connsiteX16" fmla="*/ 1219200 w 2770909"/>
              <a:gd name="connsiteY16" fmla="*/ 1575686 h 1781183"/>
              <a:gd name="connsiteX17" fmla="*/ 1366981 w 2770909"/>
              <a:gd name="connsiteY17" fmla="*/ 1335541 h 1781183"/>
              <a:gd name="connsiteX18" fmla="*/ 1588654 w 2770909"/>
              <a:gd name="connsiteY18" fmla="*/ 846013 h 1781183"/>
              <a:gd name="connsiteX19" fmla="*/ 1727200 w 2770909"/>
              <a:gd name="connsiteY19" fmla="*/ 467322 h 1781183"/>
              <a:gd name="connsiteX20" fmla="*/ 1810327 w 2770909"/>
              <a:gd name="connsiteY20" fmla="*/ 60922 h 1781183"/>
              <a:gd name="connsiteX21" fmla="*/ 1948872 w 2770909"/>
              <a:gd name="connsiteY21" fmla="*/ 5504 h 1781183"/>
              <a:gd name="connsiteX22" fmla="*/ 2050472 w 2770909"/>
              <a:gd name="connsiteY22" fmla="*/ 97868 h 1781183"/>
              <a:gd name="connsiteX23" fmla="*/ 2189018 w 2770909"/>
              <a:gd name="connsiteY23" fmla="*/ 33213 h 1781183"/>
              <a:gd name="connsiteX24" fmla="*/ 2346036 w 2770909"/>
              <a:gd name="connsiteY24" fmla="*/ 70159 h 1781183"/>
              <a:gd name="connsiteX25" fmla="*/ 2521527 w 2770909"/>
              <a:gd name="connsiteY25" fmla="*/ 5504 h 1781183"/>
              <a:gd name="connsiteX26" fmla="*/ 2687781 w 2770909"/>
              <a:gd name="connsiteY26" fmla="*/ 97868 h 1781183"/>
              <a:gd name="connsiteX27" fmla="*/ 2770909 w 2770909"/>
              <a:gd name="connsiteY27" fmla="*/ 42450 h 178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70909" h="1781183">
                <a:moveTo>
                  <a:pt x="0" y="79395"/>
                </a:moveTo>
                <a:cubicBezTo>
                  <a:pt x="24630" y="108643"/>
                  <a:pt x="49260" y="137892"/>
                  <a:pt x="92363" y="134813"/>
                </a:cubicBezTo>
                <a:cubicBezTo>
                  <a:pt x="135466" y="131734"/>
                  <a:pt x="197042" y="57843"/>
                  <a:pt x="258618" y="60922"/>
                </a:cubicBezTo>
                <a:cubicBezTo>
                  <a:pt x="320194" y="64001"/>
                  <a:pt x="398703" y="157904"/>
                  <a:pt x="461818" y="153286"/>
                </a:cubicBezTo>
                <a:cubicBezTo>
                  <a:pt x="524933" y="148668"/>
                  <a:pt x="597285" y="54764"/>
                  <a:pt x="637309" y="33213"/>
                </a:cubicBezTo>
                <a:cubicBezTo>
                  <a:pt x="677333" y="11661"/>
                  <a:pt x="683490" y="25516"/>
                  <a:pt x="701963" y="23977"/>
                </a:cubicBezTo>
                <a:cubicBezTo>
                  <a:pt x="720436" y="22438"/>
                  <a:pt x="738909" y="16280"/>
                  <a:pt x="748145" y="23977"/>
                </a:cubicBezTo>
                <a:cubicBezTo>
                  <a:pt x="757381" y="31674"/>
                  <a:pt x="754302" y="28595"/>
                  <a:pt x="757381" y="70159"/>
                </a:cubicBezTo>
                <a:cubicBezTo>
                  <a:pt x="760460" y="111723"/>
                  <a:pt x="763539" y="97868"/>
                  <a:pt x="766618" y="273359"/>
                </a:cubicBezTo>
                <a:cubicBezTo>
                  <a:pt x="769697" y="448850"/>
                  <a:pt x="774315" y="913747"/>
                  <a:pt x="775854" y="1123104"/>
                </a:cubicBezTo>
                <a:cubicBezTo>
                  <a:pt x="777393" y="1332461"/>
                  <a:pt x="772775" y="1430983"/>
                  <a:pt x="775854" y="1529504"/>
                </a:cubicBezTo>
                <a:cubicBezTo>
                  <a:pt x="778933" y="1628025"/>
                  <a:pt x="791248" y="1675746"/>
                  <a:pt x="794327" y="1714231"/>
                </a:cubicBezTo>
                <a:cubicBezTo>
                  <a:pt x="797406" y="1752716"/>
                  <a:pt x="789709" y="1751177"/>
                  <a:pt x="794327" y="1760413"/>
                </a:cubicBezTo>
                <a:cubicBezTo>
                  <a:pt x="798945" y="1769649"/>
                  <a:pt x="792788" y="1766571"/>
                  <a:pt x="822036" y="1769650"/>
                </a:cubicBezTo>
                <a:cubicBezTo>
                  <a:pt x="851284" y="1772729"/>
                  <a:pt x="928254" y="1786583"/>
                  <a:pt x="969818" y="1778886"/>
                </a:cubicBezTo>
                <a:cubicBezTo>
                  <a:pt x="1011382" y="1771189"/>
                  <a:pt x="1029854" y="1757335"/>
                  <a:pt x="1071418" y="1723468"/>
                </a:cubicBezTo>
                <a:cubicBezTo>
                  <a:pt x="1112982" y="1689601"/>
                  <a:pt x="1169940" y="1640340"/>
                  <a:pt x="1219200" y="1575686"/>
                </a:cubicBezTo>
                <a:cubicBezTo>
                  <a:pt x="1268460" y="1511032"/>
                  <a:pt x="1305405" y="1457153"/>
                  <a:pt x="1366981" y="1335541"/>
                </a:cubicBezTo>
                <a:cubicBezTo>
                  <a:pt x="1428557" y="1213929"/>
                  <a:pt x="1528618" y="990716"/>
                  <a:pt x="1588654" y="846013"/>
                </a:cubicBezTo>
                <a:cubicBezTo>
                  <a:pt x="1648691" y="701310"/>
                  <a:pt x="1690255" y="598170"/>
                  <a:pt x="1727200" y="467322"/>
                </a:cubicBezTo>
                <a:cubicBezTo>
                  <a:pt x="1764145" y="336474"/>
                  <a:pt x="1773382" y="137892"/>
                  <a:pt x="1810327" y="60922"/>
                </a:cubicBezTo>
                <a:cubicBezTo>
                  <a:pt x="1847272" y="-16048"/>
                  <a:pt x="1908848" y="-654"/>
                  <a:pt x="1948872" y="5504"/>
                </a:cubicBezTo>
                <a:cubicBezTo>
                  <a:pt x="1988896" y="11662"/>
                  <a:pt x="2010448" y="93250"/>
                  <a:pt x="2050472" y="97868"/>
                </a:cubicBezTo>
                <a:cubicBezTo>
                  <a:pt x="2090496" y="102486"/>
                  <a:pt x="2139757" y="37831"/>
                  <a:pt x="2189018" y="33213"/>
                </a:cubicBezTo>
                <a:cubicBezTo>
                  <a:pt x="2238279" y="28595"/>
                  <a:pt x="2290618" y="74777"/>
                  <a:pt x="2346036" y="70159"/>
                </a:cubicBezTo>
                <a:cubicBezTo>
                  <a:pt x="2401454" y="65541"/>
                  <a:pt x="2464570" y="886"/>
                  <a:pt x="2521527" y="5504"/>
                </a:cubicBezTo>
                <a:cubicBezTo>
                  <a:pt x="2578484" y="10122"/>
                  <a:pt x="2646217" y="91710"/>
                  <a:pt x="2687781" y="97868"/>
                </a:cubicBezTo>
                <a:cubicBezTo>
                  <a:pt x="2729345" y="104026"/>
                  <a:pt x="2750127" y="73238"/>
                  <a:pt x="2770909" y="42450"/>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1825368" y="744213"/>
            <a:ext cx="5410199" cy="523220"/>
          </a:xfrm>
          <a:prstGeom prst="rect">
            <a:avLst/>
          </a:prstGeom>
          <a:noFill/>
        </p:spPr>
        <p:txBody>
          <a:bodyPr wrap="square" rtlCol="0">
            <a:spAutoFit/>
          </a:bodyPr>
          <a:lstStyle/>
          <a:p>
            <a:pPr algn="ctr"/>
            <a:r>
              <a:rPr lang="en-US" sz="1400" i="1" dirty="0" smtClean="0">
                <a:solidFill>
                  <a:schemeClr val="accent6"/>
                </a:solidFill>
              </a:rPr>
              <a:t>Self-provisioned RRS could also have been moved to another Load Resource within the QSE</a:t>
            </a:r>
            <a:endParaRPr lang="en-US" sz="1400" i="1" dirty="0">
              <a:solidFill>
                <a:schemeClr val="accent6"/>
              </a:solidFill>
            </a:endParaRPr>
          </a:p>
        </p:txBody>
      </p:sp>
    </p:spTree>
    <p:extLst>
      <p:ext uri="{BB962C8B-B14F-4D97-AF65-F5344CB8AC3E}">
        <p14:creationId xmlns:p14="http://schemas.microsoft.com/office/powerpoint/2010/main" val="2302383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072284" y="3096397"/>
            <a:ext cx="928751" cy="413306"/>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136492" y="3090782"/>
            <a:ext cx="928751" cy="1229412"/>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a:t>Example – Generation Resource Providing </a:t>
            </a:r>
            <a:r>
              <a:rPr lang="en-US" sz="2000" dirty="0" smtClean="0"/>
              <a:t>Off-line Non-Spin</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
        <p:nvSpPr>
          <p:cNvPr id="5" name="Rectangle 4"/>
          <p:cNvSpPr/>
          <p:nvPr/>
        </p:nvSpPr>
        <p:spPr>
          <a:xfrm>
            <a:off x="1232717" y="3086471"/>
            <a:ext cx="903647" cy="2156055"/>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3985335" y="2768382"/>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067514" y="2768382"/>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136364" y="2768382"/>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233526" y="5222201"/>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232717" y="2667000"/>
            <a:ext cx="809" cy="25653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44173" y="5613050"/>
            <a:ext cx="684076" cy="338554"/>
          </a:xfrm>
          <a:prstGeom prst="rect">
            <a:avLst/>
          </a:prstGeom>
          <a:noFill/>
        </p:spPr>
        <p:txBody>
          <a:bodyPr wrap="square" rtlCol="0">
            <a:spAutoFit/>
          </a:bodyPr>
          <a:lstStyle/>
          <a:p>
            <a:r>
              <a:rPr lang="en-US" sz="1600" dirty="0">
                <a:solidFill>
                  <a:schemeClr val="tx2"/>
                </a:solidFill>
              </a:rPr>
              <a:t>Time</a:t>
            </a:r>
          </a:p>
        </p:txBody>
      </p:sp>
      <p:sp>
        <p:nvSpPr>
          <p:cNvPr id="12" name="TextBox 11"/>
          <p:cNvSpPr txBox="1"/>
          <p:nvPr/>
        </p:nvSpPr>
        <p:spPr>
          <a:xfrm>
            <a:off x="922759" y="5352043"/>
            <a:ext cx="684076" cy="276999"/>
          </a:xfrm>
          <a:prstGeom prst="rect">
            <a:avLst/>
          </a:prstGeom>
          <a:noFill/>
        </p:spPr>
        <p:txBody>
          <a:bodyPr wrap="square" rtlCol="0">
            <a:spAutoFit/>
          </a:bodyPr>
          <a:lstStyle/>
          <a:p>
            <a:r>
              <a:rPr lang="en-US" sz="1200" dirty="0">
                <a:solidFill>
                  <a:schemeClr val="tx2"/>
                </a:solidFill>
              </a:rPr>
              <a:t>RTC 0</a:t>
            </a:r>
          </a:p>
        </p:txBody>
      </p:sp>
      <p:sp>
        <p:nvSpPr>
          <p:cNvPr id="13" name="TextBox 12"/>
          <p:cNvSpPr txBox="1"/>
          <p:nvPr/>
        </p:nvSpPr>
        <p:spPr>
          <a:xfrm>
            <a:off x="1804904" y="5352043"/>
            <a:ext cx="684076" cy="276999"/>
          </a:xfrm>
          <a:prstGeom prst="rect">
            <a:avLst/>
          </a:prstGeom>
          <a:noFill/>
        </p:spPr>
        <p:txBody>
          <a:bodyPr wrap="square" rtlCol="0">
            <a:spAutoFit/>
          </a:bodyPr>
          <a:lstStyle/>
          <a:p>
            <a:r>
              <a:rPr lang="en-US" sz="1200" dirty="0">
                <a:solidFill>
                  <a:schemeClr val="tx2"/>
                </a:solidFill>
              </a:rPr>
              <a:t>RTC 5</a:t>
            </a:r>
          </a:p>
        </p:txBody>
      </p:sp>
      <p:sp>
        <p:nvSpPr>
          <p:cNvPr id="14" name="TextBox 13"/>
          <p:cNvSpPr txBox="1"/>
          <p:nvPr/>
        </p:nvSpPr>
        <p:spPr>
          <a:xfrm>
            <a:off x="2705323" y="5349905"/>
            <a:ext cx="718700" cy="276999"/>
          </a:xfrm>
          <a:prstGeom prst="rect">
            <a:avLst/>
          </a:prstGeom>
          <a:noFill/>
        </p:spPr>
        <p:txBody>
          <a:bodyPr wrap="square" rtlCol="0">
            <a:spAutoFit/>
          </a:bodyPr>
          <a:lstStyle/>
          <a:p>
            <a:r>
              <a:rPr lang="en-US" sz="1200" dirty="0">
                <a:solidFill>
                  <a:schemeClr val="tx2"/>
                </a:solidFill>
              </a:rPr>
              <a:t>RTC 10</a:t>
            </a:r>
          </a:p>
        </p:txBody>
      </p:sp>
      <p:sp>
        <p:nvSpPr>
          <p:cNvPr id="15" name="TextBox 14"/>
          <p:cNvSpPr txBox="1"/>
          <p:nvPr/>
        </p:nvSpPr>
        <p:spPr>
          <a:xfrm>
            <a:off x="3649305" y="5349904"/>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6" name="Straight Connector 15"/>
          <p:cNvCxnSpPr/>
          <p:nvPr/>
        </p:nvCxnSpPr>
        <p:spPr>
          <a:xfrm>
            <a:off x="1233526" y="3086472"/>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55914" y="2956591"/>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18" name="Straight Connector 17"/>
          <p:cNvCxnSpPr/>
          <p:nvPr/>
        </p:nvCxnSpPr>
        <p:spPr>
          <a:xfrm flipV="1">
            <a:off x="1259637" y="5226511"/>
            <a:ext cx="876727" cy="3207"/>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19" name="TextBox 18"/>
          <p:cNvSpPr txBox="1"/>
          <p:nvPr/>
        </p:nvSpPr>
        <p:spPr>
          <a:xfrm>
            <a:off x="76200" y="3862993"/>
            <a:ext cx="917292"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Non-Spin Award</a:t>
            </a:r>
            <a:endParaRPr lang="en-US" sz="1200" dirty="0">
              <a:solidFill>
                <a:schemeClr val="tx2"/>
              </a:solidFill>
            </a:endParaRPr>
          </a:p>
        </p:txBody>
      </p:sp>
      <p:sp>
        <p:nvSpPr>
          <p:cNvPr id="20" name="TextBox 19"/>
          <p:cNvSpPr txBox="1"/>
          <p:nvPr/>
        </p:nvSpPr>
        <p:spPr>
          <a:xfrm>
            <a:off x="841092" y="5915754"/>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21" name="Left Brace 20"/>
          <p:cNvSpPr/>
          <p:nvPr/>
        </p:nvSpPr>
        <p:spPr>
          <a:xfrm>
            <a:off x="854740" y="3086472"/>
            <a:ext cx="299219" cy="2135729"/>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1546369" y="5917416"/>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23" name="Content Placeholder 2"/>
          <p:cNvSpPr txBox="1">
            <a:spLocks/>
          </p:cNvSpPr>
          <p:nvPr/>
        </p:nvSpPr>
        <p:spPr>
          <a:xfrm>
            <a:off x="304800" y="685800"/>
            <a:ext cx="4314344"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G</a:t>
            </a:r>
          </a:p>
          <a:p>
            <a:r>
              <a:rPr lang="en-US" sz="1400" dirty="0" smtClean="0"/>
              <a:t>Generation Resource gets deployed for off-line Non-Spin by ERCOT between RTC 0 and RTC 5 </a:t>
            </a:r>
          </a:p>
          <a:p>
            <a:r>
              <a:rPr lang="en-US" sz="1400" dirty="0" smtClean="0"/>
              <a:t>AS Imbalance for some Non-Spin for RTC 5 and 10 and no AS Imbalance for RTC 0</a:t>
            </a:r>
            <a:r>
              <a:rPr lang="en-US" sz="1400" dirty="0"/>
              <a:t>.  RTC looks for </a:t>
            </a:r>
            <a:r>
              <a:rPr lang="en-US" sz="1400" dirty="0" smtClean="0"/>
              <a:t>Non-Spin </a:t>
            </a:r>
            <a:r>
              <a:rPr lang="en-US" sz="1400" dirty="0"/>
              <a:t>elsewhere for RTC 5 and </a:t>
            </a:r>
            <a:r>
              <a:rPr lang="en-US" sz="1400" dirty="0" smtClean="0"/>
              <a:t>10</a:t>
            </a:r>
          </a:p>
          <a:p>
            <a:r>
              <a:rPr lang="en-US" sz="1400" dirty="0" smtClean="0"/>
              <a:t>Area under the green line is paid for energy</a:t>
            </a:r>
          </a:p>
          <a:p>
            <a:endParaRPr lang="en-US" sz="1600" dirty="0" smtClean="0"/>
          </a:p>
        </p:txBody>
      </p:sp>
      <p:sp>
        <p:nvSpPr>
          <p:cNvPr id="24" name="TextBox 23"/>
          <p:cNvSpPr txBox="1"/>
          <p:nvPr/>
        </p:nvSpPr>
        <p:spPr>
          <a:xfrm>
            <a:off x="2569241" y="5917416"/>
            <a:ext cx="18995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Non-Spin Award</a:t>
            </a:r>
            <a:endParaRPr lang="en-US" sz="1400" dirty="0">
              <a:solidFill>
                <a:schemeClr val="tx2"/>
              </a:solidFill>
            </a:endParaRPr>
          </a:p>
        </p:txBody>
      </p:sp>
      <p:sp>
        <p:nvSpPr>
          <p:cNvPr id="27" name="Freeform 26"/>
          <p:cNvSpPr/>
          <p:nvPr/>
        </p:nvSpPr>
        <p:spPr>
          <a:xfrm>
            <a:off x="1233637" y="3509702"/>
            <a:ext cx="2780146" cy="1736069"/>
          </a:xfrm>
          <a:custGeom>
            <a:avLst/>
            <a:gdLst>
              <a:gd name="connsiteX0" fmla="*/ 0 w 2780146"/>
              <a:gd name="connsiteY0" fmla="*/ 1727200 h 1736069"/>
              <a:gd name="connsiteX1" fmla="*/ 203200 w 2780146"/>
              <a:gd name="connsiteY1" fmla="*/ 1727200 h 1736069"/>
              <a:gd name="connsiteX2" fmla="*/ 535710 w 2780146"/>
              <a:gd name="connsiteY2" fmla="*/ 1717964 h 1736069"/>
              <a:gd name="connsiteX3" fmla="*/ 895928 w 2780146"/>
              <a:gd name="connsiteY3" fmla="*/ 1514764 h 1736069"/>
              <a:gd name="connsiteX4" fmla="*/ 1274619 w 2780146"/>
              <a:gd name="connsiteY4" fmla="*/ 1265382 h 1736069"/>
              <a:gd name="connsiteX5" fmla="*/ 1597891 w 2780146"/>
              <a:gd name="connsiteY5" fmla="*/ 1016000 h 1736069"/>
              <a:gd name="connsiteX6" fmla="*/ 1967346 w 2780146"/>
              <a:gd name="connsiteY6" fmla="*/ 692727 h 1736069"/>
              <a:gd name="connsiteX7" fmla="*/ 2364510 w 2780146"/>
              <a:gd name="connsiteY7" fmla="*/ 350982 h 1736069"/>
              <a:gd name="connsiteX8" fmla="*/ 2780146 w 2780146"/>
              <a:gd name="connsiteY8" fmla="*/ 0 h 1736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0146" h="1736069">
                <a:moveTo>
                  <a:pt x="0" y="1727200"/>
                </a:moveTo>
                <a:cubicBezTo>
                  <a:pt x="56957" y="1727969"/>
                  <a:pt x="113915" y="1728739"/>
                  <a:pt x="203200" y="1727200"/>
                </a:cubicBezTo>
                <a:cubicBezTo>
                  <a:pt x="292485" y="1725661"/>
                  <a:pt x="420255" y="1753370"/>
                  <a:pt x="535710" y="1717964"/>
                </a:cubicBezTo>
                <a:cubicBezTo>
                  <a:pt x="651165" y="1682558"/>
                  <a:pt x="772777" y="1590194"/>
                  <a:pt x="895928" y="1514764"/>
                </a:cubicBezTo>
                <a:cubicBezTo>
                  <a:pt x="1019079" y="1439334"/>
                  <a:pt x="1157625" y="1348509"/>
                  <a:pt x="1274619" y="1265382"/>
                </a:cubicBezTo>
                <a:cubicBezTo>
                  <a:pt x="1391613" y="1182255"/>
                  <a:pt x="1482437" y="1111442"/>
                  <a:pt x="1597891" y="1016000"/>
                </a:cubicBezTo>
                <a:cubicBezTo>
                  <a:pt x="1713346" y="920557"/>
                  <a:pt x="1967346" y="692727"/>
                  <a:pt x="1967346" y="692727"/>
                </a:cubicBezTo>
                <a:lnTo>
                  <a:pt x="2364510" y="350982"/>
                </a:lnTo>
                <a:lnTo>
                  <a:pt x="2780146" y="0"/>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2143073" y="4338219"/>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3" name="Straight Connector 32"/>
          <p:cNvCxnSpPr/>
          <p:nvPr/>
        </p:nvCxnSpPr>
        <p:spPr>
          <a:xfrm>
            <a:off x="3080258" y="3522627"/>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4" name="Straight Connector 33"/>
          <p:cNvCxnSpPr/>
          <p:nvPr/>
        </p:nvCxnSpPr>
        <p:spPr>
          <a:xfrm flipH="1">
            <a:off x="2146578" y="4339758"/>
            <a:ext cx="2972" cy="886753"/>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7" name="Straight Connector 36"/>
          <p:cNvCxnSpPr/>
          <p:nvPr/>
        </p:nvCxnSpPr>
        <p:spPr>
          <a:xfrm flipH="1">
            <a:off x="3070639" y="3519856"/>
            <a:ext cx="9611" cy="807965"/>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41" name="Rectangle 40"/>
          <p:cNvSpPr/>
          <p:nvPr/>
        </p:nvSpPr>
        <p:spPr>
          <a:xfrm>
            <a:off x="6424947" y="3090782"/>
            <a:ext cx="928751" cy="1229412"/>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521172" y="3086471"/>
            <a:ext cx="903647" cy="2156055"/>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p:nvPr/>
        </p:nvCxnSpPr>
        <p:spPr>
          <a:xfrm flipV="1">
            <a:off x="8273790" y="2768382"/>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7355969" y="2768382"/>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6424819" y="2768382"/>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5521981" y="5222201"/>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5521172" y="2667000"/>
            <a:ext cx="809" cy="25653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532628" y="5613050"/>
            <a:ext cx="684076" cy="338554"/>
          </a:xfrm>
          <a:prstGeom prst="rect">
            <a:avLst/>
          </a:prstGeom>
          <a:noFill/>
        </p:spPr>
        <p:txBody>
          <a:bodyPr wrap="square" rtlCol="0">
            <a:spAutoFit/>
          </a:bodyPr>
          <a:lstStyle/>
          <a:p>
            <a:r>
              <a:rPr lang="en-US" sz="1600" dirty="0">
                <a:solidFill>
                  <a:schemeClr val="tx2"/>
                </a:solidFill>
              </a:rPr>
              <a:t>Time</a:t>
            </a:r>
          </a:p>
        </p:txBody>
      </p:sp>
      <p:sp>
        <p:nvSpPr>
          <p:cNvPr id="49" name="TextBox 48"/>
          <p:cNvSpPr txBox="1"/>
          <p:nvPr/>
        </p:nvSpPr>
        <p:spPr>
          <a:xfrm>
            <a:off x="5211214" y="5352043"/>
            <a:ext cx="684076" cy="276999"/>
          </a:xfrm>
          <a:prstGeom prst="rect">
            <a:avLst/>
          </a:prstGeom>
          <a:noFill/>
        </p:spPr>
        <p:txBody>
          <a:bodyPr wrap="square" rtlCol="0">
            <a:spAutoFit/>
          </a:bodyPr>
          <a:lstStyle/>
          <a:p>
            <a:r>
              <a:rPr lang="en-US" sz="1200" dirty="0">
                <a:solidFill>
                  <a:schemeClr val="tx2"/>
                </a:solidFill>
              </a:rPr>
              <a:t>RTC 0</a:t>
            </a:r>
          </a:p>
        </p:txBody>
      </p:sp>
      <p:sp>
        <p:nvSpPr>
          <p:cNvPr id="50" name="TextBox 49"/>
          <p:cNvSpPr txBox="1"/>
          <p:nvPr/>
        </p:nvSpPr>
        <p:spPr>
          <a:xfrm>
            <a:off x="6093359" y="5352043"/>
            <a:ext cx="684076" cy="276999"/>
          </a:xfrm>
          <a:prstGeom prst="rect">
            <a:avLst/>
          </a:prstGeom>
          <a:noFill/>
        </p:spPr>
        <p:txBody>
          <a:bodyPr wrap="square" rtlCol="0">
            <a:spAutoFit/>
          </a:bodyPr>
          <a:lstStyle/>
          <a:p>
            <a:r>
              <a:rPr lang="en-US" sz="1200" dirty="0">
                <a:solidFill>
                  <a:schemeClr val="tx2"/>
                </a:solidFill>
              </a:rPr>
              <a:t>RTC 5</a:t>
            </a:r>
          </a:p>
        </p:txBody>
      </p:sp>
      <p:sp>
        <p:nvSpPr>
          <p:cNvPr id="51" name="TextBox 50"/>
          <p:cNvSpPr txBox="1"/>
          <p:nvPr/>
        </p:nvSpPr>
        <p:spPr>
          <a:xfrm>
            <a:off x="6993778" y="5349905"/>
            <a:ext cx="718700" cy="276999"/>
          </a:xfrm>
          <a:prstGeom prst="rect">
            <a:avLst/>
          </a:prstGeom>
          <a:noFill/>
        </p:spPr>
        <p:txBody>
          <a:bodyPr wrap="square" rtlCol="0">
            <a:spAutoFit/>
          </a:bodyPr>
          <a:lstStyle/>
          <a:p>
            <a:r>
              <a:rPr lang="en-US" sz="1200" dirty="0">
                <a:solidFill>
                  <a:schemeClr val="tx2"/>
                </a:solidFill>
              </a:rPr>
              <a:t>RTC 10</a:t>
            </a:r>
          </a:p>
        </p:txBody>
      </p:sp>
      <p:sp>
        <p:nvSpPr>
          <p:cNvPr id="52" name="TextBox 51"/>
          <p:cNvSpPr txBox="1"/>
          <p:nvPr/>
        </p:nvSpPr>
        <p:spPr>
          <a:xfrm>
            <a:off x="7937760" y="5349904"/>
            <a:ext cx="773187" cy="276999"/>
          </a:xfrm>
          <a:prstGeom prst="rect">
            <a:avLst/>
          </a:prstGeom>
          <a:noFill/>
        </p:spPr>
        <p:txBody>
          <a:bodyPr wrap="square" rtlCol="0">
            <a:spAutoFit/>
          </a:bodyPr>
          <a:lstStyle/>
          <a:p>
            <a:r>
              <a:rPr lang="en-US" sz="1200" dirty="0">
                <a:solidFill>
                  <a:schemeClr val="tx2"/>
                </a:solidFill>
              </a:rPr>
              <a:t>RTC 15</a:t>
            </a:r>
          </a:p>
        </p:txBody>
      </p:sp>
      <p:cxnSp>
        <p:nvCxnSpPr>
          <p:cNvPr id="53" name="Straight Connector 52"/>
          <p:cNvCxnSpPr/>
          <p:nvPr/>
        </p:nvCxnSpPr>
        <p:spPr>
          <a:xfrm>
            <a:off x="5521981" y="3086472"/>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844369" y="2956591"/>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55" name="Straight Connector 54"/>
          <p:cNvCxnSpPr/>
          <p:nvPr/>
        </p:nvCxnSpPr>
        <p:spPr>
          <a:xfrm flipV="1">
            <a:off x="5548092" y="5226511"/>
            <a:ext cx="876727" cy="3207"/>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56" name="TextBox 55"/>
          <p:cNvSpPr txBox="1"/>
          <p:nvPr/>
        </p:nvSpPr>
        <p:spPr>
          <a:xfrm>
            <a:off x="4364655" y="3862993"/>
            <a:ext cx="917292"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Non-Spin Award</a:t>
            </a:r>
            <a:endParaRPr lang="en-US" sz="1200" dirty="0">
              <a:solidFill>
                <a:schemeClr val="tx2"/>
              </a:solidFill>
            </a:endParaRPr>
          </a:p>
        </p:txBody>
      </p:sp>
      <p:sp>
        <p:nvSpPr>
          <p:cNvPr id="57" name="TextBox 56"/>
          <p:cNvSpPr txBox="1"/>
          <p:nvPr/>
        </p:nvSpPr>
        <p:spPr>
          <a:xfrm>
            <a:off x="5129547" y="5915754"/>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58" name="Left Brace 57"/>
          <p:cNvSpPr/>
          <p:nvPr/>
        </p:nvSpPr>
        <p:spPr>
          <a:xfrm>
            <a:off x="5143195" y="3086472"/>
            <a:ext cx="299219" cy="2135729"/>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p:cNvSpPr txBox="1"/>
          <p:nvPr/>
        </p:nvSpPr>
        <p:spPr>
          <a:xfrm>
            <a:off x="5834824" y="5917416"/>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60" name="Content Placeholder 2"/>
          <p:cNvSpPr txBox="1">
            <a:spLocks/>
          </p:cNvSpPr>
          <p:nvPr/>
        </p:nvSpPr>
        <p:spPr>
          <a:xfrm>
            <a:off x="4619144" y="685800"/>
            <a:ext cx="4372456"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H</a:t>
            </a:r>
          </a:p>
          <a:p>
            <a:r>
              <a:rPr lang="en-US" sz="1400" dirty="0" smtClean="0"/>
              <a:t>Generation Resource gets deployed for off-line Non-Spin by ERCOT between RTC 0 and RTC 5 and trips during start up</a:t>
            </a:r>
          </a:p>
          <a:p>
            <a:r>
              <a:rPr lang="en-US" sz="1400" dirty="0" smtClean="0"/>
              <a:t>AS Imbalance for Non-Spin for RTC 5 and 10 and no AS Imbalance for RTC 0</a:t>
            </a:r>
            <a:r>
              <a:rPr lang="en-US" sz="1400" dirty="0"/>
              <a:t>.  RTC looks for Non-Spin elsewhere for RTC 5 and </a:t>
            </a:r>
            <a:r>
              <a:rPr lang="en-US" sz="1400" dirty="0" smtClean="0"/>
              <a:t>10</a:t>
            </a:r>
          </a:p>
          <a:p>
            <a:r>
              <a:rPr lang="en-US" sz="1400" dirty="0" smtClean="0"/>
              <a:t>Area under the green line is paid for energy</a:t>
            </a:r>
          </a:p>
          <a:p>
            <a:endParaRPr lang="en-US" sz="1600" dirty="0" smtClean="0"/>
          </a:p>
        </p:txBody>
      </p:sp>
      <p:sp>
        <p:nvSpPr>
          <p:cNvPr id="61" name="TextBox 60"/>
          <p:cNvSpPr txBox="1"/>
          <p:nvPr/>
        </p:nvSpPr>
        <p:spPr>
          <a:xfrm>
            <a:off x="6857696" y="5917416"/>
            <a:ext cx="18995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Non-Spin Award</a:t>
            </a:r>
            <a:endParaRPr lang="en-US" sz="1400" dirty="0">
              <a:solidFill>
                <a:schemeClr val="tx2"/>
              </a:solidFill>
            </a:endParaRPr>
          </a:p>
        </p:txBody>
      </p:sp>
      <p:cxnSp>
        <p:nvCxnSpPr>
          <p:cNvPr id="63" name="Straight Connector 62"/>
          <p:cNvCxnSpPr/>
          <p:nvPr/>
        </p:nvCxnSpPr>
        <p:spPr>
          <a:xfrm>
            <a:off x="6431528" y="4338219"/>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64" name="Straight Connector 63"/>
          <p:cNvCxnSpPr/>
          <p:nvPr/>
        </p:nvCxnSpPr>
        <p:spPr>
          <a:xfrm>
            <a:off x="7327656" y="5219212"/>
            <a:ext cx="946134" cy="298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65" name="Straight Connector 64"/>
          <p:cNvCxnSpPr/>
          <p:nvPr/>
        </p:nvCxnSpPr>
        <p:spPr>
          <a:xfrm flipH="1">
            <a:off x="6435033" y="4339758"/>
            <a:ext cx="2972" cy="886753"/>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66" name="Straight Connector 65"/>
          <p:cNvCxnSpPr/>
          <p:nvPr/>
        </p:nvCxnSpPr>
        <p:spPr>
          <a:xfrm flipH="1">
            <a:off x="7345586" y="4360547"/>
            <a:ext cx="4806" cy="869171"/>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70" name="Freeform 69"/>
          <p:cNvSpPr/>
          <p:nvPr/>
        </p:nvSpPr>
        <p:spPr>
          <a:xfrm>
            <a:off x="5532582" y="4638675"/>
            <a:ext cx="2752436" cy="598493"/>
          </a:xfrm>
          <a:custGeom>
            <a:avLst/>
            <a:gdLst>
              <a:gd name="connsiteX0" fmla="*/ 0 w 2752436"/>
              <a:gd name="connsiteY0" fmla="*/ 598343 h 598493"/>
              <a:gd name="connsiteX1" fmla="*/ 249382 w 2752436"/>
              <a:gd name="connsiteY1" fmla="*/ 598343 h 598493"/>
              <a:gd name="connsiteX2" fmla="*/ 452582 w 2752436"/>
              <a:gd name="connsiteY2" fmla="*/ 589107 h 598493"/>
              <a:gd name="connsiteX3" fmla="*/ 535709 w 2752436"/>
              <a:gd name="connsiteY3" fmla="*/ 598343 h 598493"/>
              <a:gd name="connsiteX4" fmla="*/ 692727 w 2752436"/>
              <a:gd name="connsiteY4" fmla="*/ 579870 h 598493"/>
              <a:gd name="connsiteX5" fmla="*/ 868218 w 2752436"/>
              <a:gd name="connsiteY5" fmla="*/ 487507 h 598493"/>
              <a:gd name="connsiteX6" fmla="*/ 1145309 w 2752436"/>
              <a:gd name="connsiteY6" fmla="*/ 293543 h 598493"/>
              <a:gd name="connsiteX7" fmla="*/ 1320800 w 2752436"/>
              <a:gd name="connsiteY7" fmla="*/ 127289 h 598493"/>
              <a:gd name="connsiteX8" fmla="*/ 1468582 w 2752436"/>
              <a:gd name="connsiteY8" fmla="*/ 7216 h 598493"/>
              <a:gd name="connsiteX9" fmla="*/ 1505527 w 2752436"/>
              <a:gd name="connsiteY9" fmla="*/ 34925 h 598493"/>
              <a:gd name="connsiteX10" fmla="*/ 1542473 w 2752436"/>
              <a:gd name="connsiteY10" fmla="*/ 210416 h 598493"/>
              <a:gd name="connsiteX11" fmla="*/ 1560945 w 2752436"/>
              <a:gd name="connsiteY11" fmla="*/ 561398 h 598493"/>
              <a:gd name="connsiteX12" fmla="*/ 1560945 w 2752436"/>
              <a:gd name="connsiteY12" fmla="*/ 589107 h 598493"/>
              <a:gd name="connsiteX13" fmla="*/ 1727200 w 2752436"/>
              <a:gd name="connsiteY13" fmla="*/ 589107 h 598493"/>
              <a:gd name="connsiteX14" fmla="*/ 2752436 w 2752436"/>
              <a:gd name="connsiteY14" fmla="*/ 570634 h 59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52436" h="598493">
                <a:moveTo>
                  <a:pt x="0" y="598343"/>
                </a:moveTo>
                <a:lnTo>
                  <a:pt x="249382" y="598343"/>
                </a:lnTo>
                <a:cubicBezTo>
                  <a:pt x="324812" y="596804"/>
                  <a:pt x="404861" y="589107"/>
                  <a:pt x="452582" y="589107"/>
                </a:cubicBezTo>
                <a:cubicBezTo>
                  <a:pt x="500303" y="589107"/>
                  <a:pt x="495685" y="599882"/>
                  <a:pt x="535709" y="598343"/>
                </a:cubicBezTo>
                <a:cubicBezTo>
                  <a:pt x="575733" y="596804"/>
                  <a:pt x="637309" y="598343"/>
                  <a:pt x="692727" y="579870"/>
                </a:cubicBezTo>
                <a:cubicBezTo>
                  <a:pt x="748145" y="561397"/>
                  <a:pt x="792788" y="535228"/>
                  <a:pt x="868218" y="487507"/>
                </a:cubicBezTo>
                <a:cubicBezTo>
                  <a:pt x="943648" y="439786"/>
                  <a:pt x="1069879" y="353579"/>
                  <a:pt x="1145309" y="293543"/>
                </a:cubicBezTo>
                <a:cubicBezTo>
                  <a:pt x="1220739" y="233507"/>
                  <a:pt x="1266921" y="175010"/>
                  <a:pt x="1320800" y="127289"/>
                </a:cubicBezTo>
                <a:cubicBezTo>
                  <a:pt x="1374679" y="79568"/>
                  <a:pt x="1437794" y="22610"/>
                  <a:pt x="1468582" y="7216"/>
                </a:cubicBezTo>
                <a:cubicBezTo>
                  <a:pt x="1499370" y="-8178"/>
                  <a:pt x="1493212" y="1058"/>
                  <a:pt x="1505527" y="34925"/>
                </a:cubicBezTo>
                <a:cubicBezTo>
                  <a:pt x="1517842" y="68792"/>
                  <a:pt x="1533237" y="122670"/>
                  <a:pt x="1542473" y="210416"/>
                </a:cubicBezTo>
                <a:cubicBezTo>
                  <a:pt x="1551709" y="298161"/>
                  <a:pt x="1557866" y="498283"/>
                  <a:pt x="1560945" y="561398"/>
                </a:cubicBezTo>
                <a:cubicBezTo>
                  <a:pt x="1564024" y="624513"/>
                  <a:pt x="1533236" y="584489"/>
                  <a:pt x="1560945" y="589107"/>
                </a:cubicBezTo>
                <a:cubicBezTo>
                  <a:pt x="1588654" y="593725"/>
                  <a:pt x="1727200" y="589107"/>
                  <a:pt x="1727200" y="589107"/>
                </a:cubicBezTo>
                <a:lnTo>
                  <a:pt x="2752436" y="570634"/>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2962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3886200" y="2982672"/>
            <a:ext cx="928751" cy="1229412"/>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a:t>Example – Generation Resource Providing </a:t>
            </a:r>
            <a:r>
              <a:rPr lang="en-US" sz="2000" dirty="0" smtClean="0"/>
              <a:t>Off-line ECRS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
        <p:nvSpPr>
          <p:cNvPr id="5" name="Rectangle 4"/>
          <p:cNvSpPr/>
          <p:nvPr/>
        </p:nvSpPr>
        <p:spPr>
          <a:xfrm>
            <a:off x="2982425" y="2978361"/>
            <a:ext cx="903647" cy="2156055"/>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5735043" y="2660272"/>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817222" y="2660272"/>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886072" y="2660272"/>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983234" y="5114091"/>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982425" y="2590800"/>
            <a:ext cx="809" cy="253345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993881" y="5504940"/>
            <a:ext cx="684076" cy="338554"/>
          </a:xfrm>
          <a:prstGeom prst="rect">
            <a:avLst/>
          </a:prstGeom>
          <a:noFill/>
        </p:spPr>
        <p:txBody>
          <a:bodyPr wrap="square" rtlCol="0">
            <a:spAutoFit/>
          </a:bodyPr>
          <a:lstStyle/>
          <a:p>
            <a:r>
              <a:rPr lang="en-US" sz="1600" dirty="0">
                <a:solidFill>
                  <a:schemeClr val="tx2"/>
                </a:solidFill>
              </a:rPr>
              <a:t>Time</a:t>
            </a:r>
          </a:p>
        </p:txBody>
      </p:sp>
      <p:sp>
        <p:nvSpPr>
          <p:cNvPr id="12" name="TextBox 11"/>
          <p:cNvSpPr txBox="1"/>
          <p:nvPr/>
        </p:nvSpPr>
        <p:spPr>
          <a:xfrm>
            <a:off x="2672467" y="5243933"/>
            <a:ext cx="684076" cy="276999"/>
          </a:xfrm>
          <a:prstGeom prst="rect">
            <a:avLst/>
          </a:prstGeom>
          <a:noFill/>
        </p:spPr>
        <p:txBody>
          <a:bodyPr wrap="square" rtlCol="0">
            <a:spAutoFit/>
          </a:bodyPr>
          <a:lstStyle/>
          <a:p>
            <a:r>
              <a:rPr lang="en-US" sz="1200" dirty="0">
                <a:solidFill>
                  <a:schemeClr val="tx2"/>
                </a:solidFill>
              </a:rPr>
              <a:t>RTC 0</a:t>
            </a:r>
          </a:p>
        </p:txBody>
      </p:sp>
      <p:sp>
        <p:nvSpPr>
          <p:cNvPr id="13" name="TextBox 12"/>
          <p:cNvSpPr txBox="1"/>
          <p:nvPr/>
        </p:nvSpPr>
        <p:spPr>
          <a:xfrm>
            <a:off x="3554612" y="5243933"/>
            <a:ext cx="684076" cy="276999"/>
          </a:xfrm>
          <a:prstGeom prst="rect">
            <a:avLst/>
          </a:prstGeom>
          <a:noFill/>
        </p:spPr>
        <p:txBody>
          <a:bodyPr wrap="square" rtlCol="0">
            <a:spAutoFit/>
          </a:bodyPr>
          <a:lstStyle/>
          <a:p>
            <a:r>
              <a:rPr lang="en-US" sz="1200" dirty="0">
                <a:solidFill>
                  <a:schemeClr val="tx2"/>
                </a:solidFill>
              </a:rPr>
              <a:t>RTC 5</a:t>
            </a:r>
          </a:p>
        </p:txBody>
      </p:sp>
      <p:sp>
        <p:nvSpPr>
          <p:cNvPr id="14" name="TextBox 13"/>
          <p:cNvSpPr txBox="1"/>
          <p:nvPr/>
        </p:nvSpPr>
        <p:spPr>
          <a:xfrm>
            <a:off x="4455031" y="5241795"/>
            <a:ext cx="718700" cy="276999"/>
          </a:xfrm>
          <a:prstGeom prst="rect">
            <a:avLst/>
          </a:prstGeom>
          <a:noFill/>
        </p:spPr>
        <p:txBody>
          <a:bodyPr wrap="square" rtlCol="0">
            <a:spAutoFit/>
          </a:bodyPr>
          <a:lstStyle/>
          <a:p>
            <a:r>
              <a:rPr lang="en-US" sz="1200" dirty="0">
                <a:solidFill>
                  <a:schemeClr val="tx2"/>
                </a:solidFill>
              </a:rPr>
              <a:t>RTC 10</a:t>
            </a:r>
          </a:p>
        </p:txBody>
      </p:sp>
      <p:sp>
        <p:nvSpPr>
          <p:cNvPr id="15" name="TextBox 14"/>
          <p:cNvSpPr txBox="1"/>
          <p:nvPr/>
        </p:nvSpPr>
        <p:spPr>
          <a:xfrm>
            <a:off x="5399013" y="5241794"/>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6" name="Straight Connector 15"/>
          <p:cNvCxnSpPr/>
          <p:nvPr/>
        </p:nvCxnSpPr>
        <p:spPr>
          <a:xfrm>
            <a:off x="2983234" y="2978362"/>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305622" y="2848481"/>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18" name="Straight Connector 17"/>
          <p:cNvCxnSpPr/>
          <p:nvPr/>
        </p:nvCxnSpPr>
        <p:spPr>
          <a:xfrm flipV="1">
            <a:off x="3009345" y="5118401"/>
            <a:ext cx="876727" cy="3207"/>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19" name="TextBox 18"/>
          <p:cNvSpPr txBox="1"/>
          <p:nvPr/>
        </p:nvSpPr>
        <p:spPr>
          <a:xfrm>
            <a:off x="1978308" y="3754883"/>
            <a:ext cx="917292" cy="646331"/>
          </a:xfrm>
          <a:prstGeom prst="rect">
            <a:avLst/>
          </a:prstGeom>
          <a:solidFill>
            <a:schemeClr val="bg2"/>
          </a:solidFill>
          <a:ln>
            <a:noFill/>
          </a:ln>
        </p:spPr>
        <p:txBody>
          <a:bodyPr wrap="square" rtlCol="0">
            <a:spAutoFit/>
          </a:bodyPr>
          <a:lstStyle/>
          <a:p>
            <a:r>
              <a:rPr lang="en-US" sz="1200" dirty="0" smtClean="0">
                <a:solidFill>
                  <a:schemeClr val="tx2"/>
                </a:solidFill>
              </a:rPr>
              <a:t>DAM ECRS Award</a:t>
            </a:r>
            <a:endParaRPr lang="en-US" sz="1200" dirty="0">
              <a:solidFill>
                <a:schemeClr val="tx2"/>
              </a:solidFill>
            </a:endParaRPr>
          </a:p>
        </p:txBody>
      </p:sp>
      <p:sp>
        <p:nvSpPr>
          <p:cNvPr id="20" name="TextBox 19"/>
          <p:cNvSpPr txBox="1"/>
          <p:nvPr/>
        </p:nvSpPr>
        <p:spPr>
          <a:xfrm>
            <a:off x="2743200" y="5807644"/>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21" name="Left Brace 20"/>
          <p:cNvSpPr/>
          <p:nvPr/>
        </p:nvSpPr>
        <p:spPr>
          <a:xfrm>
            <a:off x="2604448" y="2978362"/>
            <a:ext cx="299219" cy="2135729"/>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3448477" y="5809306"/>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23" name="Content Placeholder 2"/>
          <p:cNvSpPr txBox="1">
            <a:spLocks/>
          </p:cNvSpPr>
          <p:nvPr/>
        </p:nvSpPr>
        <p:spPr>
          <a:xfrm>
            <a:off x="2015251" y="838200"/>
            <a:ext cx="4766549"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I</a:t>
            </a:r>
          </a:p>
          <a:p>
            <a:r>
              <a:rPr lang="en-US" sz="1400" dirty="0" smtClean="0"/>
              <a:t>Generation Resource gets deployed for off-line ECRS between RTC 0 and RTC 5 </a:t>
            </a:r>
          </a:p>
          <a:p>
            <a:r>
              <a:rPr lang="en-US" sz="1400" dirty="0" smtClean="0"/>
              <a:t>AS Imbalance for ECRS for RTC 5 and 10 and no AS Imbalance for RTC 0</a:t>
            </a:r>
            <a:r>
              <a:rPr lang="en-US" sz="1400" dirty="0"/>
              <a:t>.  RTC looks for </a:t>
            </a:r>
            <a:r>
              <a:rPr lang="en-US" sz="1400" dirty="0" smtClean="0"/>
              <a:t>ECRS </a:t>
            </a:r>
            <a:r>
              <a:rPr lang="en-US" sz="1400" dirty="0"/>
              <a:t>elsewhere for RTC 5 and </a:t>
            </a:r>
            <a:r>
              <a:rPr lang="en-US" sz="1400" dirty="0" smtClean="0"/>
              <a:t>10</a:t>
            </a:r>
          </a:p>
          <a:p>
            <a:r>
              <a:rPr lang="en-US" sz="1400" dirty="0" smtClean="0"/>
              <a:t>Area under the green line is paid for energy</a:t>
            </a:r>
          </a:p>
          <a:p>
            <a:endParaRPr lang="en-US" sz="1600" dirty="0" smtClean="0"/>
          </a:p>
        </p:txBody>
      </p:sp>
      <p:sp>
        <p:nvSpPr>
          <p:cNvPr id="24" name="TextBox 23"/>
          <p:cNvSpPr txBox="1"/>
          <p:nvPr/>
        </p:nvSpPr>
        <p:spPr>
          <a:xfrm>
            <a:off x="4471349" y="5809306"/>
            <a:ext cx="1700851"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ECRS Award</a:t>
            </a:r>
            <a:endParaRPr lang="en-US" sz="1400" dirty="0">
              <a:solidFill>
                <a:schemeClr val="tx2"/>
              </a:solidFill>
            </a:endParaRPr>
          </a:p>
        </p:txBody>
      </p:sp>
      <p:cxnSp>
        <p:nvCxnSpPr>
          <p:cNvPr id="31" name="Straight Connector 30"/>
          <p:cNvCxnSpPr/>
          <p:nvPr/>
        </p:nvCxnSpPr>
        <p:spPr>
          <a:xfrm>
            <a:off x="3892781" y="4230109"/>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3" name="Straight Connector 32"/>
          <p:cNvCxnSpPr/>
          <p:nvPr/>
        </p:nvCxnSpPr>
        <p:spPr>
          <a:xfrm>
            <a:off x="4829966" y="2980350"/>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4" name="Straight Connector 33"/>
          <p:cNvCxnSpPr/>
          <p:nvPr/>
        </p:nvCxnSpPr>
        <p:spPr>
          <a:xfrm flipH="1">
            <a:off x="3896286" y="4231648"/>
            <a:ext cx="2972" cy="886753"/>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7" name="Straight Connector 36"/>
          <p:cNvCxnSpPr/>
          <p:nvPr/>
        </p:nvCxnSpPr>
        <p:spPr>
          <a:xfrm flipH="1">
            <a:off x="4820348" y="2981889"/>
            <a:ext cx="9618" cy="1237822"/>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25" name="Freeform 24"/>
          <p:cNvSpPr/>
          <p:nvPr/>
        </p:nvSpPr>
        <p:spPr>
          <a:xfrm>
            <a:off x="3001818" y="2987250"/>
            <a:ext cx="2752437" cy="2148510"/>
          </a:xfrm>
          <a:custGeom>
            <a:avLst/>
            <a:gdLst>
              <a:gd name="connsiteX0" fmla="*/ 0 w 2752437"/>
              <a:gd name="connsiteY0" fmla="*/ 2138932 h 2148510"/>
              <a:gd name="connsiteX1" fmla="*/ 304800 w 2752437"/>
              <a:gd name="connsiteY1" fmla="*/ 2148168 h 2148510"/>
              <a:gd name="connsiteX2" fmla="*/ 508000 w 2752437"/>
              <a:gd name="connsiteY2" fmla="*/ 2138932 h 2148510"/>
              <a:gd name="connsiteX3" fmla="*/ 766618 w 2752437"/>
              <a:gd name="connsiteY3" fmla="*/ 2074277 h 2148510"/>
              <a:gd name="connsiteX4" fmla="*/ 1182255 w 2752437"/>
              <a:gd name="connsiteY4" fmla="*/ 1815659 h 2148510"/>
              <a:gd name="connsiteX5" fmla="*/ 1801091 w 2752437"/>
              <a:gd name="connsiteY5" fmla="*/ 1279950 h 2148510"/>
              <a:gd name="connsiteX6" fmla="*/ 2281382 w 2752437"/>
              <a:gd name="connsiteY6" fmla="*/ 559514 h 2148510"/>
              <a:gd name="connsiteX7" fmla="*/ 2540000 w 2752437"/>
              <a:gd name="connsiteY7" fmla="*/ 60750 h 2148510"/>
              <a:gd name="connsiteX8" fmla="*/ 2623127 w 2752437"/>
              <a:gd name="connsiteY8" fmla="*/ 5332 h 2148510"/>
              <a:gd name="connsiteX9" fmla="*/ 2752437 w 2752437"/>
              <a:gd name="connsiteY9" fmla="*/ 5332 h 2148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52437" h="2148510">
                <a:moveTo>
                  <a:pt x="0" y="2138932"/>
                </a:moveTo>
                <a:cubicBezTo>
                  <a:pt x="110066" y="2143550"/>
                  <a:pt x="220133" y="2148168"/>
                  <a:pt x="304800" y="2148168"/>
                </a:cubicBezTo>
                <a:cubicBezTo>
                  <a:pt x="389467" y="2148168"/>
                  <a:pt x="431030" y="2151247"/>
                  <a:pt x="508000" y="2138932"/>
                </a:cubicBezTo>
                <a:cubicBezTo>
                  <a:pt x="584970" y="2126617"/>
                  <a:pt x="654242" y="2128156"/>
                  <a:pt x="766618" y="2074277"/>
                </a:cubicBezTo>
                <a:cubicBezTo>
                  <a:pt x="878994" y="2020398"/>
                  <a:pt x="1009843" y="1948047"/>
                  <a:pt x="1182255" y="1815659"/>
                </a:cubicBezTo>
                <a:cubicBezTo>
                  <a:pt x="1354667" y="1683271"/>
                  <a:pt x="1617903" y="1489307"/>
                  <a:pt x="1801091" y="1279950"/>
                </a:cubicBezTo>
                <a:cubicBezTo>
                  <a:pt x="1984279" y="1070593"/>
                  <a:pt x="2158230" y="762714"/>
                  <a:pt x="2281382" y="559514"/>
                </a:cubicBezTo>
                <a:cubicBezTo>
                  <a:pt x="2404534" y="356314"/>
                  <a:pt x="2483043" y="153114"/>
                  <a:pt x="2540000" y="60750"/>
                </a:cubicBezTo>
                <a:cubicBezTo>
                  <a:pt x="2596957" y="-31614"/>
                  <a:pt x="2587721" y="14568"/>
                  <a:pt x="2623127" y="5332"/>
                </a:cubicBezTo>
                <a:cubicBezTo>
                  <a:pt x="2658533" y="-3904"/>
                  <a:pt x="2705485" y="714"/>
                  <a:pt x="2752437" y="5332"/>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4014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Acronyms</a:t>
            </a:r>
            <a:endParaRPr lang="en-US" sz="2400" dirty="0"/>
          </a:p>
        </p:txBody>
      </p:sp>
      <p:sp>
        <p:nvSpPr>
          <p:cNvPr id="3" name="Content Placeholder 2"/>
          <p:cNvSpPr>
            <a:spLocks noGrp="1"/>
          </p:cNvSpPr>
          <p:nvPr>
            <p:ph idx="1"/>
          </p:nvPr>
        </p:nvSpPr>
        <p:spPr/>
        <p:txBody>
          <a:bodyPr/>
          <a:lstStyle/>
          <a:p>
            <a:r>
              <a:rPr lang="en-US" sz="1800" dirty="0" smtClean="0"/>
              <a:t>Ancillary Service (AS)</a:t>
            </a:r>
          </a:p>
          <a:p>
            <a:r>
              <a:rPr lang="en-US" sz="1800" dirty="0" smtClean="0"/>
              <a:t>Day-Ahead Market (DAM)</a:t>
            </a:r>
          </a:p>
          <a:p>
            <a:r>
              <a:rPr lang="en-US" sz="1800" dirty="0" smtClean="0"/>
              <a:t>ERCOT Contingency Reserve Service (ECRS)</a:t>
            </a:r>
          </a:p>
          <a:p>
            <a:r>
              <a:rPr lang="en-US" sz="1800" dirty="0"/>
              <a:t>Key Principle (KP</a:t>
            </a:r>
            <a:r>
              <a:rPr lang="en-US" sz="1800" dirty="0" smtClean="0"/>
              <a:t>)</a:t>
            </a:r>
          </a:p>
          <a:p>
            <a:r>
              <a:rPr lang="en-US" sz="1800" dirty="0" smtClean="0"/>
              <a:t>High Sustained Limit (HSL)</a:t>
            </a:r>
          </a:p>
          <a:p>
            <a:r>
              <a:rPr lang="en-US" sz="1800" dirty="0" smtClean="0"/>
              <a:t>Max Power Consumption (MPC)</a:t>
            </a:r>
          </a:p>
          <a:p>
            <a:r>
              <a:rPr lang="en-US" sz="1800" dirty="0"/>
              <a:t>Market Clearing Price for Capacity (MCPC)</a:t>
            </a:r>
          </a:p>
          <a:p>
            <a:r>
              <a:rPr lang="en-US" sz="1800" dirty="0" smtClean="0"/>
              <a:t>Net Power Flow (NPF)</a:t>
            </a:r>
          </a:p>
          <a:p>
            <a:r>
              <a:rPr lang="en-US" sz="1800" dirty="0" smtClean="0"/>
              <a:t>Non-Spinning Reserve Service (Non-Spin)</a:t>
            </a:r>
          </a:p>
          <a:p>
            <a:r>
              <a:rPr lang="en-US" sz="1800" dirty="0" smtClean="0"/>
              <a:t>Physical Responsive Capability (PRC)</a:t>
            </a:r>
          </a:p>
          <a:p>
            <a:r>
              <a:rPr lang="en-US" sz="1800" dirty="0" smtClean="0"/>
              <a:t>Primary Frequency Response (PFR)</a:t>
            </a:r>
          </a:p>
          <a:p>
            <a:r>
              <a:rPr lang="en-US" sz="1800" dirty="0" smtClean="0"/>
              <a:t>Qualified Scheduling Entity (QSE)</a:t>
            </a:r>
          </a:p>
          <a:p>
            <a:r>
              <a:rPr lang="en-US" sz="1800" dirty="0" smtClean="0"/>
              <a:t>Real-Time Co-optimization (RTC)</a:t>
            </a:r>
          </a:p>
          <a:p>
            <a:r>
              <a:rPr lang="en-US" sz="1800" dirty="0"/>
              <a:t>Real-Time </a:t>
            </a:r>
            <a:r>
              <a:rPr lang="en-US" sz="1800" dirty="0" smtClean="0"/>
              <a:t>Co-optimization Task Force </a:t>
            </a:r>
            <a:r>
              <a:rPr lang="en-US" sz="1800" dirty="0"/>
              <a:t>(</a:t>
            </a:r>
            <a:r>
              <a:rPr lang="en-US" sz="1800" dirty="0" smtClean="0"/>
              <a:t>RTCTF)</a:t>
            </a:r>
          </a:p>
          <a:p>
            <a:r>
              <a:rPr lang="en-US" sz="1800" dirty="0" smtClean="0"/>
              <a:t>Regulation Up Service (</a:t>
            </a:r>
            <a:r>
              <a:rPr lang="en-US" sz="1800" dirty="0" err="1" smtClean="0"/>
              <a:t>Reg</a:t>
            </a:r>
            <a:r>
              <a:rPr lang="en-US" sz="1800" dirty="0" smtClean="0"/>
              <a:t>-Up)</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336666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3902119" y="3266388"/>
            <a:ext cx="919263" cy="80229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2000" dirty="0"/>
              <a:t>Example – </a:t>
            </a:r>
            <a:r>
              <a:rPr lang="en-US" sz="2000" dirty="0" smtClean="0"/>
              <a:t>On-line Generation </a:t>
            </a:r>
            <a:r>
              <a:rPr lang="en-US" sz="2000" dirty="0"/>
              <a:t>Resource </a:t>
            </a:r>
            <a:r>
              <a:rPr lang="en-US" sz="2000" dirty="0" smtClean="0"/>
              <a:t>Providing ECRS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
        <p:nvSpPr>
          <p:cNvPr id="5" name="Rectangle 4"/>
          <p:cNvSpPr/>
          <p:nvPr/>
        </p:nvSpPr>
        <p:spPr>
          <a:xfrm>
            <a:off x="2982425" y="3262078"/>
            <a:ext cx="903647" cy="1233033"/>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5735043" y="2943989"/>
            <a:ext cx="29369" cy="2453819"/>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817222" y="2943989"/>
            <a:ext cx="2361" cy="2474144"/>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886072" y="2943989"/>
            <a:ext cx="13419" cy="2474145"/>
          </a:xfrm>
          <a:prstGeom prst="straightConnector1">
            <a:avLst/>
          </a:prstGeom>
          <a:ln w="25400">
            <a:prstDash val="sysDot"/>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983234" y="5397808"/>
            <a:ext cx="3088947" cy="203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982425" y="2819400"/>
            <a:ext cx="809" cy="258856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993881" y="5788657"/>
            <a:ext cx="684076" cy="338554"/>
          </a:xfrm>
          <a:prstGeom prst="rect">
            <a:avLst/>
          </a:prstGeom>
          <a:noFill/>
        </p:spPr>
        <p:txBody>
          <a:bodyPr wrap="square" rtlCol="0">
            <a:spAutoFit/>
          </a:bodyPr>
          <a:lstStyle/>
          <a:p>
            <a:r>
              <a:rPr lang="en-US" sz="1600" dirty="0">
                <a:solidFill>
                  <a:schemeClr val="tx2"/>
                </a:solidFill>
              </a:rPr>
              <a:t>Time</a:t>
            </a:r>
          </a:p>
        </p:txBody>
      </p:sp>
      <p:sp>
        <p:nvSpPr>
          <p:cNvPr id="12" name="TextBox 11"/>
          <p:cNvSpPr txBox="1"/>
          <p:nvPr/>
        </p:nvSpPr>
        <p:spPr>
          <a:xfrm>
            <a:off x="2672467" y="5527650"/>
            <a:ext cx="684076" cy="276999"/>
          </a:xfrm>
          <a:prstGeom prst="rect">
            <a:avLst/>
          </a:prstGeom>
          <a:noFill/>
        </p:spPr>
        <p:txBody>
          <a:bodyPr wrap="square" rtlCol="0">
            <a:spAutoFit/>
          </a:bodyPr>
          <a:lstStyle/>
          <a:p>
            <a:r>
              <a:rPr lang="en-US" sz="1200" dirty="0">
                <a:solidFill>
                  <a:schemeClr val="tx2"/>
                </a:solidFill>
              </a:rPr>
              <a:t>RTC 0</a:t>
            </a:r>
          </a:p>
        </p:txBody>
      </p:sp>
      <p:sp>
        <p:nvSpPr>
          <p:cNvPr id="13" name="TextBox 12"/>
          <p:cNvSpPr txBox="1"/>
          <p:nvPr/>
        </p:nvSpPr>
        <p:spPr>
          <a:xfrm>
            <a:off x="3554612" y="5527650"/>
            <a:ext cx="684076" cy="276999"/>
          </a:xfrm>
          <a:prstGeom prst="rect">
            <a:avLst/>
          </a:prstGeom>
          <a:noFill/>
        </p:spPr>
        <p:txBody>
          <a:bodyPr wrap="square" rtlCol="0">
            <a:spAutoFit/>
          </a:bodyPr>
          <a:lstStyle/>
          <a:p>
            <a:r>
              <a:rPr lang="en-US" sz="1200" dirty="0">
                <a:solidFill>
                  <a:schemeClr val="tx2"/>
                </a:solidFill>
              </a:rPr>
              <a:t>RTC 5</a:t>
            </a:r>
          </a:p>
        </p:txBody>
      </p:sp>
      <p:sp>
        <p:nvSpPr>
          <p:cNvPr id="14" name="TextBox 13"/>
          <p:cNvSpPr txBox="1"/>
          <p:nvPr/>
        </p:nvSpPr>
        <p:spPr>
          <a:xfrm>
            <a:off x="4455031" y="5525512"/>
            <a:ext cx="718700" cy="276999"/>
          </a:xfrm>
          <a:prstGeom prst="rect">
            <a:avLst/>
          </a:prstGeom>
          <a:noFill/>
        </p:spPr>
        <p:txBody>
          <a:bodyPr wrap="square" rtlCol="0">
            <a:spAutoFit/>
          </a:bodyPr>
          <a:lstStyle/>
          <a:p>
            <a:r>
              <a:rPr lang="en-US" sz="1200" dirty="0">
                <a:solidFill>
                  <a:schemeClr val="tx2"/>
                </a:solidFill>
              </a:rPr>
              <a:t>RTC 10</a:t>
            </a:r>
          </a:p>
        </p:txBody>
      </p:sp>
      <p:sp>
        <p:nvSpPr>
          <p:cNvPr id="15" name="TextBox 14"/>
          <p:cNvSpPr txBox="1"/>
          <p:nvPr/>
        </p:nvSpPr>
        <p:spPr>
          <a:xfrm>
            <a:off x="5399013" y="5525511"/>
            <a:ext cx="773187" cy="276999"/>
          </a:xfrm>
          <a:prstGeom prst="rect">
            <a:avLst/>
          </a:prstGeom>
          <a:noFill/>
        </p:spPr>
        <p:txBody>
          <a:bodyPr wrap="square" rtlCol="0">
            <a:spAutoFit/>
          </a:bodyPr>
          <a:lstStyle/>
          <a:p>
            <a:r>
              <a:rPr lang="en-US" sz="1200" dirty="0">
                <a:solidFill>
                  <a:schemeClr val="tx2"/>
                </a:solidFill>
              </a:rPr>
              <a:t>RTC 15</a:t>
            </a:r>
          </a:p>
        </p:txBody>
      </p:sp>
      <p:cxnSp>
        <p:nvCxnSpPr>
          <p:cNvPr id="16" name="Straight Connector 15"/>
          <p:cNvCxnSpPr/>
          <p:nvPr/>
        </p:nvCxnSpPr>
        <p:spPr>
          <a:xfrm>
            <a:off x="2983234" y="3262079"/>
            <a:ext cx="2776262" cy="861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305622" y="3132198"/>
            <a:ext cx="569477" cy="276999"/>
          </a:xfrm>
          <a:prstGeom prst="rect">
            <a:avLst/>
          </a:prstGeom>
          <a:noFill/>
        </p:spPr>
        <p:txBody>
          <a:bodyPr wrap="square" rtlCol="0">
            <a:spAutoFit/>
          </a:bodyPr>
          <a:lstStyle/>
          <a:p>
            <a:r>
              <a:rPr lang="en-US" sz="1200" dirty="0" smtClean="0">
                <a:solidFill>
                  <a:schemeClr val="tx2"/>
                </a:solidFill>
              </a:rPr>
              <a:t>HSL</a:t>
            </a:r>
            <a:endParaRPr lang="en-US" sz="1200" dirty="0">
              <a:solidFill>
                <a:schemeClr val="tx2"/>
              </a:solidFill>
            </a:endParaRPr>
          </a:p>
        </p:txBody>
      </p:sp>
      <p:cxnSp>
        <p:nvCxnSpPr>
          <p:cNvPr id="18" name="Straight Connector 17"/>
          <p:cNvCxnSpPr/>
          <p:nvPr/>
        </p:nvCxnSpPr>
        <p:spPr>
          <a:xfrm flipV="1">
            <a:off x="2983235" y="4488873"/>
            <a:ext cx="914510" cy="1087"/>
          </a:xfrm>
          <a:prstGeom prst="line">
            <a:avLst/>
          </a:prstGeom>
          <a:ln w="25400"/>
        </p:spPr>
        <p:style>
          <a:lnRef idx="1">
            <a:schemeClr val="accent5"/>
          </a:lnRef>
          <a:fillRef idx="0">
            <a:schemeClr val="accent5"/>
          </a:fillRef>
          <a:effectRef idx="0">
            <a:schemeClr val="accent5"/>
          </a:effectRef>
          <a:fontRef idx="minor">
            <a:schemeClr val="tx1"/>
          </a:fontRef>
        </p:style>
      </p:cxnSp>
      <p:sp>
        <p:nvSpPr>
          <p:cNvPr id="19" name="TextBox 18"/>
          <p:cNvSpPr txBox="1"/>
          <p:nvPr/>
        </p:nvSpPr>
        <p:spPr>
          <a:xfrm>
            <a:off x="1981200" y="3557905"/>
            <a:ext cx="777266" cy="646331"/>
          </a:xfrm>
          <a:prstGeom prst="rect">
            <a:avLst/>
          </a:prstGeom>
          <a:solidFill>
            <a:schemeClr val="bg2"/>
          </a:solidFill>
          <a:ln>
            <a:noFill/>
          </a:ln>
        </p:spPr>
        <p:txBody>
          <a:bodyPr wrap="square" rtlCol="0">
            <a:spAutoFit/>
          </a:bodyPr>
          <a:lstStyle/>
          <a:p>
            <a:r>
              <a:rPr lang="en-US" sz="1200" dirty="0" smtClean="0">
                <a:solidFill>
                  <a:schemeClr val="tx2"/>
                </a:solidFill>
              </a:rPr>
              <a:t>DAM </a:t>
            </a:r>
          </a:p>
          <a:p>
            <a:r>
              <a:rPr lang="en-US" sz="1200" dirty="0" smtClean="0">
                <a:solidFill>
                  <a:schemeClr val="tx2"/>
                </a:solidFill>
              </a:rPr>
              <a:t>ECRS Award</a:t>
            </a:r>
            <a:endParaRPr lang="en-US" sz="1200" dirty="0">
              <a:solidFill>
                <a:schemeClr val="tx2"/>
              </a:solidFill>
            </a:endParaRPr>
          </a:p>
        </p:txBody>
      </p:sp>
      <p:sp>
        <p:nvSpPr>
          <p:cNvPr id="20" name="TextBox 19"/>
          <p:cNvSpPr txBox="1"/>
          <p:nvPr/>
        </p:nvSpPr>
        <p:spPr>
          <a:xfrm>
            <a:off x="2743200" y="6091361"/>
            <a:ext cx="781143" cy="307777"/>
          </a:xfrm>
          <a:prstGeom prst="rect">
            <a:avLst/>
          </a:prstGeom>
          <a:noFill/>
          <a:ln>
            <a:noFill/>
          </a:ln>
        </p:spPr>
        <p:txBody>
          <a:bodyPr wrap="square" rtlCol="0">
            <a:spAutoFit/>
          </a:bodyPr>
          <a:lstStyle/>
          <a:p>
            <a:r>
              <a:rPr lang="en-US" sz="1400" dirty="0" smtClean="0">
                <a:solidFill>
                  <a:schemeClr val="accent3"/>
                </a:solidFill>
              </a:rPr>
              <a:t>Output</a:t>
            </a:r>
            <a:endParaRPr lang="en-US" sz="1400" dirty="0">
              <a:solidFill>
                <a:schemeClr val="accent3"/>
              </a:solidFill>
            </a:endParaRPr>
          </a:p>
        </p:txBody>
      </p:sp>
      <p:sp>
        <p:nvSpPr>
          <p:cNvPr id="21" name="Left Brace 20"/>
          <p:cNvSpPr/>
          <p:nvPr/>
        </p:nvSpPr>
        <p:spPr>
          <a:xfrm>
            <a:off x="2604448" y="3262079"/>
            <a:ext cx="299219" cy="1203397"/>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3448477" y="6093023"/>
            <a:ext cx="1123345" cy="307777"/>
          </a:xfrm>
          <a:prstGeom prst="rect">
            <a:avLst/>
          </a:prstGeom>
          <a:noFill/>
          <a:ln>
            <a:noFill/>
          </a:ln>
        </p:spPr>
        <p:txBody>
          <a:bodyPr wrap="square" rtlCol="0">
            <a:spAutoFit/>
          </a:bodyPr>
          <a:lstStyle/>
          <a:p>
            <a:r>
              <a:rPr lang="en-US" sz="1400" dirty="0" smtClean="0">
                <a:solidFill>
                  <a:schemeClr val="accent5"/>
                </a:solidFill>
              </a:rPr>
              <a:t>Base Point</a:t>
            </a:r>
            <a:endParaRPr lang="en-US" sz="1400" dirty="0">
              <a:solidFill>
                <a:schemeClr val="accent5"/>
              </a:solidFill>
            </a:endParaRPr>
          </a:p>
        </p:txBody>
      </p:sp>
      <p:sp>
        <p:nvSpPr>
          <p:cNvPr id="23" name="Content Placeholder 2"/>
          <p:cNvSpPr txBox="1">
            <a:spLocks/>
          </p:cNvSpPr>
          <p:nvPr/>
        </p:nvSpPr>
        <p:spPr>
          <a:xfrm>
            <a:off x="2015251" y="1073524"/>
            <a:ext cx="4614149" cy="18220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smtClean="0"/>
              <a:t>Case J</a:t>
            </a:r>
          </a:p>
          <a:p>
            <a:r>
              <a:rPr lang="en-US" sz="1400" dirty="0" smtClean="0"/>
              <a:t>ECRS awards for the Generation Resource change because of economics</a:t>
            </a:r>
          </a:p>
          <a:p>
            <a:r>
              <a:rPr lang="en-US" sz="1400" dirty="0" smtClean="0"/>
              <a:t>AS Imbalance for ECRS for RTC 5 and 10 and no AS Imbalance for RTC 0</a:t>
            </a:r>
            <a:r>
              <a:rPr lang="en-US" sz="1400" dirty="0"/>
              <a:t>.  RTC looks for ECRS elsewhere for RTC 5 and </a:t>
            </a:r>
            <a:r>
              <a:rPr lang="en-US" sz="1400" dirty="0" smtClean="0"/>
              <a:t>10</a:t>
            </a:r>
          </a:p>
          <a:p>
            <a:r>
              <a:rPr lang="en-US" sz="1400" dirty="0" smtClean="0"/>
              <a:t>Area under the green line is paid for energy</a:t>
            </a:r>
          </a:p>
          <a:p>
            <a:endParaRPr lang="en-US" sz="1600" dirty="0" smtClean="0"/>
          </a:p>
        </p:txBody>
      </p:sp>
      <p:sp>
        <p:nvSpPr>
          <p:cNvPr id="24" name="TextBox 23"/>
          <p:cNvSpPr txBox="1"/>
          <p:nvPr/>
        </p:nvSpPr>
        <p:spPr>
          <a:xfrm>
            <a:off x="4471349" y="6093023"/>
            <a:ext cx="1670916" cy="307777"/>
          </a:xfrm>
          <a:prstGeom prst="rect">
            <a:avLst/>
          </a:prstGeom>
          <a:pattFill prst="ltDnDiag">
            <a:fgClr>
              <a:schemeClr val="accent2"/>
            </a:fgClr>
            <a:bgClr>
              <a:schemeClr val="bg1"/>
            </a:bgClr>
          </a:pattFill>
          <a:ln>
            <a:noFill/>
          </a:ln>
        </p:spPr>
        <p:txBody>
          <a:bodyPr wrap="square" rtlCol="0">
            <a:spAutoFit/>
          </a:bodyPr>
          <a:lstStyle/>
          <a:p>
            <a:r>
              <a:rPr lang="en-US" sz="1400" dirty="0" smtClean="0">
                <a:solidFill>
                  <a:schemeClr val="tx2"/>
                </a:solidFill>
              </a:rPr>
              <a:t>RTC ECRS Award</a:t>
            </a:r>
            <a:endParaRPr lang="en-US" sz="1400" dirty="0">
              <a:solidFill>
                <a:schemeClr val="tx2"/>
              </a:solidFill>
            </a:endParaRPr>
          </a:p>
        </p:txBody>
      </p:sp>
      <p:sp>
        <p:nvSpPr>
          <p:cNvPr id="26" name="TextBox 25"/>
          <p:cNvSpPr txBox="1"/>
          <p:nvPr/>
        </p:nvSpPr>
        <p:spPr>
          <a:xfrm>
            <a:off x="1371600" y="697468"/>
            <a:ext cx="5867400" cy="369332"/>
          </a:xfrm>
          <a:prstGeom prst="rect">
            <a:avLst/>
          </a:prstGeom>
          <a:noFill/>
        </p:spPr>
        <p:txBody>
          <a:bodyPr wrap="square" rtlCol="0">
            <a:spAutoFit/>
          </a:bodyPr>
          <a:lstStyle/>
          <a:p>
            <a:r>
              <a:rPr lang="en-US" i="1" dirty="0" smtClean="0">
                <a:solidFill>
                  <a:schemeClr val="accent6"/>
                </a:solidFill>
              </a:rPr>
              <a:t>Similar examples would also apply to on-line Non-Spin</a:t>
            </a:r>
            <a:endParaRPr lang="en-US" i="1" dirty="0">
              <a:solidFill>
                <a:schemeClr val="accent6"/>
              </a:solidFill>
            </a:endParaRPr>
          </a:p>
        </p:txBody>
      </p:sp>
      <p:sp>
        <p:nvSpPr>
          <p:cNvPr id="29" name="Freeform 28"/>
          <p:cNvSpPr/>
          <p:nvPr/>
        </p:nvSpPr>
        <p:spPr>
          <a:xfrm>
            <a:off x="2992582" y="3273180"/>
            <a:ext cx="2761673" cy="1222620"/>
          </a:xfrm>
          <a:custGeom>
            <a:avLst/>
            <a:gdLst>
              <a:gd name="connsiteX0" fmla="*/ 0 w 2761673"/>
              <a:gd name="connsiteY0" fmla="*/ 1219200 h 1222620"/>
              <a:gd name="connsiteX1" fmla="*/ 461818 w 2761673"/>
              <a:gd name="connsiteY1" fmla="*/ 1219200 h 1222620"/>
              <a:gd name="connsiteX2" fmla="*/ 905163 w 2761673"/>
              <a:gd name="connsiteY2" fmla="*/ 1219200 h 1222620"/>
              <a:gd name="connsiteX3" fmla="*/ 1246909 w 2761673"/>
              <a:gd name="connsiteY3" fmla="*/ 1173018 h 1222620"/>
              <a:gd name="connsiteX4" fmla="*/ 1524000 w 2761673"/>
              <a:gd name="connsiteY4" fmla="*/ 1071418 h 1222620"/>
              <a:gd name="connsiteX5" fmla="*/ 1764145 w 2761673"/>
              <a:gd name="connsiteY5" fmla="*/ 905163 h 1222620"/>
              <a:gd name="connsiteX6" fmla="*/ 1939636 w 2761673"/>
              <a:gd name="connsiteY6" fmla="*/ 692727 h 1222620"/>
              <a:gd name="connsiteX7" fmla="*/ 2161309 w 2761673"/>
              <a:gd name="connsiteY7" fmla="*/ 350982 h 1222620"/>
              <a:gd name="connsiteX8" fmla="*/ 2309091 w 2761673"/>
              <a:gd name="connsiteY8" fmla="*/ 157018 h 1222620"/>
              <a:gd name="connsiteX9" fmla="*/ 2466109 w 2761673"/>
              <a:gd name="connsiteY9" fmla="*/ 55418 h 1222620"/>
              <a:gd name="connsiteX10" fmla="*/ 2761673 w 2761673"/>
              <a:gd name="connsiteY10" fmla="*/ 0 h 1222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61673" h="1222620">
                <a:moveTo>
                  <a:pt x="0" y="1219200"/>
                </a:moveTo>
                <a:lnTo>
                  <a:pt x="461818" y="1219200"/>
                </a:lnTo>
                <a:cubicBezTo>
                  <a:pt x="612678" y="1219200"/>
                  <a:pt x="774315" y="1226897"/>
                  <a:pt x="905163" y="1219200"/>
                </a:cubicBezTo>
                <a:cubicBezTo>
                  <a:pt x="1036012" y="1211503"/>
                  <a:pt x="1143770" y="1197648"/>
                  <a:pt x="1246909" y="1173018"/>
                </a:cubicBezTo>
                <a:cubicBezTo>
                  <a:pt x="1350048" y="1148388"/>
                  <a:pt x="1437794" y="1116060"/>
                  <a:pt x="1524000" y="1071418"/>
                </a:cubicBezTo>
                <a:cubicBezTo>
                  <a:pt x="1610206" y="1026776"/>
                  <a:pt x="1694872" y="968278"/>
                  <a:pt x="1764145" y="905163"/>
                </a:cubicBezTo>
                <a:cubicBezTo>
                  <a:pt x="1833418" y="842048"/>
                  <a:pt x="1873442" y="785090"/>
                  <a:pt x="1939636" y="692727"/>
                </a:cubicBezTo>
                <a:cubicBezTo>
                  <a:pt x="2005830" y="600364"/>
                  <a:pt x="2099733" y="440267"/>
                  <a:pt x="2161309" y="350982"/>
                </a:cubicBezTo>
                <a:cubicBezTo>
                  <a:pt x="2222885" y="261697"/>
                  <a:pt x="2258291" y="206279"/>
                  <a:pt x="2309091" y="157018"/>
                </a:cubicBezTo>
                <a:cubicBezTo>
                  <a:pt x="2359891" y="107757"/>
                  <a:pt x="2390679" y="81588"/>
                  <a:pt x="2466109" y="55418"/>
                </a:cubicBezTo>
                <a:cubicBezTo>
                  <a:pt x="2541539" y="29248"/>
                  <a:pt x="2651606" y="14624"/>
                  <a:pt x="2761673" y="0"/>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p:nvPr/>
        </p:nvCxnSpPr>
        <p:spPr>
          <a:xfrm>
            <a:off x="3888387" y="4065602"/>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1" name="Straight Connector 30"/>
          <p:cNvCxnSpPr/>
          <p:nvPr/>
        </p:nvCxnSpPr>
        <p:spPr>
          <a:xfrm>
            <a:off x="4808148" y="3266388"/>
            <a:ext cx="919761" cy="3079"/>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2" name="Straight Connector 31"/>
          <p:cNvCxnSpPr>
            <a:endCxn id="29" idx="2"/>
          </p:cNvCxnSpPr>
          <p:nvPr/>
        </p:nvCxnSpPr>
        <p:spPr>
          <a:xfrm>
            <a:off x="3896650" y="4063119"/>
            <a:ext cx="1095" cy="429261"/>
          </a:xfrm>
          <a:prstGeom prst="line">
            <a:avLst/>
          </a:prstGeom>
          <a:ln w="25400"/>
        </p:spPr>
        <p:style>
          <a:lnRef idx="1">
            <a:schemeClr val="accent5"/>
          </a:lnRef>
          <a:fillRef idx="0">
            <a:schemeClr val="accent5"/>
          </a:fillRef>
          <a:effectRef idx="0">
            <a:schemeClr val="accent5"/>
          </a:effectRef>
          <a:fontRef idx="minor">
            <a:schemeClr val="tx1"/>
          </a:fontRef>
        </p:style>
      </p:cxnSp>
      <p:cxnSp>
        <p:nvCxnSpPr>
          <p:cNvPr id="36" name="Straight Connector 35"/>
          <p:cNvCxnSpPr/>
          <p:nvPr/>
        </p:nvCxnSpPr>
        <p:spPr>
          <a:xfrm flipH="1">
            <a:off x="4821656" y="3291209"/>
            <a:ext cx="3118" cy="771910"/>
          </a:xfrm>
          <a:prstGeom prst="line">
            <a:avLst/>
          </a:prstGeom>
          <a:ln w="2540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507021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81050"/>
          </a:xfrm>
        </p:spPr>
        <p:txBody>
          <a:bodyPr/>
          <a:lstStyle/>
          <a:p>
            <a:r>
              <a:rPr lang="en-US" sz="3600" dirty="0" smtClean="0"/>
              <a:t>Questions</a:t>
            </a:r>
            <a:endParaRPr lang="en-US" sz="3600" dirty="0"/>
          </a:p>
        </p:txBody>
      </p:sp>
    </p:spTree>
    <p:extLst>
      <p:ext uri="{BB962C8B-B14F-4D97-AF65-F5344CB8AC3E}">
        <p14:creationId xmlns:p14="http://schemas.microsoft.com/office/powerpoint/2010/main" val="670398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ERCOT’s KP1.3 Comments</a:t>
            </a:r>
            <a:endParaRPr lang="en-US" sz="2400" dirty="0"/>
          </a:p>
        </p:txBody>
      </p:sp>
      <p:sp>
        <p:nvSpPr>
          <p:cNvPr id="3" name="Content Placeholder 2"/>
          <p:cNvSpPr>
            <a:spLocks noGrp="1"/>
          </p:cNvSpPr>
          <p:nvPr>
            <p:ph idx="1"/>
          </p:nvPr>
        </p:nvSpPr>
        <p:spPr>
          <a:xfrm>
            <a:off x="533400" y="990600"/>
            <a:ext cx="8001000" cy="5052221"/>
          </a:xfrm>
        </p:spPr>
        <p:txBody>
          <a:bodyPr/>
          <a:lstStyle/>
          <a:p>
            <a:r>
              <a:rPr lang="en-US" sz="1800" dirty="0" smtClean="0"/>
              <a:t>ERCOT posted comments to KP1.3 on August 20, 2019 changing the previously drafted shared principle concepts.</a:t>
            </a:r>
          </a:p>
          <a:p>
            <a:endParaRPr lang="en-US" sz="1800" dirty="0"/>
          </a:p>
          <a:p>
            <a:r>
              <a:rPr lang="en-US" sz="1800" dirty="0" smtClean="0"/>
              <a:t>ERCOT had previously proposed that Load Resources providing UFR-type AS would continue to get awarded the same amount of AS, even after being manually deployed for the AS and no longer consuming energy.</a:t>
            </a:r>
          </a:p>
          <a:p>
            <a:endParaRPr lang="en-US" sz="1800" dirty="0"/>
          </a:p>
          <a:p>
            <a:r>
              <a:rPr lang="en-US" sz="1800" dirty="0" smtClean="0"/>
              <a:t>The latest comments amend that treatment to state that, once a Load Resource providing UFR-type AS has been deployed, RTC will attempt to procure that AS from Resources that are shown </a:t>
            </a:r>
            <a:r>
              <a:rPr lang="en-US" sz="1800" smtClean="0"/>
              <a:t>to be available </a:t>
            </a:r>
            <a:r>
              <a:rPr lang="en-US" sz="1800" dirty="0" smtClean="0"/>
              <a:t>to provide that AS during the subsequent executions.</a:t>
            </a:r>
          </a:p>
          <a:p>
            <a:endParaRPr lang="en-US" sz="1800" dirty="0"/>
          </a:p>
          <a:p>
            <a:r>
              <a:rPr lang="en-US" sz="1800" dirty="0" smtClean="0"/>
              <a:t>The general intent of RTC is to take a fresh look at the system during each execution to see what Resources are currently available for awarding of AS and energy.</a:t>
            </a:r>
          </a:p>
          <a:p>
            <a:endParaRPr lang="en-US" sz="2000" dirty="0"/>
          </a:p>
          <a:p>
            <a:endParaRPr lang="en-US" sz="2000" dirty="0"/>
          </a:p>
          <a:p>
            <a:pPr lvl="1"/>
            <a:endParaRPr lang="en-US" sz="1800" dirty="0" smtClean="0"/>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511934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ERCOT’s KP1.3 Comments cont.</a:t>
            </a:r>
            <a:endParaRPr lang="en-US" sz="2400" dirty="0"/>
          </a:p>
        </p:txBody>
      </p:sp>
      <p:sp>
        <p:nvSpPr>
          <p:cNvPr id="3" name="Content Placeholder 2"/>
          <p:cNvSpPr>
            <a:spLocks noGrp="1"/>
          </p:cNvSpPr>
          <p:nvPr>
            <p:ph idx="1"/>
          </p:nvPr>
        </p:nvSpPr>
        <p:spPr>
          <a:xfrm>
            <a:off x="429491" y="1143000"/>
            <a:ext cx="8153400" cy="4899821"/>
          </a:xfrm>
        </p:spPr>
        <p:txBody>
          <a:bodyPr/>
          <a:lstStyle/>
          <a:p>
            <a:r>
              <a:rPr lang="en-US" sz="2000" dirty="0" smtClean="0"/>
              <a:t>With additional discussion and in thinking about the current design, we identified issues with what we proposed at the August 9, 2019 RTCTF:</a:t>
            </a:r>
          </a:p>
          <a:p>
            <a:pPr lvl="1"/>
            <a:r>
              <a:rPr lang="en-US" sz="1800" dirty="0" smtClean="0"/>
              <a:t>The treatment for Load Resource that are manually deployed for UFR-type AS was different than the treatment in other cases (e.g., other methods of deployment and other Resource types) and this difference did not seem warranted.</a:t>
            </a:r>
          </a:p>
          <a:p>
            <a:pPr lvl="1"/>
            <a:r>
              <a:rPr lang="en-US" sz="1800" dirty="0" smtClean="0"/>
              <a:t>This different treatment would reduce AS Imbalance charges to Load Resources and, in doing so, create additional cost to Load relative to today’s design.</a:t>
            </a:r>
          </a:p>
          <a:p>
            <a:pPr lvl="1"/>
            <a:r>
              <a:rPr lang="en-US" sz="1800" dirty="0" smtClean="0"/>
              <a:t>Having RTC think the UFR-type RRS can be awarded and is still available for deployment can create operational issues, specifically during an EEA.</a:t>
            </a:r>
          </a:p>
          <a:p>
            <a:pPr lvl="1"/>
            <a:endParaRPr lang="en-US" sz="1800" dirty="0" smtClean="0"/>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6090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of EEA Operation</a:t>
            </a:r>
            <a:endParaRPr lang="en-US" sz="2400" dirty="0"/>
          </a:p>
        </p:txBody>
      </p:sp>
      <p:sp>
        <p:nvSpPr>
          <p:cNvPr id="3" name="Content Placeholder 2"/>
          <p:cNvSpPr>
            <a:spLocks noGrp="1"/>
          </p:cNvSpPr>
          <p:nvPr>
            <p:ph idx="1"/>
          </p:nvPr>
        </p:nvSpPr>
        <p:spPr>
          <a:xfrm>
            <a:off x="381000" y="761999"/>
            <a:ext cx="8153400" cy="3492225"/>
          </a:xfrm>
        </p:spPr>
        <p:txBody>
          <a:bodyPr/>
          <a:lstStyle/>
          <a:p>
            <a:r>
              <a:rPr lang="en-US" sz="1400" dirty="0" smtClean="0"/>
              <a:t>System Condition is going from EEA Level 1 into EEA Level 2</a:t>
            </a:r>
          </a:p>
          <a:p>
            <a:r>
              <a:rPr lang="en-US" sz="1400" dirty="0" smtClean="0"/>
              <a:t>UFR RRS is deployed during EEA Level 2</a:t>
            </a:r>
          </a:p>
          <a:p>
            <a:r>
              <a:rPr lang="en-US" sz="1400" dirty="0" smtClean="0"/>
              <a:t>Scenario Setup</a:t>
            </a:r>
          </a:p>
          <a:p>
            <a:pPr lvl="1"/>
            <a:r>
              <a:rPr lang="en-US" sz="1400" dirty="0" smtClean="0"/>
              <a:t>68,000 MW of frequency responsive generation capacity (FR Gen)</a:t>
            </a:r>
          </a:p>
          <a:p>
            <a:pPr lvl="2"/>
            <a:r>
              <a:rPr lang="en-US" sz="1200" dirty="0" smtClean="0"/>
              <a:t>EOC of $25/MWh</a:t>
            </a:r>
          </a:p>
          <a:p>
            <a:pPr lvl="2"/>
            <a:r>
              <a:rPr lang="en-US" sz="1200" dirty="0" smtClean="0"/>
              <a:t>AS Offer of $0/MW for URS, RRS, ECRS</a:t>
            </a:r>
          </a:p>
          <a:p>
            <a:pPr lvl="1"/>
            <a:r>
              <a:rPr lang="en-US" sz="1400" dirty="0" smtClean="0"/>
              <a:t>2,000 MW of non-frequency responsive generation capacity (NFRC Gen)</a:t>
            </a:r>
          </a:p>
          <a:p>
            <a:pPr lvl="2"/>
            <a:r>
              <a:rPr lang="en-US" sz="1200" dirty="0"/>
              <a:t>EOC of </a:t>
            </a:r>
            <a:r>
              <a:rPr lang="en-US" sz="1200" dirty="0" smtClean="0"/>
              <a:t>$40/MWh</a:t>
            </a:r>
            <a:endParaRPr lang="en-US" sz="1200" dirty="0"/>
          </a:p>
          <a:p>
            <a:pPr lvl="2"/>
            <a:r>
              <a:rPr lang="en-US" sz="1200" dirty="0"/>
              <a:t>AS Offer of $0/MW for </a:t>
            </a:r>
            <a:r>
              <a:rPr lang="en-US" sz="1200" dirty="0" smtClean="0"/>
              <a:t>ECRS</a:t>
            </a:r>
          </a:p>
          <a:p>
            <a:pPr lvl="1"/>
            <a:r>
              <a:rPr lang="en-US" sz="1400" dirty="0" err="1" smtClean="0"/>
              <a:t>Reg</a:t>
            </a:r>
            <a:r>
              <a:rPr lang="en-US" sz="1400" dirty="0" smtClean="0"/>
              <a:t>-Up Demand Curve is one block of 200 MW @ $9,000/MW</a:t>
            </a:r>
          </a:p>
          <a:p>
            <a:pPr lvl="1"/>
            <a:r>
              <a:rPr lang="en-US" sz="1400" dirty="0" smtClean="0"/>
              <a:t>RRS Demand Curve is two blocks, 1,800MW @ $9,000/MW and 500 MW @ $6,000/MW – assume the UFR RRS limit is 1,150 MW</a:t>
            </a:r>
          </a:p>
          <a:p>
            <a:pPr lvl="1"/>
            <a:r>
              <a:rPr lang="en-US" sz="1400" dirty="0" smtClean="0"/>
              <a:t>ECRS Demand Curve is one block of 1,500 MW @ $2,000/MW</a:t>
            </a:r>
          </a:p>
          <a:p>
            <a:pPr lvl="1"/>
            <a:r>
              <a:rPr lang="en-US" sz="1400" dirty="0"/>
              <a:t>1,150 MW of UFR </a:t>
            </a:r>
            <a:r>
              <a:rPr lang="en-US" sz="1400" dirty="0" smtClean="0"/>
              <a:t>RRS awarded in the DAM </a:t>
            </a:r>
            <a:r>
              <a:rPr lang="en-US" sz="1400" dirty="0"/>
              <a:t>(50% limit on RRS)</a:t>
            </a:r>
          </a:p>
          <a:p>
            <a:pPr marL="457200" lvl="1" indent="0">
              <a:buNone/>
            </a:pPr>
            <a:endParaRPr lang="en-US" sz="1400" b="1" dirty="0"/>
          </a:p>
          <a:p>
            <a:pPr lvl="1"/>
            <a:endParaRPr lang="en-US" sz="1400" b="1" dirty="0" smtClean="0"/>
          </a:p>
          <a:p>
            <a:pPr lvl="2"/>
            <a:endParaRPr lang="en-US" sz="12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cxnSp>
        <p:nvCxnSpPr>
          <p:cNvPr id="31" name="Straight Connector 30"/>
          <p:cNvCxnSpPr/>
          <p:nvPr/>
        </p:nvCxnSpPr>
        <p:spPr>
          <a:xfrm>
            <a:off x="5518813" y="6135981"/>
            <a:ext cx="2635438" cy="8499"/>
          </a:xfrm>
          <a:prstGeom prst="line">
            <a:avLst/>
          </a:prstGeom>
          <a:noFill/>
          <a:ln w="6350" cap="flat" cmpd="sng" algn="ctr">
            <a:solidFill>
              <a:srgbClr val="5B9BD5"/>
            </a:solidFill>
            <a:prstDash val="solid"/>
            <a:miter lim="800000"/>
          </a:ln>
          <a:effectLst/>
        </p:spPr>
      </p:cxnSp>
      <p:grpSp>
        <p:nvGrpSpPr>
          <p:cNvPr id="36" name="Group 35"/>
          <p:cNvGrpSpPr/>
          <p:nvPr/>
        </p:nvGrpSpPr>
        <p:grpSpPr>
          <a:xfrm>
            <a:off x="990600" y="4191000"/>
            <a:ext cx="6181402" cy="2205869"/>
            <a:chOff x="307734" y="3750067"/>
            <a:chExt cx="7222841" cy="2654948"/>
          </a:xfrm>
        </p:grpSpPr>
        <p:cxnSp>
          <p:nvCxnSpPr>
            <p:cNvPr id="16" name="Straight Connector 15"/>
            <p:cNvCxnSpPr/>
            <p:nvPr/>
          </p:nvCxnSpPr>
          <p:spPr>
            <a:xfrm>
              <a:off x="307734" y="6172200"/>
              <a:ext cx="1016075" cy="8499"/>
            </a:xfrm>
            <a:prstGeom prst="line">
              <a:avLst/>
            </a:prstGeom>
            <a:noFill/>
            <a:ln w="6350" cap="flat" cmpd="sng" algn="ctr">
              <a:solidFill>
                <a:srgbClr val="5B9BD5"/>
              </a:solidFill>
              <a:prstDash val="solid"/>
              <a:miter lim="800000"/>
            </a:ln>
            <a:effectLst/>
          </p:spPr>
        </p:cxnSp>
        <p:sp>
          <p:nvSpPr>
            <p:cNvPr id="17" name="Rectangle 16"/>
            <p:cNvSpPr/>
            <p:nvPr/>
          </p:nvSpPr>
          <p:spPr>
            <a:xfrm>
              <a:off x="389196" y="4013527"/>
              <a:ext cx="337465" cy="2158673"/>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8" name="TextBox 8"/>
            <p:cNvSpPr txBox="1"/>
            <p:nvPr/>
          </p:nvSpPr>
          <p:spPr>
            <a:xfrm>
              <a:off x="652236" y="3877363"/>
              <a:ext cx="855979"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$9,000</a:t>
              </a:r>
            </a:p>
          </p:txBody>
        </p:sp>
        <p:sp>
          <p:nvSpPr>
            <p:cNvPr id="19" name="TextBox 9"/>
            <p:cNvSpPr txBox="1"/>
            <p:nvPr/>
          </p:nvSpPr>
          <p:spPr>
            <a:xfrm>
              <a:off x="652236" y="5911135"/>
              <a:ext cx="493830"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200</a:t>
              </a:r>
            </a:p>
          </p:txBody>
        </p:sp>
        <p:sp>
          <p:nvSpPr>
            <p:cNvPr id="20" name="TextBox 42"/>
            <p:cNvSpPr txBox="1"/>
            <p:nvPr/>
          </p:nvSpPr>
          <p:spPr>
            <a:xfrm>
              <a:off x="768420" y="4521670"/>
              <a:ext cx="881192" cy="384461"/>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err="1" smtClean="0">
                  <a:solidFill>
                    <a:sysClr val="windowText" lastClr="000000"/>
                  </a:solidFill>
                  <a:latin typeface="Calibri" panose="020F0502020204030204"/>
                </a:rPr>
                <a:t>Reg</a:t>
              </a:r>
              <a:r>
                <a:rPr lang="en-US" kern="0" dirty="0" smtClean="0">
                  <a:solidFill>
                    <a:sysClr val="windowText" lastClr="000000"/>
                  </a:solidFill>
                  <a:latin typeface="Calibri" panose="020F0502020204030204"/>
                </a:rPr>
                <a:t>-Up</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cxnSp>
          <p:nvCxnSpPr>
            <p:cNvPr id="21" name="Straight Connector 20"/>
            <p:cNvCxnSpPr/>
            <p:nvPr/>
          </p:nvCxnSpPr>
          <p:spPr>
            <a:xfrm>
              <a:off x="2105362" y="3750067"/>
              <a:ext cx="0" cy="2583609"/>
            </a:xfrm>
            <a:prstGeom prst="line">
              <a:avLst/>
            </a:prstGeom>
            <a:noFill/>
            <a:ln w="6350" cap="flat" cmpd="sng" algn="ctr">
              <a:solidFill>
                <a:srgbClr val="5B9BD5"/>
              </a:solidFill>
              <a:prstDash val="solid"/>
              <a:miter lim="800000"/>
            </a:ln>
            <a:effectLst/>
          </p:spPr>
        </p:cxnSp>
        <p:cxnSp>
          <p:nvCxnSpPr>
            <p:cNvPr id="22" name="Straight Connector 21"/>
            <p:cNvCxnSpPr/>
            <p:nvPr/>
          </p:nvCxnSpPr>
          <p:spPr>
            <a:xfrm>
              <a:off x="1928594" y="6172200"/>
              <a:ext cx="2635438" cy="8499"/>
            </a:xfrm>
            <a:prstGeom prst="line">
              <a:avLst/>
            </a:prstGeom>
            <a:noFill/>
            <a:ln w="6350" cap="flat" cmpd="sng" algn="ctr">
              <a:solidFill>
                <a:srgbClr val="5B9BD5"/>
              </a:solidFill>
              <a:prstDash val="solid"/>
              <a:miter lim="800000"/>
            </a:ln>
            <a:effectLst/>
          </p:spPr>
        </p:cxnSp>
        <p:sp>
          <p:nvSpPr>
            <p:cNvPr id="23" name="Rectangle 22"/>
            <p:cNvSpPr/>
            <p:nvPr/>
          </p:nvSpPr>
          <p:spPr>
            <a:xfrm>
              <a:off x="2105361" y="4013527"/>
              <a:ext cx="1722142" cy="2158673"/>
            </a:xfrm>
            <a:prstGeom prst="rect">
              <a:avLst/>
            </a:prstGeom>
            <a:solidFill>
              <a:srgbClr val="ED7D3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 name="TextBox 13"/>
            <p:cNvSpPr txBox="1"/>
            <p:nvPr/>
          </p:nvSpPr>
          <p:spPr>
            <a:xfrm>
              <a:off x="3552728" y="6132689"/>
              <a:ext cx="599633"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a:ea typeface="+mn-ea"/>
                  <a:cs typeface="+mn-cs"/>
                </a:rPr>
                <a:t>1800</a:t>
              </a:r>
            </a:p>
          </p:txBody>
        </p:sp>
        <p:sp>
          <p:nvSpPr>
            <p:cNvPr id="25" name="TextBox 14"/>
            <p:cNvSpPr txBox="1"/>
            <p:nvPr/>
          </p:nvSpPr>
          <p:spPr>
            <a:xfrm>
              <a:off x="3770050" y="3840763"/>
              <a:ext cx="762440"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$9,000</a:t>
              </a:r>
            </a:p>
          </p:txBody>
        </p:sp>
        <p:sp>
          <p:nvSpPr>
            <p:cNvPr id="26" name="Rectangle 25"/>
            <p:cNvSpPr/>
            <p:nvPr/>
          </p:nvSpPr>
          <p:spPr>
            <a:xfrm>
              <a:off x="3825427" y="4832733"/>
              <a:ext cx="443279" cy="1349696"/>
            </a:xfrm>
            <a:prstGeom prst="rect">
              <a:avLst/>
            </a:prstGeom>
            <a:solidFill>
              <a:srgbClr val="ED7D3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7" name="TextBox 16"/>
            <p:cNvSpPr txBox="1"/>
            <p:nvPr/>
          </p:nvSpPr>
          <p:spPr>
            <a:xfrm>
              <a:off x="4075579" y="6108750"/>
              <a:ext cx="553475"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a:ea typeface="+mn-ea"/>
                  <a:cs typeface="+mn-cs"/>
                </a:rPr>
                <a:t>2300</a:t>
              </a:r>
            </a:p>
          </p:txBody>
        </p:sp>
        <p:sp>
          <p:nvSpPr>
            <p:cNvPr id="28" name="TextBox 17"/>
            <p:cNvSpPr txBox="1"/>
            <p:nvPr/>
          </p:nvSpPr>
          <p:spPr>
            <a:xfrm>
              <a:off x="3771311" y="4552875"/>
              <a:ext cx="938597"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$6,000</a:t>
              </a:r>
            </a:p>
          </p:txBody>
        </p:sp>
        <p:sp>
          <p:nvSpPr>
            <p:cNvPr id="29" name="TextBox 43"/>
            <p:cNvSpPr txBox="1"/>
            <p:nvPr/>
          </p:nvSpPr>
          <p:spPr>
            <a:xfrm>
              <a:off x="2752895" y="4744995"/>
              <a:ext cx="618859" cy="384461"/>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a:ea typeface="+mn-ea"/>
                  <a:cs typeface="+mn-cs"/>
                </a:rPr>
                <a:t>RRS</a:t>
              </a:r>
            </a:p>
          </p:txBody>
        </p:sp>
        <p:cxnSp>
          <p:nvCxnSpPr>
            <p:cNvPr id="30" name="Straight Connector 29"/>
            <p:cNvCxnSpPr/>
            <p:nvPr/>
          </p:nvCxnSpPr>
          <p:spPr>
            <a:xfrm>
              <a:off x="5662527" y="5285560"/>
              <a:ext cx="0" cy="905541"/>
            </a:xfrm>
            <a:prstGeom prst="line">
              <a:avLst/>
            </a:prstGeom>
            <a:noFill/>
            <a:ln w="6350" cap="flat" cmpd="sng" algn="ctr">
              <a:solidFill>
                <a:srgbClr val="5B9BD5"/>
              </a:solidFill>
              <a:prstDash val="solid"/>
              <a:miter lim="800000"/>
            </a:ln>
            <a:effectLst/>
          </p:spPr>
        </p:cxnSp>
        <p:sp>
          <p:nvSpPr>
            <p:cNvPr id="32" name="Rectangle 31"/>
            <p:cNvSpPr/>
            <p:nvPr/>
          </p:nvSpPr>
          <p:spPr>
            <a:xfrm>
              <a:off x="5662527" y="5638591"/>
              <a:ext cx="1476058" cy="449014"/>
            </a:xfrm>
            <a:prstGeom prst="rect">
              <a:avLst/>
            </a:prstGeom>
            <a:solidFill>
              <a:srgbClr val="70AD47"/>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3" name="TextBox 21"/>
            <p:cNvSpPr txBox="1"/>
            <p:nvPr/>
          </p:nvSpPr>
          <p:spPr>
            <a:xfrm>
              <a:off x="6925559" y="6057621"/>
              <a:ext cx="605016"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1500</a:t>
              </a:r>
            </a:p>
          </p:txBody>
        </p:sp>
        <p:sp>
          <p:nvSpPr>
            <p:cNvPr id="34" name="TextBox 23"/>
            <p:cNvSpPr txBox="1"/>
            <p:nvPr/>
          </p:nvSpPr>
          <p:spPr>
            <a:xfrm>
              <a:off x="5272097" y="5387515"/>
              <a:ext cx="792304" cy="272326"/>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mn-ea"/>
                  <a:cs typeface="+mn-cs"/>
                </a:rPr>
                <a:t>$2,000</a:t>
              </a:r>
            </a:p>
          </p:txBody>
        </p:sp>
        <p:sp>
          <p:nvSpPr>
            <p:cNvPr id="35" name="TextBox 44"/>
            <p:cNvSpPr txBox="1"/>
            <p:nvPr/>
          </p:nvSpPr>
          <p:spPr>
            <a:xfrm>
              <a:off x="6064402" y="5224112"/>
              <a:ext cx="767537" cy="384461"/>
            </a:xfrm>
            <a:prstGeom prst="rect">
              <a:avLst/>
            </a:prstGeom>
            <a:noFill/>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a:ea typeface="+mn-ea"/>
                  <a:cs typeface="+mn-cs"/>
                </a:rPr>
                <a:t>ECRS</a:t>
              </a:r>
            </a:p>
          </p:txBody>
        </p:sp>
      </p:grpSp>
    </p:spTree>
    <p:extLst>
      <p:ext uri="{BB962C8B-B14F-4D97-AF65-F5344CB8AC3E}">
        <p14:creationId xmlns:p14="http://schemas.microsoft.com/office/powerpoint/2010/main" val="269657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Example of EEA </a:t>
            </a:r>
            <a:r>
              <a:rPr lang="en-US" sz="2400" dirty="0" smtClean="0"/>
              <a:t>Operation cont</a:t>
            </a:r>
            <a:r>
              <a:rPr lang="en-US" sz="2400" dirty="0"/>
              <a:t>.</a:t>
            </a:r>
          </a:p>
        </p:txBody>
      </p:sp>
      <p:sp>
        <p:nvSpPr>
          <p:cNvPr id="3" name="Content Placeholder 2"/>
          <p:cNvSpPr>
            <a:spLocks noGrp="1"/>
          </p:cNvSpPr>
          <p:nvPr>
            <p:ph idx="1"/>
          </p:nvPr>
        </p:nvSpPr>
        <p:spPr>
          <a:xfrm>
            <a:off x="381000" y="761999"/>
            <a:ext cx="8153400" cy="5334001"/>
          </a:xfrm>
        </p:spPr>
        <p:txBody>
          <a:bodyPr/>
          <a:lstStyle/>
          <a:p>
            <a:r>
              <a:rPr lang="en-US" sz="1800" b="1" dirty="0" smtClean="0"/>
              <a:t>RTC Awards, UFR RRS Deployed during EEA Level 2</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88730020"/>
              </p:ext>
            </p:extLst>
          </p:nvPr>
        </p:nvGraphicFramePr>
        <p:xfrm>
          <a:off x="381000" y="1295400"/>
          <a:ext cx="7886698" cy="3154769"/>
        </p:xfrm>
        <a:graphic>
          <a:graphicData uri="http://schemas.openxmlformats.org/drawingml/2006/table">
            <a:tbl>
              <a:tblPr/>
              <a:tblGrid>
                <a:gridCol w="399020"/>
                <a:gridCol w="592485"/>
                <a:gridCol w="592485"/>
                <a:gridCol w="580393"/>
                <a:gridCol w="761766"/>
                <a:gridCol w="822224"/>
                <a:gridCol w="822224"/>
                <a:gridCol w="752698"/>
                <a:gridCol w="580393"/>
                <a:gridCol w="580393"/>
                <a:gridCol w="580393"/>
                <a:gridCol w="241831"/>
                <a:gridCol w="580393"/>
              </a:tblGrid>
              <a:tr h="362885">
                <a:tc>
                  <a:txBody>
                    <a:bodyPr/>
                    <a:lstStyle/>
                    <a:p>
                      <a:pPr algn="ctr" fontAlgn="b"/>
                      <a:r>
                        <a:rPr lang="en-US" sz="1100" b="1" i="0" u="none" strike="noStrike" dirty="0">
                          <a:solidFill>
                            <a:srgbClr val="000000"/>
                          </a:solidFill>
                          <a:effectLst/>
                          <a:latin typeface="Calibri" panose="020F0502020204030204" pitchFamily="34" charset="0"/>
                        </a:rPr>
                        <a:t>EEA Level</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FR Gen HSL</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NFRC Gen HSL</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Load</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LRS RRS Award</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Gen </a:t>
                      </a:r>
                      <a:r>
                        <a:rPr lang="en-US" sz="1100" b="1" i="0" u="none" strike="noStrike" dirty="0" err="1" smtClean="0">
                          <a:solidFill>
                            <a:srgbClr val="000000"/>
                          </a:solidFill>
                          <a:effectLst/>
                          <a:latin typeface="Calibri" panose="020F0502020204030204" pitchFamily="34" charset="0"/>
                        </a:rPr>
                        <a:t>Reg</a:t>
                      </a:r>
                      <a:r>
                        <a:rPr lang="en-US" sz="1100" b="1" i="0" u="none" strike="noStrike" dirty="0" smtClean="0">
                          <a:solidFill>
                            <a:srgbClr val="000000"/>
                          </a:solidFill>
                          <a:effectLst/>
                          <a:latin typeface="Calibri" panose="020F0502020204030204" pitchFamily="34" charset="0"/>
                        </a:rPr>
                        <a:t>-Up </a:t>
                      </a:r>
                      <a:r>
                        <a:rPr lang="en-US" sz="1100" b="1" i="0" u="none" strike="noStrike" dirty="0">
                          <a:solidFill>
                            <a:srgbClr val="000000"/>
                          </a:solidFill>
                          <a:effectLst/>
                          <a:latin typeface="Calibri" panose="020F0502020204030204" pitchFamily="34" charset="0"/>
                        </a:rPr>
                        <a:t>Award</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Gen RRS Award</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Gen ECRS Award</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FR Gen BP</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NFRC Gen BP</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PRC</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443">
                <a:tc>
                  <a:txBody>
                    <a:bodyPr/>
                    <a:lstStyle/>
                    <a:p>
                      <a:pPr algn="ctr" fontAlgn="b"/>
                      <a:r>
                        <a:rPr lang="en-US" sz="1100" b="0" i="0" u="none" strike="noStrike">
                          <a:solidFill>
                            <a:srgbClr val="000000"/>
                          </a:solidFill>
                          <a:effectLst/>
                          <a:latin typeface="Calibri" panose="020F0502020204030204" pitchFamily="34" charset="0"/>
                        </a:rPr>
                        <a:t>1</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69,000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100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900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67,000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1" i="0" u="none" strike="noStrike" dirty="0">
                          <a:solidFill>
                            <a:srgbClr val="000000"/>
                          </a:solidFill>
                          <a:effectLst/>
                          <a:latin typeface="Calibri" panose="020F0502020204030204" pitchFamily="34" charset="0"/>
                        </a:rPr>
                        <a:t>2,150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r>
              <a:tr h="181443">
                <a:tc>
                  <a:txBody>
                    <a:bodyPr/>
                    <a:lstStyle/>
                    <a:p>
                      <a:pPr algn="ctr" fontAlgn="b"/>
                      <a:r>
                        <a:rPr lang="en-US" sz="1100" b="0" i="0" u="none" strike="noStrike">
                          <a:solidFill>
                            <a:srgbClr val="000000"/>
                          </a:solidFill>
                          <a:effectLst/>
                          <a:latin typeface="Calibri" panose="020F0502020204030204" pitchFamily="34" charset="0"/>
                        </a:rPr>
                        <a:t>1</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69,400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60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540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67,400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fontAlgn="b"/>
                      <a:r>
                        <a:rPr lang="en-US" sz="1100" b="1" i="0" u="none" strike="noStrike">
                          <a:solidFill>
                            <a:srgbClr val="000000"/>
                          </a:solidFill>
                          <a:effectLst/>
                          <a:latin typeface="Calibri" panose="020F0502020204030204" pitchFamily="34" charset="0"/>
                        </a:rPr>
                        <a:t>1,750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r>
              <a:tr h="181443">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443">
                <a:tc gridSpan="4">
                  <a:txBody>
                    <a:bodyPr/>
                    <a:lstStyle/>
                    <a:p>
                      <a:pPr algn="ctr" fontAlgn="b"/>
                      <a:r>
                        <a:rPr lang="en-US" sz="1100" b="1" i="0" u="none" strike="noStrike" dirty="0" smtClean="0">
                          <a:solidFill>
                            <a:srgbClr val="000000"/>
                          </a:solidFill>
                          <a:effectLst/>
                          <a:latin typeface="Calibri" panose="020F0502020204030204" pitchFamily="34" charset="0"/>
                        </a:rPr>
                        <a:t>Current Proposal</a:t>
                      </a:r>
                      <a:endParaRPr lang="en-US" sz="1100" b="1"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algn="ctr" fontAlgn="b"/>
                      <a:r>
                        <a:rPr lang="en-US" sz="1100" dirty="0" smtClean="0"/>
                        <a:t>Intervals after EEA2 UFR deployment with no RRS award to already deployed UFR</a:t>
                      </a:r>
                      <a:endParaRPr lang="en-US" sz="1100" b="1"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443">
                <a:tc>
                  <a:txBody>
                    <a:bodyPr/>
                    <a:lstStyle/>
                    <a:p>
                      <a:pPr algn="ctr" fontAlgn="b"/>
                      <a:r>
                        <a:rPr lang="en-US" sz="1100" b="0" i="0" u="none" strike="noStrike" dirty="0">
                          <a:solidFill>
                            <a:srgbClr val="000000"/>
                          </a:solidFill>
                          <a:effectLst/>
                          <a:latin typeface="Calibri" panose="020F0502020204030204" pitchFamily="34" charset="0"/>
                        </a:rPr>
                        <a:t>2</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68,250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C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175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000000"/>
                          </a:solidFill>
                          <a:effectLst/>
                          <a:latin typeface="Calibri" panose="020F0502020204030204" pitchFamily="34" charset="0"/>
                        </a:rPr>
                        <a:t>1,575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sng" strike="noStrike">
                          <a:solidFill>
                            <a:srgbClr val="000000"/>
                          </a:solidFill>
                          <a:effectLst/>
                          <a:latin typeface="Calibri" panose="020F0502020204030204" pitchFamily="34" charset="0"/>
                        </a:rPr>
                        <a:t>     66,250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sng" strike="noStrike" dirty="0">
                          <a:solidFill>
                            <a:srgbClr val="000000"/>
                          </a:solidFill>
                          <a:effectLst/>
                          <a:latin typeface="Calibri" panose="020F0502020204030204" pitchFamily="34" charset="0"/>
                        </a:rPr>
                        <a:t>        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none" strike="noStrike" dirty="0">
                          <a:solidFill>
                            <a:srgbClr val="000000"/>
                          </a:solidFill>
                          <a:effectLst/>
                          <a:latin typeface="Calibri" panose="020F0502020204030204" pitchFamily="34" charset="0"/>
                        </a:rPr>
                        <a:t>1,750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81443">
                <a:tc>
                  <a:txBody>
                    <a:bodyPr/>
                    <a:lstStyle/>
                    <a:p>
                      <a:pPr algn="ctr" fontAlgn="b"/>
                      <a:r>
                        <a:rPr lang="en-US" sz="1100" b="0" i="0" u="none" strike="noStrike">
                          <a:solidFill>
                            <a:srgbClr val="000000"/>
                          </a:solidFill>
                          <a:effectLst/>
                          <a:latin typeface="Calibri" panose="020F0502020204030204" pitchFamily="34" charset="0"/>
                        </a:rPr>
                        <a:t>2</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67,500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C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200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dirty="0">
                          <a:solidFill>
                            <a:srgbClr val="000000"/>
                          </a:solidFill>
                          <a:effectLst/>
                          <a:latin typeface="Calibri" panose="020F0502020204030204" pitchFamily="34" charset="0"/>
                        </a:rPr>
                        <a:t>2,300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sng" strike="noStrike">
                          <a:solidFill>
                            <a:srgbClr val="000000"/>
                          </a:solidFill>
                          <a:effectLst/>
                          <a:latin typeface="Calibri" panose="020F0502020204030204" pitchFamily="34" charset="0"/>
                        </a:rPr>
                        <a:t>     65,500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sng" strike="noStrike" dirty="0">
                          <a:solidFill>
                            <a:srgbClr val="000000"/>
                          </a:solidFill>
                          <a:effectLst/>
                          <a:latin typeface="Calibri" panose="020F0502020204030204" pitchFamily="34" charset="0"/>
                        </a:rPr>
                        <a:t>        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100" b="1" i="0" u="none" strike="noStrike" dirty="0">
                          <a:solidFill>
                            <a:srgbClr val="000000"/>
                          </a:solidFill>
                          <a:effectLst/>
                          <a:latin typeface="Calibri" panose="020F0502020204030204" pitchFamily="34" charset="0"/>
                        </a:rPr>
                        <a:t>2,500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81443">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443">
                <a:tc gridSpan="4">
                  <a:txBody>
                    <a:bodyPr/>
                    <a:lstStyle/>
                    <a:p>
                      <a:pPr algn="ctr" fontAlgn="b"/>
                      <a:r>
                        <a:rPr lang="en-US" sz="1100" b="1" i="0" u="none" strike="noStrike" dirty="0" smtClean="0">
                          <a:solidFill>
                            <a:srgbClr val="000000"/>
                          </a:solidFill>
                          <a:effectLst/>
                          <a:latin typeface="Calibri" panose="020F0502020204030204" pitchFamily="34" charset="0"/>
                        </a:rPr>
                        <a:t>Original Proposal</a:t>
                      </a:r>
                      <a:endParaRPr lang="en-US" sz="1100" b="1"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dirty="0" smtClean="0"/>
                        <a:t>Intervals after EEA2 UFR deployment with continued RRS award to already deployed UFR</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Calibri" panose="020F0502020204030204" pitchFamily="34" charset="0"/>
                      </a:endParaRP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r>
              <a:tr h="181443">
                <a:tc>
                  <a:txBody>
                    <a:bodyPr/>
                    <a:lstStyle/>
                    <a:p>
                      <a:pPr algn="ctr" fontAlgn="b"/>
                      <a:r>
                        <a:rPr lang="en-US" sz="1100" b="0" i="0" u="none" strike="noStrike" dirty="0">
                          <a:solidFill>
                            <a:srgbClr val="000000"/>
                          </a:solidFill>
                          <a:effectLst/>
                          <a:latin typeface="Calibri" panose="020F0502020204030204" pitchFamily="34" charset="0"/>
                        </a:rPr>
                        <a:t>2</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dirty="0">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68,250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000" b="0" i="1" u="none" strike="noStrike" dirty="0">
                          <a:solidFill>
                            <a:srgbClr val="C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200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dirty="0">
                          <a:solidFill>
                            <a:srgbClr val="0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400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sng" strike="noStrike">
                          <a:solidFill>
                            <a:srgbClr val="000000"/>
                          </a:solidFill>
                          <a:effectLst/>
                          <a:latin typeface="Calibri" panose="020F0502020204030204" pitchFamily="34" charset="0"/>
                        </a:rPr>
                        <a:t>     66,650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sng" strike="noStrike" dirty="0">
                          <a:solidFill>
                            <a:srgbClr val="000000"/>
                          </a:solidFill>
                          <a:effectLst/>
                          <a:latin typeface="Calibri" panose="020F0502020204030204" pitchFamily="34" charset="0"/>
                        </a:rPr>
                        <a:t>        1,600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none" strike="noStrike" dirty="0">
                          <a:solidFill>
                            <a:srgbClr val="000000"/>
                          </a:solidFill>
                          <a:effectLst/>
                          <a:latin typeface="Calibri" panose="020F0502020204030204" pitchFamily="34" charset="0"/>
                        </a:rPr>
                        <a:t>1,350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81443">
                <a:tc>
                  <a:txBody>
                    <a:bodyPr/>
                    <a:lstStyle/>
                    <a:p>
                      <a:pPr algn="ctr" fontAlgn="b"/>
                      <a:r>
                        <a:rPr lang="en-US" sz="1100" b="0" i="0" u="none" strike="noStrike">
                          <a:solidFill>
                            <a:srgbClr val="000000"/>
                          </a:solidFill>
                          <a:effectLst/>
                          <a:latin typeface="Calibri" panose="020F0502020204030204" pitchFamily="34" charset="0"/>
                        </a:rPr>
                        <a:t>2</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68,000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2,000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67,500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000" b="0" i="1" u="none" strike="noStrike" dirty="0">
                          <a:solidFill>
                            <a:srgbClr val="C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200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dirty="0">
                          <a:solidFill>
                            <a:srgbClr val="0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100" b="0" i="0" u="none" strike="noStrike">
                          <a:solidFill>
                            <a:srgbClr val="000000"/>
                          </a:solidFill>
                          <a:effectLst/>
                          <a:latin typeface="Calibri" panose="020F0502020204030204" pitchFamily="34" charset="0"/>
                        </a:rPr>
                        <a:t>1,150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sng" strike="noStrike">
                          <a:solidFill>
                            <a:srgbClr val="000000"/>
                          </a:solidFill>
                          <a:effectLst/>
                          <a:latin typeface="Calibri" panose="020F0502020204030204" pitchFamily="34" charset="0"/>
                        </a:rPr>
                        <a:t>     66,650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sng" strike="noStrike" dirty="0">
                          <a:solidFill>
                            <a:srgbClr val="000000"/>
                          </a:solidFill>
                          <a:effectLst/>
                          <a:latin typeface="Calibri" panose="020F0502020204030204" pitchFamily="34" charset="0"/>
                        </a:rPr>
                        <a:t>           850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algn="ctr" fontAlgn="b"/>
                      <a:r>
                        <a:rPr lang="en-US" sz="1100" b="1" i="0" u="none" strike="noStrike" dirty="0">
                          <a:solidFill>
                            <a:srgbClr val="000000"/>
                          </a:solidFill>
                          <a:effectLst/>
                          <a:latin typeface="Calibri" panose="020F0502020204030204" pitchFamily="34" charset="0"/>
                        </a:rPr>
                        <a:t>1,350 </a:t>
                      </a:r>
                    </a:p>
                  </a:txBody>
                  <a:tcPr marL="9072" marR="9072" marT="907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
        <p:nvSpPr>
          <p:cNvPr id="8" name="TextBox 7"/>
          <p:cNvSpPr txBox="1"/>
          <p:nvPr/>
        </p:nvSpPr>
        <p:spPr>
          <a:xfrm>
            <a:off x="245920" y="4680710"/>
            <a:ext cx="4726129" cy="1569660"/>
          </a:xfrm>
          <a:prstGeom prst="rect">
            <a:avLst/>
          </a:prstGeom>
          <a:noFill/>
          <a:ln>
            <a:solidFill>
              <a:schemeClr val="accent1"/>
            </a:solidFill>
          </a:ln>
        </p:spPr>
        <p:txBody>
          <a:bodyPr wrap="square" rtlCol="0">
            <a:spAutoFit/>
          </a:bodyPr>
          <a:lstStyle/>
          <a:p>
            <a:r>
              <a:rPr lang="en-US" sz="1200" dirty="0" smtClean="0"/>
              <a:t>Original Proposal: </a:t>
            </a:r>
          </a:p>
          <a:p>
            <a:pPr marL="228600" indent="-228600">
              <a:buAutoNum type="alphaLcParenR"/>
            </a:pPr>
            <a:r>
              <a:rPr lang="en-US" sz="1200" dirty="0" smtClean="0"/>
              <a:t>RTC optimization </a:t>
            </a:r>
            <a:r>
              <a:rPr lang="en-US" sz="1200" dirty="0"/>
              <a:t>continues to assume that the RRS is being provided by the deployed Load </a:t>
            </a:r>
            <a:r>
              <a:rPr lang="en-US" sz="1200" dirty="0" smtClean="0"/>
              <a:t>Resources</a:t>
            </a:r>
          </a:p>
          <a:p>
            <a:pPr marL="228600" indent="-228600">
              <a:buAutoNum type="alphaLcParenR"/>
            </a:pPr>
            <a:r>
              <a:rPr lang="en-US" sz="1200" dirty="0" smtClean="0"/>
              <a:t>Therefore, it only attempts to procure the remaining 1150 MW RRS and awards cheaper frequency </a:t>
            </a:r>
            <a:r>
              <a:rPr lang="en-US" sz="1200" dirty="0"/>
              <a:t>responsive capacity for energy </a:t>
            </a:r>
            <a:r>
              <a:rPr lang="en-US" sz="1200" dirty="0" smtClean="0"/>
              <a:t>and backs down non-frequency </a:t>
            </a:r>
            <a:r>
              <a:rPr lang="en-US" sz="1200" dirty="0"/>
              <a:t>responsive </a:t>
            </a:r>
            <a:r>
              <a:rPr lang="en-US" sz="1200" dirty="0" smtClean="0"/>
              <a:t>capability.</a:t>
            </a:r>
          </a:p>
          <a:p>
            <a:pPr marL="228600" indent="-228600">
              <a:buAutoNum type="alphaLcParenR"/>
            </a:pPr>
            <a:r>
              <a:rPr lang="en-US" sz="1200" dirty="0" smtClean="0"/>
              <a:t>This </a:t>
            </a:r>
            <a:r>
              <a:rPr lang="en-US" sz="1200" dirty="0"/>
              <a:t>leads to PRC decreasing as opposed to </a:t>
            </a:r>
            <a:r>
              <a:rPr lang="en-US" sz="1200" dirty="0" smtClean="0"/>
              <a:t>improving, delaying the exit from EEA 2.</a:t>
            </a:r>
            <a:endParaRPr lang="en-US" sz="1200" dirty="0"/>
          </a:p>
        </p:txBody>
      </p:sp>
      <p:sp>
        <p:nvSpPr>
          <p:cNvPr id="9" name="TextBox 8"/>
          <p:cNvSpPr txBox="1"/>
          <p:nvPr/>
        </p:nvSpPr>
        <p:spPr>
          <a:xfrm>
            <a:off x="5107129" y="4680710"/>
            <a:ext cx="3960671" cy="1569660"/>
          </a:xfrm>
          <a:prstGeom prst="rect">
            <a:avLst/>
          </a:prstGeom>
          <a:noFill/>
          <a:ln>
            <a:solidFill>
              <a:schemeClr val="accent1"/>
            </a:solidFill>
          </a:ln>
        </p:spPr>
        <p:txBody>
          <a:bodyPr wrap="square" rtlCol="0">
            <a:spAutoFit/>
          </a:bodyPr>
          <a:lstStyle/>
          <a:p>
            <a:r>
              <a:rPr lang="en-US" sz="1200" dirty="0" smtClean="0"/>
              <a:t>Current Proposal: </a:t>
            </a:r>
          </a:p>
          <a:p>
            <a:pPr marL="228600" indent="-228600">
              <a:buAutoNum type="alphaLcParenR"/>
            </a:pPr>
            <a:r>
              <a:rPr lang="en-US" sz="1200" dirty="0" smtClean="0"/>
              <a:t>RTC optimization uses actual system conditions and recognizes lack of available RRS in system and attempts to procure based on the RRS Demand Curve.</a:t>
            </a:r>
          </a:p>
          <a:p>
            <a:pPr marL="228600" indent="-228600">
              <a:buAutoNum type="alphaLcParenR"/>
            </a:pPr>
            <a:r>
              <a:rPr lang="en-US" sz="1200" dirty="0" smtClean="0"/>
              <a:t>This </a:t>
            </a:r>
            <a:r>
              <a:rPr lang="en-US" sz="1200" dirty="0"/>
              <a:t>leads to </a:t>
            </a:r>
            <a:r>
              <a:rPr lang="en-US" sz="1200" dirty="0" smtClean="0"/>
              <a:t>continued energy awards to non-frequency responsive capacity and PRC improving, thus allowing for quicker exit from EEA 2.</a:t>
            </a:r>
            <a:endParaRPr lang="en-US" sz="1200" dirty="0"/>
          </a:p>
        </p:txBody>
      </p:sp>
    </p:spTree>
    <p:extLst>
      <p:ext uri="{BB962C8B-B14F-4D97-AF65-F5344CB8AC3E}">
        <p14:creationId xmlns:p14="http://schemas.microsoft.com/office/powerpoint/2010/main" val="3440174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Example of EEA Operation cont.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4"/>
          <p:cNvSpPr>
            <a:spLocks noGrp="1"/>
          </p:cNvSpPr>
          <p:nvPr>
            <p:ph idx="1"/>
          </p:nvPr>
        </p:nvSpPr>
        <p:spPr>
          <a:xfrm>
            <a:off x="304800" y="914400"/>
            <a:ext cx="8534400" cy="4899821"/>
          </a:xfrm>
        </p:spPr>
        <p:txBody>
          <a:bodyPr/>
          <a:lstStyle/>
          <a:p>
            <a:r>
              <a:rPr lang="en-US" sz="2000" dirty="0" smtClean="0"/>
              <a:t>Key points from the example:</a:t>
            </a:r>
          </a:p>
          <a:p>
            <a:pPr lvl="1"/>
            <a:r>
              <a:rPr lang="en-US" sz="1800" dirty="0" smtClean="0"/>
              <a:t>Leading up to the event, the optimization is trying to reserve frequency responsive capability, even if that means using more expensive energy.</a:t>
            </a:r>
          </a:p>
          <a:p>
            <a:pPr lvl="1"/>
            <a:endParaRPr lang="en-US" sz="800" dirty="0" smtClean="0"/>
          </a:p>
          <a:p>
            <a:pPr lvl="1"/>
            <a:r>
              <a:rPr lang="en-US" sz="1800" dirty="0" smtClean="0"/>
              <a:t>When UFR Load Resources providing RRS have been manually deployed in EEA 2, this creates additional headroom on Generation Resources to provide AS.</a:t>
            </a:r>
          </a:p>
          <a:p>
            <a:pPr lvl="1"/>
            <a:endParaRPr lang="en-US" sz="800" dirty="0"/>
          </a:p>
          <a:p>
            <a:pPr lvl="1"/>
            <a:r>
              <a:rPr lang="en-US" sz="1800" dirty="0" smtClean="0"/>
              <a:t>If the optimization continues to assume that the RRS is being provided by the deployed Load Resources, it may think there is sufficient frequency responsive capability on the system and dispatch frequency responsive capacity for energy while keeping headroom on available non-frequency responsive capability.  This leads to PRC decreasing as opposed to improving.</a:t>
            </a:r>
          </a:p>
          <a:p>
            <a:pPr lvl="1"/>
            <a:endParaRPr lang="en-US" sz="800" dirty="0"/>
          </a:p>
          <a:p>
            <a:pPr lvl="1"/>
            <a:r>
              <a:rPr lang="en-US" sz="1800" dirty="0" smtClean="0"/>
              <a:t>However, if the optimization treats this deployment like other cases and attempts to procure the full RRS amount from other available Resources, non-frequency responsive capability will be utilized for energy and PRC should be able to recover more quickly.</a:t>
            </a:r>
          </a:p>
          <a:p>
            <a:pPr lvl="1"/>
            <a:endParaRPr lang="en-US" sz="2000" dirty="0"/>
          </a:p>
          <a:p>
            <a:pPr lvl="1"/>
            <a:endParaRPr lang="en-US" sz="2000" dirty="0"/>
          </a:p>
        </p:txBody>
      </p:sp>
    </p:spTree>
    <p:extLst>
      <p:ext uri="{BB962C8B-B14F-4D97-AF65-F5344CB8AC3E}">
        <p14:creationId xmlns:p14="http://schemas.microsoft.com/office/powerpoint/2010/main" val="2602281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Settlement in the EEA Operation</a:t>
            </a:r>
            <a:endParaRPr lang="en-US" sz="2400" dirty="0"/>
          </a:p>
        </p:txBody>
      </p:sp>
      <p:sp>
        <p:nvSpPr>
          <p:cNvPr id="3" name="Content Placeholder 2"/>
          <p:cNvSpPr>
            <a:spLocks noGrp="1"/>
          </p:cNvSpPr>
          <p:nvPr>
            <p:ph idx="1"/>
          </p:nvPr>
        </p:nvSpPr>
        <p:spPr>
          <a:xfrm>
            <a:off x="381000" y="1143000"/>
            <a:ext cx="8153400" cy="5029201"/>
          </a:xfrm>
        </p:spPr>
        <p:txBody>
          <a:bodyPr/>
          <a:lstStyle/>
          <a:p>
            <a:r>
              <a:rPr lang="en-US" sz="2000" dirty="0" smtClean="0"/>
              <a:t>DAM Results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576393525"/>
              </p:ext>
            </p:extLst>
          </p:nvPr>
        </p:nvGraphicFramePr>
        <p:xfrm>
          <a:off x="1447800" y="1752600"/>
          <a:ext cx="5094400" cy="872490"/>
        </p:xfrm>
        <a:graphic>
          <a:graphicData uri="http://schemas.openxmlformats.org/drawingml/2006/table">
            <a:tbl>
              <a:tblPr>
                <a:tableStyleId>{616DA210-FB5B-4158-B5E0-FEB733F419BA}</a:tableStyleId>
              </a:tblPr>
              <a:tblGrid>
                <a:gridCol w="967541"/>
                <a:gridCol w="967541"/>
                <a:gridCol w="967541"/>
                <a:gridCol w="947795"/>
                <a:gridCol w="1243982"/>
              </a:tblGrid>
              <a:tr h="494795">
                <a:tc>
                  <a:txBody>
                    <a:bodyPr/>
                    <a:lstStyle/>
                    <a:p>
                      <a:pPr algn="ctr" fontAlgn="b"/>
                      <a:r>
                        <a:rPr lang="en-US" sz="1400" b="1" i="0" u="none" strike="noStrike" dirty="0" smtClean="0">
                          <a:solidFill>
                            <a:srgbClr val="000000"/>
                          </a:solidFill>
                          <a:effectLst/>
                          <a:latin typeface="+mn-lt"/>
                        </a:rPr>
                        <a:t>Total Load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525" marR="9525" marT="9525" marB="0" anchor="b"/>
                </a:tc>
                <a:tc>
                  <a:txBody>
                    <a:bodyPr/>
                    <a:lstStyle/>
                    <a:p>
                      <a:pPr algn="ctr" fontAlgn="b"/>
                      <a:r>
                        <a:rPr lang="en-US" sz="1400" b="1" u="none" strike="noStrike" dirty="0" smtClean="0">
                          <a:effectLst/>
                          <a:latin typeface="+mn-lt"/>
                        </a:rPr>
                        <a:t>LMP</a:t>
                      </a:r>
                    </a:p>
                    <a:p>
                      <a:pPr algn="ctr" fontAlgn="b"/>
                      <a:r>
                        <a:rPr lang="en-US" sz="1400" b="1" i="0" u="none" strike="noStrike" dirty="0" smtClean="0">
                          <a:solidFill>
                            <a:srgbClr val="000000"/>
                          </a:solidFill>
                          <a:effectLst/>
                          <a:latin typeface="+mn-lt"/>
                        </a:rPr>
                        <a:t>$/MWh</a:t>
                      </a:r>
                      <a:endParaRPr lang="en-US" sz="1400" b="1" i="0" u="none" strike="noStrike" dirty="0">
                        <a:solidFill>
                          <a:srgbClr val="000000"/>
                        </a:solidFill>
                        <a:effectLst/>
                        <a:latin typeface="+mn-lt"/>
                      </a:endParaRPr>
                    </a:p>
                  </a:txBody>
                  <a:tcPr marL="9525" marR="9525" marT="9525" marB="0" anchor="b"/>
                </a:tc>
                <a:tc>
                  <a:txBody>
                    <a:bodyPr/>
                    <a:lstStyle/>
                    <a:p>
                      <a:pPr algn="ctr" fontAlgn="b"/>
                      <a:r>
                        <a:rPr lang="en-US" sz="1400" b="1" u="none" strike="noStrike" dirty="0" err="1" smtClean="0">
                          <a:effectLst/>
                          <a:latin typeface="+mn-lt"/>
                        </a:rPr>
                        <a:t>Reg</a:t>
                      </a:r>
                      <a:r>
                        <a:rPr lang="en-US" sz="1400" b="1" u="none" strike="noStrike" dirty="0" smtClean="0">
                          <a:effectLst/>
                          <a:latin typeface="+mn-lt"/>
                        </a:rPr>
                        <a:t>-Up MCPC</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525" marR="9525" marT="9525" marB="0" anchor="b"/>
                </a:tc>
                <a:tc>
                  <a:txBody>
                    <a:bodyPr/>
                    <a:lstStyle/>
                    <a:p>
                      <a:pPr algn="ctr" fontAlgn="b"/>
                      <a:r>
                        <a:rPr lang="en-US" sz="1400" b="1" u="none" strike="noStrike" dirty="0">
                          <a:effectLst/>
                          <a:latin typeface="+mn-lt"/>
                        </a:rPr>
                        <a:t>RRS </a:t>
                      </a:r>
                      <a:r>
                        <a:rPr lang="en-US" sz="1400" b="1" u="none" strike="noStrike" dirty="0" smtClean="0">
                          <a:effectLst/>
                          <a:latin typeface="+mn-lt"/>
                        </a:rPr>
                        <a:t>MCPC</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525" marR="9525" marT="9525" marB="0" anchor="b"/>
                </a:tc>
                <a:tc>
                  <a:txBody>
                    <a:bodyPr/>
                    <a:lstStyle/>
                    <a:p>
                      <a:pPr algn="ctr" fontAlgn="b"/>
                      <a:r>
                        <a:rPr lang="en-US" sz="1400" b="1" u="none" strike="noStrike" dirty="0">
                          <a:effectLst/>
                          <a:latin typeface="+mn-lt"/>
                        </a:rPr>
                        <a:t>ECRS </a:t>
                      </a:r>
                      <a:r>
                        <a:rPr lang="en-US" sz="1400" b="1" u="none" strike="noStrike" dirty="0" smtClean="0">
                          <a:effectLst/>
                          <a:latin typeface="+mn-lt"/>
                        </a:rPr>
                        <a:t>MCPC</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525" marR="9525" marT="9525" marB="0" anchor="b"/>
                </a:tc>
              </a:tr>
              <a:tr h="190500">
                <a:tc>
                  <a:txBody>
                    <a:bodyPr/>
                    <a:lstStyle/>
                    <a:p>
                      <a:pPr algn="ctr" fontAlgn="b"/>
                      <a:r>
                        <a:rPr lang="en-US" sz="1400" b="0" i="0" u="none" strike="noStrike" dirty="0" smtClean="0">
                          <a:solidFill>
                            <a:srgbClr val="000000"/>
                          </a:solidFill>
                          <a:effectLst/>
                          <a:latin typeface="+mn-lt"/>
                        </a:rPr>
                        <a:t>67,150</a:t>
                      </a:r>
                      <a:endParaRPr lang="en-US" sz="1400" b="0" i="0" u="none" strike="noStrike" dirty="0">
                        <a:solidFill>
                          <a:srgbClr val="000000"/>
                        </a:solidFill>
                        <a:effectLst/>
                        <a:latin typeface="+mn-lt"/>
                      </a:endParaRPr>
                    </a:p>
                  </a:txBody>
                  <a:tcPr marL="9525" marR="9525" marT="9525" marB="0" anchor="b"/>
                </a:tc>
                <a:tc>
                  <a:txBody>
                    <a:bodyPr/>
                    <a:lstStyle/>
                    <a:p>
                      <a:pPr algn="ctr" fontAlgn="b"/>
                      <a:r>
                        <a:rPr lang="en-US" sz="1400" b="0" i="0" u="none" strike="noStrike" dirty="0" smtClean="0">
                          <a:solidFill>
                            <a:schemeClr val="tx1"/>
                          </a:solidFill>
                          <a:effectLst/>
                          <a:latin typeface="+mn-lt"/>
                        </a:rPr>
                        <a:t>2040</a:t>
                      </a:r>
                      <a:endParaRPr lang="en-US" sz="1400" b="0" i="0" u="none" strike="noStrike" dirty="0">
                        <a:solidFill>
                          <a:srgbClr val="000000"/>
                        </a:solidFill>
                        <a:effectLst/>
                        <a:latin typeface="+mn-lt"/>
                      </a:endParaRPr>
                    </a:p>
                  </a:txBody>
                  <a:tcPr marL="9525" marR="9525" marT="9525" marB="0" anchor="b"/>
                </a:tc>
                <a:tc>
                  <a:txBody>
                    <a:bodyPr/>
                    <a:lstStyle/>
                    <a:p>
                      <a:pPr algn="ctr" fontAlgn="b"/>
                      <a:r>
                        <a:rPr lang="en-US" sz="1400" b="0" i="0" u="none" strike="noStrike" dirty="0" smtClean="0">
                          <a:solidFill>
                            <a:schemeClr val="tx1"/>
                          </a:solidFill>
                          <a:effectLst/>
                          <a:latin typeface="+mn-lt"/>
                        </a:rPr>
                        <a:t>2015</a:t>
                      </a:r>
                      <a:endParaRPr lang="en-US" sz="1400" b="0" i="0" u="none" strike="noStrike" dirty="0">
                        <a:solidFill>
                          <a:srgbClr val="000000"/>
                        </a:solidFill>
                        <a:effectLst/>
                        <a:latin typeface="+mn-lt"/>
                      </a:endParaRPr>
                    </a:p>
                  </a:txBody>
                  <a:tcPr marL="9525" marR="9525" marT="9525" marB="0" anchor="b"/>
                </a:tc>
                <a:tc>
                  <a:txBody>
                    <a:bodyPr/>
                    <a:lstStyle/>
                    <a:p>
                      <a:pPr algn="ctr" fontAlgn="b"/>
                      <a:r>
                        <a:rPr lang="en-US" sz="1400" b="0" i="0" u="none" strike="noStrike" dirty="0" smtClean="0">
                          <a:solidFill>
                            <a:schemeClr val="tx1"/>
                          </a:solidFill>
                          <a:effectLst/>
                          <a:latin typeface="+mn-lt"/>
                        </a:rPr>
                        <a:t>2015</a:t>
                      </a:r>
                      <a:endParaRPr lang="en-US" sz="1400" b="0" i="0" u="none" strike="noStrike" dirty="0">
                        <a:solidFill>
                          <a:srgbClr val="000000"/>
                        </a:solidFill>
                        <a:effectLst/>
                        <a:latin typeface="+mn-lt"/>
                      </a:endParaRPr>
                    </a:p>
                  </a:txBody>
                  <a:tcPr marL="9525" marR="9525" marT="9525" marB="0" anchor="b"/>
                </a:tc>
                <a:tc>
                  <a:txBody>
                    <a:bodyPr/>
                    <a:lstStyle/>
                    <a:p>
                      <a:pPr algn="ctr" fontAlgn="b"/>
                      <a:r>
                        <a:rPr lang="en-US" sz="1400" b="0" i="0" u="none" strike="noStrike" dirty="0" smtClean="0">
                          <a:solidFill>
                            <a:schemeClr val="tx1"/>
                          </a:solidFill>
                          <a:effectLst/>
                          <a:latin typeface="+mn-lt"/>
                        </a:rPr>
                        <a:t>2000</a:t>
                      </a:r>
                      <a:endParaRPr lang="en-US" sz="1400" b="0" i="0" u="none" strike="noStrike" dirty="0">
                        <a:solidFill>
                          <a:srgbClr val="000000"/>
                        </a:solidFill>
                        <a:effectLst/>
                        <a:latin typeface="+mn-lt"/>
                      </a:endParaRPr>
                    </a:p>
                  </a:txBody>
                  <a:tcPr marL="9525" marR="9525" marT="9525"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67312673"/>
              </p:ext>
            </p:extLst>
          </p:nvPr>
        </p:nvGraphicFramePr>
        <p:xfrm>
          <a:off x="495299" y="3200400"/>
          <a:ext cx="8153402" cy="1677128"/>
        </p:xfrm>
        <a:graphic>
          <a:graphicData uri="http://schemas.openxmlformats.org/drawingml/2006/table">
            <a:tbl>
              <a:tblPr>
                <a:tableStyleId>{616DA210-FB5B-4158-B5E0-FEB733F419BA}</a:tableStyleId>
              </a:tblPr>
              <a:tblGrid>
                <a:gridCol w="653089"/>
                <a:gridCol w="857179"/>
                <a:gridCol w="857179"/>
                <a:gridCol w="857179"/>
                <a:gridCol w="925208"/>
                <a:gridCol w="925208"/>
                <a:gridCol w="925208"/>
                <a:gridCol w="846974"/>
                <a:gridCol w="653089"/>
                <a:gridCol w="653089"/>
              </a:tblGrid>
              <a:tr h="771072">
                <a:tc rowSpan="3">
                  <a:txBody>
                    <a:bodyPr/>
                    <a:lstStyle/>
                    <a:p>
                      <a:pPr algn="ctr" fontAlgn="b"/>
                      <a:r>
                        <a:rPr lang="en-US" sz="1400" b="1" u="none" strike="noStrike" dirty="0" smtClean="0">
                          <a:effectLst/>
                          <a:latin typeface="+mn-lt"/>
                        </a:rPr>
                        <a:t>Total</a:t>
                      </a:r>
                      <a:r>
                        <a:rPr lang="en-US" sz="1400" b="1" u="none" strike="noStrike" baseline="0" dirty="0" smtClean="0">
                          <a:effectLst/>
                          <a:latin typeface="+mn-lt"/>
                        </a:rPr>
                        <a:t> </a:t>
                      </a:r>
                      <a:r>
                        <a:rPr lang="en-US" sz="1400" b="1" u="none" strike="noStrike" dirty="0" smtClean="0">
                          <a:effectLst/>
                          <a:latin typeface="+mn-lt"/>
                        </a:rPr>
                        <a:t>Load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c>
                  <a:txBody>
                    <a:bodyPr/>
                    <a:lstStyle/>
                    <a:p>
                      <a:pPr algn="ctr" fontAlgn="b"/>
                      <a:r>
                        <a:rPr lang="en-US" sz="1400" b="1" i="0" u="none" strike="noStrike" dirty="0" smtClean="0">
                          <a:solidFill>
                            <a:srgbClr val="000000"/>
                          </a:solidFill>
                          <a:effectLst/>
                          <a:latin typeface="+mn-lt"/>
                        </a:rPr>
                        <a:t>Rest Of System Load</a:t>
                      </a:r>
                    </a:p>
                  </a:txBody>
                  <a:tcPr marL="9072" marR="9072" marT="9072" marB="0" anchor="b"/>
                </a:tc>
                <a:tc rowSpan="2" gridSpan="2">
                  <a:txBody>
                    <a:bodyPr/>
                    <a:lstStyle/>
                    <a:p>
                      <a:pPr algn="ctr" fontAlgn="b"/>
                      <a:r>
                        <a:rPr lang="en-US" sz="1400" b="1" i="0" u="none" strike="noStrike" dirty="0" smtClean="0">
                          <a:solidFill>
                            <a:srgbClr val="000000"/>
                          </a:solidFill>
                          <a:effectLst/>
                          <a:latin typeface="+mn-lt"/>
                        </a:rPr>
                        <a:t>UFR Load Resource</a:t>
                      </a:r>
                      <a:endParaRPr lang="en-US" sz="1400" b="1" i="0" u="none" strike="noStrike" dirty="0">
                        <a:solidFill>
                          <a:srgbClr val="000000"/>
                        </a:solidFill>
                        <a:effectLst/>
                        <a:latin typeface="+mn-lt"/>
                      </a:endParaRPr>
                    </a:p>
                  </a:txBody>
                  <a:tcPr marL="9072" marR="9072" marT="9072" marB="0" anchor="b"/>
                </a:tc>
                <a:tc rowSpan="2" hMerge="1">
                  <a:txBody>
                    <a:bodyPr/>
                    <a:lstStyle/>
                    <a:p>
                      <a:pPr algn="ctr" fontAlgn="b"/>
                      <a:endParaRPr lang="en-US" sz="1000" b="1" i="0" u="none" strike="noStrike" dirty="0">
                        <a:solidFill>
                          <a:srgbClr val="000000"/>
                        </a:solidFill>
                        <a:effectLst/>
                        <a:latin typeface="Calibri" panose="020F0502020204030204" pitchFamily="34" charset="0"/>
                      </a:endParaRPr>
                    </a:p>
                  </a:txBody>
                  <a:tcPr marL="9072" marR="9072" marT="9072" marB="0" anchor="b"/>
                </a:tc>
                <a:tc rowSpan="2" gridSpan="4">
                  <a:txBody>
                    <a:bodyPr/>
                    <a:lstStyle/>
                    <a:p>
                      <a:pPr algn="ctr" fontAlgn="b"/>
                      <a:r>
                        <a:rPr lang="en-US" sz="1400" b="1" i="0" u="none" strike="noStrike" dirty="0" smtClean="0">
                          <a:solidFill>
                            <a:srgbClr val="000000"/>
                          </a:solidFill>
                          <a:effectLst/>
                          <a:latin typeface="+mn-lt"/>
                        </a:rPr>
                        <a:t>FR Gen</a:t>
                      </a:r>
                      <a:endParaRPr lang="en-US" sz="1400" b="1" i="0" u="none" strike="noStrike" dirty="0">
                        <a:solidFill>
                          <a:srgbClr val="000000"/>
                        </a:solidFill>
                        <a:effectLst/>
                        <a:latin typeface="+mn-lt"/>
                      </a:endParaRPr>
                    </a:p>
                  </a:txBody>
                  <a:tcPr marL="9072" marR="9072" marT="9072" marB="0" anchor="b"/>
                </a:tc>
                <a:tc rowSpan="2" hMerge="1">
                  <a:txBody>
                    <a:bodyPr/>
                    <a:lstStyle/>
                    <a:p>
                      <a:pPr algn="ctr" fontAlgn="b"/>
                      <a:endParaRPr lang="en-US" sz="1000" b="1" i="0" u="none" strike="noStrike" dirty="0">
                        <a:solidFill>
                          <a:srgbClr val="000000"/>
                        </a:solidFill>
                        <a:effectLst/>
                        <a:latin typeface="Calibri" panose="020F0502020204030204" pitchFamily="34" charset="0"/>
                      </a:endParaRPr>
                    </a:p>
                  </a:txBody>
                  <a:tcPr marL="9072" marR="9072" marT="9072" marB="0" anchor="b"/>
                </a:tc>
                <a:tc rowSpan="2" hMerge="1">
                  <a:txBody>
                    <a:bodyPr/>
                    <a:lstStyle/>
                    <a:p>
                      <a:pPr algn="ctr" fontAlgn="b"/>
                      <a:endParaRPr lang="en-US" sz="1000" b="1" i="0" u="none" strike="noStrike" dirty="0">
                        <a:solidFill>
                          <a:srgbClr val="000000"/>
                        </a:solidFill>
                        <a:effectLst/>
                        <a:latin typeface="Calibri" panose="020F0502020204030204" pitchFamily="34" charset="0"/>
                      </a:endParaRPr>
                    </a:p>
                  </a:txBody>
                  <a:tcPr marL="9072" marR="9072" marT="9072" marB="0" anchor="b"/>
                </a:tc>
                <a:tc rowSpan="2" hMerge="1">
                  <a:txBody>
                    <a:bodyPr/>
                    <a:lstStyle/>
                    <a:p>
                      <a:pPr algn="ctr" fontAlgn="b"/>
                      <a:endParaRPr lang="en-US" sz="1000" b="1" i="0" u="none" strike="noStrike" dirty="0">
                        <a:solidFill>
                          <a:srgbClr val="000000"/>
                        </a:solidFill>
                        <a:effectLst/>
                        <a:latin typeface="Calibri" panose="020F0502020204030204" pitchFamily="34" charset="0"/>
                      </a:endParaRPr>
                    </a:p>
                  </a:txBody>
                  <a:tcPr marL="9072" marR="9072" marT="9072" marB="0" anchor="b"/>
                </a:tc>
                <a:tc rowSpan="2" gridSpan="2">
                  <a:txBody>
                    <a:bodyPr/>
                    <a:lstStyle/>
                    <a:p>
                      <a:pPr algn="ctr" fontAlgn="b"/>
                      <a:r>
                        <a:rPr lang="en-US" sz="1400" b="1" u="none" strike="noStrike" dirty="0">
                          <a:effectLst/>
                          <a:latin typeface="+mn-lt"/>
                        </a:rPr>
                        <a:t>NFRC </a:t>
                      </a:r>
                      <a:r>
                        <a:rPr lang="en-US" sz="1400" b="1" u="none" strike="noStrike" dirty="0" smtClean="0">
                          <a:effectLst/>
                          <a:latin typeface="+mn-lt"/>
                        </a:rPr>
                        <a:t>Gen</a:t>
                      </a:r>
                      <a:endParaRPr lang="en-US" sz="1400" b="1" i="0" u="none" strike="noStrike" dirty="0">
                        <a:solidFill>
                          <a:srgbClr val="000000"/>
                        </a:solidFill>
                        <a:effectLst/>
                        <a:latin typeface="+mn-lt"/>
                      </a:endParaRPr>
                    </a:p>
                  </a:txBody>
                  <a:tcPr marL="9072" marR="9072" marT="9072" marB="0" anchor="b"/>
                </a:tc>
                <a:tc rowSpan="2" hMerge="1">
                  <a:txBody>
                    <a:bodyPr/>
                    <a:lstStyle/>
                    <a:p>
                      <a:pPr algn="ctr" fontAlgn="b"/>
                      <a:endParaRPr lang="en-US" sz="1000" b="1" i="0" u="none" strike="noStrike" dirty="0">
                        <a:solidFill>
                          <a:srgbClr val="000000"/>
                        </a:solidFill>
                        <a:effectLst/>
                        <a:latin typeface="Calibri" panose="020F0502020204030204" pitchFamily="34" charset="0"/>
                      </a:endParaRPr>
                    </a:p>
                  </a:txBody>
                  <a:tcPr marL="9072" marR="9072" marT="9072" marB="0" anchor="b"/>
                </a:tc>
              </a:tr>
              <a:tr h="0">
                <a:tc vMerge="1">
                  <a:txBody>
                    <a:bodyPr/>
                    <a:lstStyle/>
                    <a:p>
                      <a:endParaRPr lang="en-US"/>
                    </a:p>
                  </a:txBody>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mn-lt"/>
                        </a:rPr>
                        <a:t>Energy Award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mn-lt"/>
                        </a:rPr>
                        <a:t>MW</a:t>
                      </a:r>
                    </a:p>
                  </a:txBody>
                  <a:tcPr marL="9072" marR="9072" marT="9072" marB="0" anchor="b"/>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r>
              <a:tr h="385536">
                <a:tc vMerge="1">
                  <a:txBody>
                    <a:bodyPr/>
                    <a:lstStyle/>
                    <a:p>
                      <a:endParaRPr lang="en-US"/>
                    </a:p>
                  </a:txBody>
                  <a:tcPr/>
                </a:tc>
                <a:tc vMerge="1">
                  <a:txBody>
                    <a:bodyPr/>
                    <a:lstStyle/>
                    <a:p>
                      <a:endParaRPr lang="en-US"/>
                    </a:p>
                  </a:txBody>
                  <a:tcPr/>
                </a:tc>
                <a:tc>
                  <a:txBody>
                    <a:bodyPr/>
                    <a:lstStyle/>
                    <a:p>
                      <a:pPr algn="ctr" fontAlgn="b"/>
                      <a:r>
                        <a:rPr lang="en-US" sz="1400" b="1" i="0" u="none" strike="noStrike" dirty="0" smtClean="0">
                          <a:solidFill>
                            <a:srgbClr val="000000"/>
                          </a:solidFill>
                          <a:effectLst/>
                          <a:latin typeface="+mn-lt"/>
                        </a:rPr>
                        <a:t>Energy Award</a:t>
                      </a:r>
                    </a:p>
                    <a:p>
                      <a:pPr algn="ctr" fontAlgn="b"/>
                      <a:r>
                        <a:rPr lang="en-US" sz="1400" b="1" i="0" u="none" strike="noStrike" dirty="0" smtClean="0">
                          <a:solidFill>
                            <a:srgbClr val="000000"/>
                          </a:solidFill>
                          <a:effectLst/>
                          <a:latin typeface="+mn-lt"/>
                        </a:rPr>
                        <a:t>MW</a:t>
                      </a:r>
                    </a:p>
                  </a:txBody>
                  <a:tcPr marL="9072" marR="9072" marT="9072" marB="0" anchor="b"/>
                </a:tc>
                <a:tc>
                  <a:txBody>
                    <a:bodyPr/>
                    <a:lstStyle/>
                    <a:p>
                      <a:pPr algn="ctr" fontAlgn="b"/>
                      <a:r>
                        <a:rPr lang="en-US" sz="1400" b="1" i="0" u="none" strike="noStrike" dirty="0" smtClean="0">
                          <a:solidFill>
                            <a:srgbClr val="000000"/>
                          </a:solidFill>
                          <a:effectLst/>
                          <a:latin typeface="+mn-lt"/>
                        </a:rPr>
                        <a:t>RRS Award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mn-lt"/>
                        </a:rPr>
                        <a:t>Energy</a:t>
                      </a:r>
                      <a:r>
                        <a:rPr lang="en-US" sz="1400" b="1" i="0" u="none" strike="noStrike" baseline="0" dirty="0" smtClean="0">
                          <a:solidFill>
                            <a:srgbClr val="000000"/>
                          </a:solidFill>
                          <a:effectLst/>
                          <a:latin typeface="+mn-lt"/>
                        </a:rPr>
                        <a:t> Award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solidFill>
                            <a:srgbClr val="000000"/>
                          </a:solidFill>
                          <a:effectLst/>
                          <a:latin typeface="+mn-lt"/>
                        </a:rPr>
                        <a:t>MW</a:t>
                      </a:r>
                      <a:endParaRPr lang="en-US" sz="1400" b="1" i="0" u="none" strike="noStrike" dirty="0" smtClean="0">
                        <a:solidFill>
                          <a:srgbClr val="000000"/>
                        </a:solidFill>
                        <a:effectLst/>
                        <a:latin typeface="+mn-lt"/>
                      </a:endParaRPr>
                    </a:p>
                  </a:txBody>
                  <a:tcPr marL="9072" marR="9072" marT="9072"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dirty="0" err="1" smtClean="0">
                          <a:effectLst/>
                          <a:latin typeface="+mn-lt"/>
                        </a:rPr>
                        <a:t>Reg</a:t>
                      </a:r>
                      <a:r>
                        <a:rPr lang="en-US" sz="1400" b="1" u="none" strike="noStrike" dirty="0" smtClean="0">
                          <a:effectLst/>
                          <a:latin typeface="+mn-lt"/>
                        </a:rPr>
                        <a:t>-Up Award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mn-lt"/>
                        </a:rPr>
                        <a:t>MW</a:t>
                      </a:r>
                    </a:p>
                  </a:txBody>
                  <a:tcPr marL="9072" marR="9072" marT="9072" marB="0" anchor="b"/>
                </a:tc>
                <a:tc>
                  <a:txBody>
                    <a:bodyPr/>
                    <a:lstStyle/>
                    <a:p>
                      <a:pPr algn="ctr" fontAlgn="b"/>
                      <a:r>
                        <a:rPr lang="en-US" sz="1400" b="1" u="none" strike="noStrike" dirty="0" smtClean="0">
                          <a:effectLst/>
                          <a:latin typeface="+mn-lt"/>
                        </a:rPr>
                        <a:t>RRS Award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c>
                  <a:txBody>
                    <a:bodyPr/>
                    <a:lstStyle/>
                    <a:p>
                      <a:pPr algn="ctr" fontAlgn="b"/>
                      <a:r>
                        <a:rPr lang="en-US" sz="1400" b="1" u="none" strike="noStrike" dirty="0" smtClean="0">
                          <a:effectLst/>
                          <a:latin typeface="+mn-lt"/>
                        </a:rPr>
                        <a:t>ECRS Award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c>
                  <a:txBody>
                    <a:bodyPr/>
                    <a:lstStyle/>
                    <a:p>
                      <a:pPr algn="ctr" fontAlgn="b"/>
                      <a:r>
                        <a:rPr lang="en-US" sz="1400" b="1" i="0" u="none" strike="noStrike" dirty="0" smtClean="0">
                          <a:solidFill>
                            <a:srgbClr val="000000"/>
                          </a:solidFill>
                          <a:effectLst/>
                          <a:latin typeface="+mn-lt"/>
                        </a:rPr>
                        <a:t>Energy Award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c>
                  <a:txBody>
                    <a:bodyPr/>
                    <a:lstStyle/>
                    <a:p>
                      <a:pPr algn="ctr" fontAlgn="b"/>
                      <a:r>
                        <a:rPr lang="en-US" sz="1400" b="1" i="0" u="none" strike="noStrike" dirty="0" smtClean="0">
                          <a:solidFill>
                            <a:srgbClr val="000000"/>
                          </a:solidFill>
                          <a:effectLst/>
                          <a:latin typeface="+mn-lt"/>
                        </a:rPr>
                        <a:t>ECRS Award</a:t>
                      </a:r>
                    </a:p>
                    <a:p>
                      <a:pPr algn="ctr" fontAlgn="b"/>
                      <a:r>
                        <a:rPr lang="en-US" sz="1400" b="1" i="0" u="none" strike="noStrike" dirty="0" smtClean="0">
                          <a:solidFill>
                            <a:srgbClr val="000000"/>
                          </a:solidFill>
                          <a:effectLst/>
                          <a:latin typeface="+mn-lt"/>
                        </a:rPr>
                        <a:t>MW</a:t>
                      </a:r>
                      <a:endParaRPr lang="en-US" sz="1400" b="1" i="0" u="none" strike="noStrike" dirty="0">
                        <a:solidFill>
                          <a:srgbClr val="000000"/>
                        </a:solidFill>
                        <a:effectLst/>
                        <a:latin typeface="+mn-lt"/>
                      </a:endParaRPr>
                    </a:p>
                  </a:txBody>
                  <a:tcPr marL="9072" marR="9072" marT="9072" marB="0" anchor="b"/>
                </a:tc>
              </a:tr>
              <a:tr h="181443">
                <a:tc>
                  <a:txBody>
                    <a:bodyPr/>
                    <a:lstStyle/>
                    <a:p>
                      <a:pPr algn="ctr" fontAlgn="b"/>
                      <a:r>
                        <a:rPr lang="en-US" sz="1400" u="none" strike="noStrike" dirty="0" smtClean="0">
                          <a:effectLst/>
                          <a:latin typeface="+mn-lt"/>
                        </a:rPr>
                        <a:t>67,150 </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b="0" i="0" u="none" strike="noStrike" dirty="0" smtClean="0">
                          <a:solidFill>
                            <a:srgbClr val="000000"/>
                          </a:solidFill>
                          <a:effectLst/>
                          <a:latin typeface="+mn-lt"/>
                        </a:rPr>
                        <a:t>66,000</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b="0" i="0" u="none" strike="noStrike" dirty="0" smtClean="0">
                          <a:solidFill>
                            <a:srgbClr val="000000"/>
                          </a:solidFill>
                          <a:effectLst/>
                          <a:latin typeface="+mn-lt"/>
                        </a:rPr>
                        <a:t>1,150</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u="none" strike="noStrike" dirty="0">
                          <a:effectLst/>
                          <a:latin typeface="+mn-lt"/>
                        </a:rPr>
                        <a:t>1,150 </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b="0" i="0" u="none" strike="noStrike" dirty="0" smtClean="0">
                          <a:solidFill>
                            <a:srgbClr val="000000"/>
                          </a:solidFill>
                          <a:effectLst/>
                          <a:latin typeface="+mn-lt"/>
                        </a:rPr>
                        <a:t>66,500</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u="none" strike="noStrike" dirty="0" smtClean="0">
                          <a:effectLst/>
                          <a:latin typeface="+mn-lt"/>
                        </a:rPr>
                        <a:t>200 </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u="none" strike="noStrike" dirty="0" smtClean="0">
                          <a:effectLst/>
                          <a:latin typeface="+mn-lt"/>
                        </a:rPr>
                        <a:t>1150 </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u="none" strike="noStrike" dirty="0">
                          <a:effectLst/>
                          <a:latin typeface="+mn-lt"/>
                        </a:rPr>
                        <a:t>0 </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b="0" i="0" u="none" strike="noStrike" dirty="0" smtClean="0">
                          <a:solidFill>
                            <a:srgbClr val="000000"/>
                          </a:solidFill>
                          <a:effectLst/>
                          <a:latin typeface="+mn-lt"/>
                        </a:rPr>
                        <a:t>500</a:t>
                      </a:r>
                      <a:endParaRPr lang="en-US" sz="1400" b="0" i="0" u="none" strike="noStrike" dirty="0">
                        <a:solidFill>
                          <a:srgbClr val="000000"/>
                        </a:solidFill>
                        <a:effectLst/>
                        <a:latin typeface="+mn-lt"/>
                      </a:endParaRPr>
                    </a:p>
                  </a:txBody>
                  <a:tcPr marL="9072" marR="9072" marT="9072" marB="0" anchor="b"/>
                </a:tc>
                <a:tc>
                  <a:txBody>
                    <a:bodyPr/>
                    <a:lstStyle/>
                    <a:p>
                      <a:pPr algn="ctr" fontAlgn="b"/>
                      <a:r>
                        <a:rPr lang="en-US" sz="1400" b="0" i="0" u="none" strike="noStrike" dirty="0" smtClean="0">
                          <a:solidFill>
                            <a:srgbClr val="000000"/>
                          </a:solidFill>
                          <a:effectLst/>
                          <a:latin typeface="+mn-lt"/>
                        </a:rPr>
                        <a:t>1500</a:t>
                      </a:r>
                      <a:endParaRPr lang="en-US" sz="1400" b="0" i="0" u="none" strike="noStrike" dirty="0">
                        <a:solidFill>
                          <a:srgbClr val="000000"/>
                        </a:solidFill>
                        <a:effectLst/>
                        <a:latin typeface="+mn-lt"/>
                      </a:endParaRPr>
                    </a:p>
                  </a:txBody>
                  <a:tcPr marL="9072" marR="9072" marT="9072" marB="0" anchor="b"/>
                </a:tc>
              </a:tr>
            </a:tbl>
          </a:graphicData>
        </a:graphic>
      </p:graphicFrame>
    </p:spTree>
    <p:extLst>
      <p:ext uri="{BB962C8B-B14F-4D97-AF65-F5344CB8AC3E}">
        <p14:creationId xmlns:p14="http://schemas.microsoft.com/office/powerpoint/2010/main" val="1187443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Settlement in the EEA Operation </a:t>
            </a:r>
            <a:r>
              <a:rPr lang="en-US" sz="2400" dirty="0" smtClean="0"/>
              <a:t>cont.</a:t>
            </a:r>
            <a:endParaRPr lang="en-US" sz="2400" dirty="0"/>
          </a:p>
        </p:txBody>
      </p:sp>
      <p:sp>
        <p:nvSpPr>
          <p:cNvPr id="3" name="Content Placeholder 2"/>
          <p:cNvSpPr>
            <a:spLocks noGrp="1"/>
          </p:cNvSpPr>
          <p:nvPr>
            <p:ph idx="1"/>
          </p:nvPr>
        </p:nvSpPr>
        <p:spPr>
          <a:xfrm>
            <a:off x="381000" y="838200"/>
            <a:ext cx="8153400" cy="5334001"/>
          </a:xfrm>
        </p:spPr>
        <p:txBody>
          <a:bodyPr/>
          <a:lstStyle/>
          <a:p>
            <a:r>
              <a:rPr lang="en-US" sz="1800" b="1" dirty="0" smtClean="0"/>
              <a:t>System Condition: EEA Level 1, Results for two intervals</a:t>
            </a:r>
          </a:p>
          <a:p>
            <a:r>
              <a:rPr lang="en-US" sz="1800" b="1" dirty="0" smtClean="0"/>
              <a:t>UFR Load Resource not deployed and </a:t>
            </a:r>
            <a:r>
              <a:rPr lang="en-US" sz="1800" b="1" u="sng" dirty="0" smtClean="0"/>
              <a:t>normal RTC run</a:t>
            </a:r>
          </a:p>
          <a:p>
            <a:pPr marL="0" indent="0">
              <a:buNone/>
            </a:pPr>
            <a:endParaRPr lang="en-US" sz="1800" b="1" dirty="0" smtClean="0"/>
          </a:p>
          <a:p>
            <a:r>
              <a:rPr lang="en-US" sz="1800" dirty="0" smtClean="0"/>
              <a:t>Prices</a:t>
            </a:r>
          </a:p>
          <a:p>
            <a:pPr marL="0" indent="0">
              <a:buNone/>
            </a:pPr>
            <a:endParaRPr lang="en-US" sz="1800" dirty="0" smtClean="0"/>
          </a:p>
          <a:p>
            <a:pPr>
              <a:buFont typeface="+mj-lt"/>
              <a:buAutoNum type="arabicPeriod" startAt="2"/>
            </a:pPr>
            <a:endParaRPr lang="en-US" sz="1800" dirty="0" smtClean="0"/>
          </a:p>
          <a:p>
            <a:endParaRPr lang="en-US" sz="1800" dirty="0" smtClean="0"/>
          </a:p>
          <a:p>
            <a:r>
              <a:rPr lang="en-US" sz="1800" dirty="0" smtClean="0"/>
              <a:t>RT Imbalance Settlements</a:t>
            </a:r>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438450970"/>
              </p:ext>
            </p:extLst>
          </p:nvPr>
        </p:nvGraphicFramePr>
        <p:xfrm>
          <a:off x="1676400" y="1638805"/>
          <a:ext cx="4800598" cy="875795"/>
        </p:xfrm>
        <a:graphic>
          <a:graphicData uri="http://schemas.openxmlformats.org/drawingml/2006/table">
            <a:tbl>
              <a:tblPr>
                <a:tableStyleId>{616DA210-FB5B-4158-B5E0-FEB733F419BA}</a:tableStyleId>
              </a:tblPr>
              <a:tblGrid>
                <a:gridCol w="544398"/>
                <a:gridCol w="808348"/>
                <a:gridCol w="808348"/>
                <a:gridCol w="808348"/>
                <a:gridCol w="791851"/>
                <a:gridCol w="1039305"/>
              </a:tblGrid>
              <a:tr h="494795">
                <a:tc>
                  <a:txBody>
                    <a:bodyPr/>
                    <a:lstStyle/>
                    <a:p>
                      <a:pPr algn="ctr" fontAlgn="b"/>
                      <a:r>
                        <a:rPr lang="en-US" sz="1000" b="1" u="none" strike="noStrike" dirty="0">
                          <a:effectLst/>
                          <a:latin typeface="+mn-lt"/>
                        </a:rPr>
                        <a:t>EEA Level</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i="0" u="none" strike="noStrike" dirty="0" smtClean="0">
                          <a:solidFill>
                            <a:srgbClr val="000000"/>
                          </a:solidFill>
                          <a:effectLst/>
                          <a:latin typeface="+mn-lt"/>
                        </a:rPr>
                        <a:t>Total Load</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LMP</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err="1" smtClean="0">
                          <a:effectLst/>
                          <a:latin typeface="+mn-lt"/>
                        </a:rPr>
                        <a:t>Reg</a:t>
                      </a:r>
                      <a:r>
                        <a:rPr lang="en-US" sz="1000" b="1" u="none" strike="noStrike" dirty="0" smtClean="0">
                          <a:effectLst/>
                          <a:latin typeface="+mn-lt"/>
                        </a:rPr>
                        <a:t>-Up MCPC</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RRS MCPC</a:t>
                      </a:r>
                      <a:endParaRPr lang="en-US" sz="1000" b="1" i="0" u="none" strike="noStrike" dirty="0">
                        <a:solidFill>
                          <a:srgbClr val="000000"/>
                        </a:solidFill>
                        <a:effectLst/>
                        <a:latin typeface="+mn-lt"/>
                      </a:endParaRPr>
                    </a:p>
                  </a:txBody>
                  <a:tcPr marL="9525" marR="9525" marT="9525" marB="0" anchor="b"/>
                </a:tc>
                <a:tc>
                  <a:txBody>
                    <a:bodyPr/>
                    <a:lstStyle/>
                    <a:p>
                      <a:pPr algn="ctr" fontAlgn="b"/>
                      <a:r>
                        <a:rPr lang="en-US" sz="1000" b="1" u="none" strike="noStrike" dirty="0">
                          <a:effectLst/>
                          <a:latin typeface="+mn-lt"/>
                        </a:rPr>
                        <a:t>ECRS MCPC</a:t>
                      </a:r>
                      <a:endParaRPr lang="en-US" sz="1000" b="1" i="0" u="none" strike="noStrike" dirty="0">
                        <a:solidFill>
                          <a:srgbClr val="000000"/>
                        </a:solidFill>
                        <a:effectLst/>
                        <a:latin typeface="+mn-lt"/>
                      </a:endParaRPr>
                    </a:p>
                  </a:txBody>
                  <a:tcPr marL="9525" marR="9525" marT="9525" marB="0" anchor="b"/>
                </a:tc>
              </a:tr>
              <a:tr h="190500">
                <a:tc>
                  <a:txBody>
                    <a:bodyPr/>
                    <a:lstStyle/>
                    <a:p>
                      <a:pPr algn="ctr" fontAlgn="b"/>
                      <a:r>
                        <a:rPr lang="en-US" sz="1000" u="none" strike="noStrike">
                          <a:effectLst/>
                          <a:latin typeface="+mn-lt"/>
                        </a:rPr>
                        <a:t>1</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rgbClr val="000000"/>
                          </a:solidFill>
                          <a:effectLst/>
                          <a:latin typeface="+mn-lt"/>
                        </a:rPr>
                        <a:t>69000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a:effectLst/>
                          <a:latin typeface="+mn-lt"/>
                        </a:rPr>
                        <a:t>6025</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u="none" strike="noStrike">
                          <a:effectLst/>
                          <a:latin typeface="+mn-lt"/>
                        </a:rPr>
                        <a:t>6000</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u="none" strike="noStrike">
                          <a:effectLst/>
                          <a:latin typeface="+mn-lt"/>
                        </a:rPr>
                        <a:t>6000</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u="none" strike="noStrike" dirty="0">
                          <a:effectLst/>
                          <a:latin typeface="+mn-lt"/>
                        </a:rPr>
                        <a:t>5985</a:t>
                      </a:r>
                      <a:endParaRPr lang="en-US" sz="1000" b="0" i="0" u="none" strike="noStrike" dirty="0">
                        <a:solidFill>
                          <a:srgbClr val="000000"/>
                        </a:solidFill>
                        <a:effectLst/>
                        <a:latin typeface="+mn-lt"/>
                      </a:endParaRPr>
                    </a:p>
                  </a:txBody>
                  <a:tcPr marL="9525" marR="9525" marT="9525" marB="0" anchor="b"/>
                </a:tc>
              </a:tr>
              <a:tr h="190500">
                <a:tc>
                  <a:txBody>
                    <a:bodyPr/>
                    <a:lstStyle/>
                    <a:p>
                      <a:pPr algn="ctr" fontAlgn="b"/>
                      <a:r>
                        <a:rPr lang="en-US" sz="1000" u="none" strike="noStrike" dirty="0">
                          <a:effectLst/>
                          <a:latin typeface="+mn-lt"/>
                        </a:rPr>
                        <a:t>1</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smtClean="0">
                          <a:solidFill>
                            <a:srgbClr val="000000"/>
                          </a:solidFill>
                          <a:effectLst/>
                          <a:latin typeface="+mn-lt"/>
                        </a:rPr>
                        <a:t>69400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dirty="0">
                          <a:effectLst/>
                          <a:latin typeface="+mn-lt"/>
                        </a:rPr>
                        <a:t>9000</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u="none" strike="noStrike">
                          <a:effectLst/>
                          <a:latin typeface="+mn-lt"/>
                        </a:rPr>
                        <a:t>8975</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u="none" strike="noStrike">
                          <a:effectLst/>
                          <a:latin typeface="+mn-lt"/>
                        </a:rPr>
                        <a:t>8975</a:t>
                      </a:r>
                      <a:endParaRPr lang="en-US" sz="1000" b="0" i="0" u="none" strike="noStrike">
                        <a:solidFill>
                          <a:srgbClr val="000000"/>
                        </a:solidFill>
                        <a:effectLst/>
                        <a:latin typeface="+mn-lt"/>
                      </a:endParaRPr>
                    </a:p>
                  </a:txBody>
                  <a:tcPr marL="9525" marR="9525" marT="9525" marB="0" anchor="b"/>
                </a:tc>
                <a:tc>
                  <a:txBody>
                    <a:bodyPr/>
                    <a:lstStyle/>
                    <a:p>
                      <a:pPr algn="ctr" fontAlgn="b"/>
                      <a:r>
                        <a:rPr lang="en-US" sz="1000" u="none" strike="noStrike" dirty="0">
                          <a:effectLst/>
                          <a:latin typeface="+mn-lt"/>
                        </a:rPr>
                        <a:t>5960</a:t>
                      </a:r>
                      <a:endParaRPr lang="en-US" sz="1000" b="0" i="0" u="none" strike="noStrike" dirty="0">
                        <a:solidFill>
                          <a:srgbClr val="000000"/>
                        </a:solidFill>
                        <a:effectLst/>
                        <a:latin typeface="+mn-lt"/>
                      </a:endParaRPr>
                    </a:p>
                  </a:txBody>
                  <a:tcPr marL="9525" marR="9525" marT="9525"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00126274"/>
              </p:ext>
            </p:extLst>
          </p:nvPr>
        </p:nvGraphicFramePr>
        <p:xfrm>
          <a:off x="152401" y="3581401"/>
          <a:ext cx="8839199" cy="1574466"/>
        </p:xfrm>
        <a:graphic>
          <a:graphicData uri="http://schemas.openxmlformats.org/drawingml/2006/table">
            <a:tbl>
              <a:tblPr>
                <a:tableStyleId>{616DA210-FB5B-4158-B5E0-FEB733F419BA}</a:tableStyleId>
              </a:tblPr>
              <a:tblGrid>
                <a:gridCol w="383979"/>
                <a:gridCol w="645085"/>
                <a:gridCol w="514532"/>
                <a:gridCol w="691162"/>
                <a:gridCol w="729560"/>
                <a:gridCol w="645085"/>
                <a:gridCol w="645085"/>
                <a:gridCol w="645085"/>
                <a:gridCol w="560610"/>
                <a:gridCol w="729560"/>
                <a:gridCol w="592056"/>
                <a:gridCol w="609600"/>
                <a:gridCol w="733599"/>
                <a:gridCol w="714201"/>
              </a:tblGrid>
              <a:tr h="162114">
                <a:tc rowSpan="2">
                  <a:txBody>
                    <a:bodyPr/>
                    <a:lstStyle/>
                    <a:p>
                      <a:pPr algn="ctr" fontAlgn="b"/>
                      <a:r>
                        <a:rPr lang="en-US" sz="1000" b="1" i="0" u="none" strike="noStrike" dirty="0" smtClean="0">
                          <a:solidFill>
                            <a:srgbClr val="000000"/>
                          </a:solidFill>
                          <a:effectLst/>
                          <a:latin typeface="+mn-lt"/>
                        </a:rPr>
                        <a:t>EEA Level</a:t>
                      </a:r>
                      <a:endParaRPr lang="en-US" sz="1000" b="1" i="0" u="none" strike="noStrike" dirty="0">
                        <a:solidFill>
                          <a:srgbClr val="000000"/>
                        </a:solidFill>
                        <a:effectLst/>
                        <a:latin typeface="+mn-lt"/>
                      </a:endParaRPr>
                    </a:p>
                  </a:txBody>
                  <a:tcPr marL="7682" marR="7682" marT="7682" marB="0" anchor="b"/>
                </a:tc>
                <a:tc gridSpan="3">
                  <a:txBody>
                    <a:bodyPr/>
                    <a:lstStyle/>
                    <a:p>
                      <a:pPr algn="ctr" fontAlgn="b"/>
                      <a:r>
                        <a:rPr lang="en-US" sz="1000" b="1" u="none" strike="noStrike" dirty="0" smtClean="0">
                          <a:effectLst/>
                          <a:latin typeface="+mn-lt"/>
                        </a:rPr>
                        <a:t>FR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u="none" strike="noStrike" dirty="0" smtClean="0">
                          <a:effectLst/>
                          <a:latin typeface="+mn-lt"/>
                        </a:rPr>
                        <a:t>NFRC Gen</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4">
                  <a:txBody>
                    <a:bodyPr/>
                    <a:lstStyle/>
                    <a:p>
                      <a:pPr algn="ctr" fontAlgn="b"/>
                      <a:r>
                        <a:rPr lang="en-US" sz="1000" b="1" i="0" u="none" strike="noStrike" dirty="0" smtClean="0">
                          <a:solidFill>
                            <a:srgbClr val="000000"/>
                          </a:solidFill>
                          <a:effectLst/>
                          <a:latin typeface="+mn-lt"/>
                        </a:rPr>
                        <a:t>UFR LR</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gridSpan="3">
                  <a:txBody>
                    <a:bodyPr/>
                    <a:lstStyle/>
                    <a:p>
                      <a:pPr algn="ctr" fontAlgn="b"/>
                      <a:r>
                        <a:rPr lang="en-US" sz="1000" b="1" i="0" u="none" strike="noStrike" dirty="0" smtClean="0">
                          <a:solidFill>
                            <a:srgbClr val="000000"/>
                          </a:solidFill>
                          <a:effectLst/>
                          <a:latin typeface="+mn-lt"/>
                        </a:rPr>
                        <a:t>Rest Of System Load</a:t>
                      </a:r>
                      <a:endParaRPr lang="en-US" sz="1000" b="1" i="0" u="none" strike="noStrike" dirty="0">
                        <a:solidFill>
                          <a:srgbClr val="000000"/>
                        </a:solidFill>
                        <a:effectLst/>
                        <a:latin typeface="+mn-lt"/>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c hMerge="1">
                  <a:txBody>
                    <a:bodyPr/>
                    <a:lstStyle/>
                    <a:p>
                      <a:pPr algn="ctr" fontAlgn="b"/>
                      <a:endParaRPr lang="en-US" sz="900" b="1" i="0" u="none" strike="noStrike" dirty="0">
                        <a:solidFill>
                          <a:srgbClr val="000000"/>
                        </a:solidFill>
                        <a:effectLst/>
                        <a:latin typeface="Calibri" panose="020F0502020204030204" pitchFamily="34" charset="0"/>
                      </a:endParaRPr>
                    </a:p>
                  </a:txBody>
                  <a:tcPr marL="7682" marR="7682" marT="7682" marB="0" anchor="b"/>
                </a:tc>
              </a:tr>
              <a:tr h="625119">
                <a:tc vMerge="1">
                  <a:txBody>
                    <a:bodyPr/>
                    <a:lstStyle/>
                    <a:p>
                      <a:pPr algn="ctr" fontAlgn="b"/>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a:effectLst/>
                          <a:latin typeface="+mn-lt"/>
                        </a:rPr>
                        <a:t/>
                      </a:r>
                      <a:br>
                        <a:rPr lang="en-US" sz="1000" b="1" u="none" strike="noStrike" dirty="0">
                          <a:effectLst/>
                          <a:latin typeface="+mn-lt"/>
                        </a:rPr>
                      </a:br>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Energy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RT </a:t>
                      </a:r>
                      <a:r>
                        <a:rPr lang="en-US" sz="1000" b="1" u="none" strike="noStrike" dirty="0">
                          <a:effectLst/>
                          <a:latin typeface="+mn-lt"/>
                        </a:rPr>
                        <a:t>LA AS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c>
                  <a:txBody>
                    <a:bodyPr/>
                    <a:lstStyle/>
                    <a:p>
                      <a:pPr algn="ctr" fontAlgn="b"/>
                      <a:r>
                        <a:rPr lang="en-US" sz="1000" b="1" u="none" strike="noStrike" dirty="0" smtClean="0">
                          <a:effectLst/>
                          <a:latin typeface="+mn-lt"/>
                        </a:rPr>
                        <a:t>$</a:t>
                      </a:r>
                    </a:p>
                    <a:p>
                      <a:pPr algn="ctr" fontAlgn="b"/>
                      <a:r>
                        <a:rPr lang="en-US" sz="1000" b="1" u="none" strike="noStrike" dirty="0" smtClean="0">
                          <a:effectLst/>
                          <a:latin typeface="+mn-lt"/>
                        </a:rPr>
                        <a:t>Total </a:t>
                      </a:r>
                      <a:r>
                        <a:rPr lang="en-US" sz="1000" b="1" u="none" strike="noStrike" dirty="0" err="1" smtClean="0">
                          <a:effectLst/>
                          <a:latin typeface="+mn-lt"/>
                        </a:rPr>
                        <a:t>Imb</a:t>
                      </a:r>
                      <a:r>
                        <a:rPr lang="en-US" sz="1000" b="1" u="none" strike="noStrike" dirty="0" smtClean="0">
                          <a:effectLst/>
                          <a:latin typeface="+mn-lt"/>
                        </a:rPr>
                        <a:t>.</a:t>
                      </a:r>
                      <a:endParaRPr lang="en-US" sz="1000" b="1" i="0" u="none" strike="noStrike" dirty="0">
                        <a:solidFill>
                          <a:srgbClr val="000000"/>
                        </a:solidFill>
                        <a:effectLst/>
                        <a:latin typeface="+mn-lt"/>
                      </a:endParaRPr>
                    </a:p>
                  </a:txBody>
                  <a:tcPr marL="7682" marR="7682" marT="7682" marB="0" anchor="b"/>
                </a:tc>
              </a:tr>
              <a:tr h="316449">
                <a:tc>
                  <a:txBody>
                    <a:bodyPr/>
                    <a:lstStyle/>
                    <a:p>
                      <a:pPr algn="ctr" fontAlgn="b"/>
                      <a:r>
                        <a:rPr lang="en-US" sz="1000" b="0" i="0" u="none" strike="noStrike" dirty="0" smtClean="0">
                          <a:solidFill>
                            <a:srgbClr val="000000"/>
                          </a:solidFill>
                          <a:effectLst/>
                          <a:latin typeface="+mn-lt"/>
                        </a:rPr>
                        <a:t>1</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(175,729)</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175,000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(729)</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(753,125)</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748,125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(5,000)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(15,385)</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(15,385)</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kern="1200" dirty="0">
                          <a:solidFill>
                            <a:schemeClr val="tx1"/>
                          </a:solidFill>
                          <a:effectLst/>
                          <a:latin typeface="+mn-lt"/>
                          <a:ea typeface="+mn-ea"/>
                          <a:cs typeface="+mn-cs"/>
                        </a:rPr>
                        <a:t>928,854 </a:t>
                      </a:r>
                    </a:p>
                  </a:txBody>
                  <a:tcPr marL="7682" marR="7682" marT="7682" marB="0" anchor="b"/>
                </a:tc>
                <a:tc>
                  <a:txBody>
                    <a:bodyPr/>
                    <a:lstStyle/>
                    <a:p>
                      <a:pPr algn="ctr" fontAlgn="b"/>
                      <a:r>
                        <a:rPr lang="en-US" sz="1000" u="none" strike="noStrike" dirty="0">
                          <a:effectLst/>
                          <a:latin typeface="+mn-lt"/>
                        </a:rPr>
                        <a:t>      (907,740)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         </a:t>
                      </a:r>
                      <a:r>
                        <a:rPr lang="en-US" sz="1000" u="none" strike="noStrike" dirty="0" smtClean="0">
                          <a:effectLst/>
                          <a:latin typeface="+mn-lt"/>
                        </a:rPr>
                        <a:t>21,115 </a:t>
                      </a:r>
                      <a:endParaRPr lang="en-US" sz="1000" b="0" i="0" u="none" strike="noStrike" dirty="0">
                        <a:solidFill>
                          <a:srgbClr val="000000"/>
                        </a:solidFill>
                        <a:effectLst/>
                        <a:latin typeface="+mn-lt"/>
                      </a:endParaRPr>
                    </a:p>
                  </a:txBody>
                  <a:tcPr marL="7682" marR="7682" marT="7682" marB="0" anchor="b"/>
                </a:tc>
              </a:tr>
              <a:tr h="470784">
                <a:tc>
                  <a:txBody>
                    <a:bodyPr/>
                    <a:lstStyle/>
                    <a:p>
                      <a:pPr algn="ctr" fontAlgn="b"/>
                      <a:r>
                        <a:rPr lang="en-US" sz="1000" b="0" i="0" u="none" strike="noStrike" dirty="0" smtClean="0">
                          <a:solidFill>
                            <a:srgbClr val="000000"/>
                          </a:solidFill>
                          <a:effectLst/>
                          <a:latin typeface="+mn-lt"/>
                        </a:rPr>
                        <a:t>1</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(562,500)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560,938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(1,563)</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(1,125,000)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745,000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(380,000)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0 </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(21,640)</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(21,640)</a:t>
                      </a:r>
                      <a:endParaRPr lang="en-US" sz="1000" b="0" i="0" u="none" strike="noStrike" dirty="0">
                        <a:solidFill>
                          <a:srgbClr val="000000"/>
                        </a:solidFill>
                        <a:effectLst/>
                        <a:latin typeface="+mn-lt"/>
                      </a:endParaRPr>
                    </a:p>
                  </a:txBody>
                  <a:tcPr marL="7682" marR="7682" marT="7682" marB="0" anchor="b"/>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1,687,500</a:t>
                      </a:r>
                      <a:endParaRPr lang="en-US" sz="1000" u="none" strike="noStrike" kern="1200" dirty="0">
                        <a:solidFill>
                          <a:schemeClr val="tx1"/>
                        </a:solidFill>
                        <a:effectLst/>
                        <a:latin typeface="+mn-lt"/>
                        <a:ea typeface="+mn-ea"/>
                        <a:cs typeface="+mn-cs"/>
                      </a:endParaRPr>
                    </a:p>
                  </a:txBody>
                  <a:tcPr marL="7682" marR="7682" marT="7682" marB="0" anchor="b"/>
                </a:tc>
                <a:tc>
                  <a:txBody>
                    <a:bodyPr/>
                    <a:lstStyle/>
                    <a:p>
                      <a:pPr algn="ctr" fontAlgn="b"/>
                      <a:r>
                        <a:rPr lang="en-US" sz="1000" u="none" strike="noStrike" dirty="0">
                          <a:effectLst/>
                          <a:latin typeface="+mn-lt"/>
                        </a:rPr>
                        <a:t>  (1,284,297)</a:t>
                      </a:r>
                      <a:endParaRPr lang="en-US" sz="1000" b="0" i="0" u="none" strike="noStrike" dirty="0">
                        <a:solidFill>
                          <a:srgbClr val="000000"/>
                        </a:solidFill>
                        <a:effectLst/>
                        <a:latin typeface="+mn-lt"/>
                      </a:endParaRPr>
                    </a:p>
                  </a:txBody>
                  <a:tcPr marL="7682" marR="7682" marT="7682" marB="0" anchor="b"/>
                </a:tc>
                <a:tc>
                  <a:txBody>
                    <a:bodyPr/>
                    <a:lstStyle/>
                    <a:p>
                      <a:pPr algn="ctr" fontAlgn="b"/>
                      <a:r>
                        <a:rPr lang="en-US" sz="1000" u="none" strike="noStrike" dirty="0">
                          <a:effectLst/>
                          <a:latin typeface="+mn-lt"/>
                        </a:rPr>
                        <a:t>       </a:t>
                      </a:r>
                      <a:r>
                        <a:rPr lang="en-US" sz="1000" u="none" strike="noStrike" dirty="0" smtClean="0">
                          <a:effectLst/>
                          <a:latin typeface="+mn-lt"/>
                        </a:rPr>
                        <a:t>403,203 </a:t>
                      </a:r>
                      <a:endParaRPr lang="en-US" sz="1000" b="0" i="0" u="none" strike="noStrike" dirty="0">
                        <a:solidFill>
                          <a:srgbClr val="000000"/>
                        </a:solidFill>
                        <a:effectLst/>
                        <a:latin typeface="+mn-lt"/>
                      </a:endParaRPr>
                    </a:p>
                  </a:txBody>
                  <a:tcPr marL="7682" marR="7682" marT="7682" marB="0" anchor="b"/>
                </a:tc>
              </a:tr>
            </a:tbl>
          </a:graphicData>
        </a:graphic>
      </p:graphicFrame>
    </p:spTree>
    <p:extLst>
      <p:ext uri="{BB962C8B-B14F-4D97-AF65-F5344CB8AC3E}">
        <p14:creationId xmlns:p14="http://schemas.microsoft.com/office/powerpoint/2010/main" val="320048594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dcmitype/"/>
    <ds:schemaRef ds:uri="http://www.w3.org/XML/1998/namespace"/>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5613</TotalTime>
  <Words>2716</Words>
  <Application>Microsoft Office PowerPoint</Application>
  <PresentationFormat>On-screen Show (4:3)</PresentationFormat>
  <Paragraphs>653</Paragraphs>
  <Slides>21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1_Custom Design</vt:lpstr>
      <vt:lpstr>Office Theme</vt:lpstr>
      <vt:lpstr>PowerPoint Presentation</vt:lpstr>
      <vt:lpstr>Acronyms</vt:lpstr>
      <vt:lpstr>ERCOT’s KP1.3 Comments</vt:lpstr>
      <vt:lpstr>ERCOT’s KP1.3 Comments cont.</vt:lpstr>
      <vt:lpstr>Example of EEA Operation</vt:lpstr>
      <vt:lpstr>Example of EEA Operation cont.</vt:lpstr>
      <vt:lpstr>Example of EEA Operation cont.</vt:lpstr>
      <vt:lpstr>Settlement in the EEA Operation</vt:lpstr>
      <vt:lpstr>Settlement in the EEA Operation cont.</vt:lpstr>
      <vt:lpstr>Settlement in the EEA Operation cont.</vt:lpstr>
      <vt:lpstr>Settlement in the EEA Operation cont.</vt:lpstr>
      <vt:lpstr>Settlement in the EEA Operation cont.</vt:lpstr>
      <vt:lpstr>Examples of how this process would work under RTC with various types of Resources and AS products  Based on the ERCOT August 20, 2019 comments</vt:lpstr>
      <vt:lpstr>Example – Generation Resource Providing PFR-type RRS </vt:lpstr>
      <vt:lpstr>Example – Generation Resource Providing PFR-type RRS cont. </vt:lpstr>
      <vt:lpstr>Example – Load Resource Providing UFR-type RRS </vt:lpstr>
      <vt:lpstr>Example – Load Resource Providing UFR-type RRS cont.</vt:lpstr>
      <vt:lpstr>Example – Generation Resource Providing Off-line Non-Spin</vt:lpstr>
      <vt:lpstr>Example – Generation Resource Providing Off-line ECRS</vt:lpstr>
      <vt:lpstr>Example – On-line Generation Resource Providing ECRS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Sai Moorty</cp:lastModifiedBy>
  <cp:revision>329</cp:revision>
  <cp:lastPrinted>2019-08-20T13:40:59Z</cp:lastPrinted>
  <dcterms:created xsi:type="dcterms:W3CDTF">2016-01-21T15:20:31Z</dcterms:created>
  <dcterms:modified xsi:type="dcterms:W3CDTF">2019-08-26T19:30:03Z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