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312" r:id="rId7"/>
    <p:sldId id="298" r:id="rId8"/>
    <p:sldId id="321" r:id="rId9"/>
    <p:sldId id="313" r:id="rId10"/>
    <p:sldId id="319" r:id="rId11"/>
    <p:sldId id="315" r:id="rId12"/>
    <p:sldId id="317" r:id="rId13"/>
    <p:sldId id="318" r:id="rId14"/>
    <p:sldId id="320" r:id="rId15"/>
    <p:sldId id="31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9" autoAdjust="0"/>
  </p:normalViewPr>
  <p:slideViewPr>
    <p:cSldViewPr showGuides="1">
      <p:cViewPr varScale="1">
        <p:scale>
          <a:sx n="89" d="100"/>
          <a:sy n="89" d="100"/>
        </p:scale>
        <p:origin x="324"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ep.ercot.com/stpl/Major%20Managed%20Initiatives/Real-Time%20Co-optimization/Workshop%20and%20Task%20Force%20Material/8-27-19%20TF%20Meeting/RTC%20Ramp%20Constraint%20Example%20for%20ASDC%20Discussion.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PBPC</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none"/>
          </c:marker>
          <c:xVal>
            <c:numRef>
              <c:f>Sheet1!$J$8:$J$11</c:f>
              <c:numCache>
                <c:formatCode>General</c:formatCode>
                <c:ptCount val="4"/>
                <c:pt idx="0">
                  <c:v>0</c:v>
                </c:pt>
                <c:pt idx="1">
                  <c:v>1.5</c:v>
                </c:pt>
                <c:pt idx="2">
                  <c:v>1.5</c:v>
                </c:pt>
                <c:pt idx="3">
                  <c:v>3</c:v>
                </c:pt>
              </c:numCache>
            </c:numRef>
          </c:xVal>
          <c:yVal>
            <c:numRef>
              <c:f>Sheet1!$K$8:$K$11</c:f>
              <c:numCache>
                <c:formatCode>General</c:formatCode>
                <c:ptCount val="4"/>
                <c:pt idx="0">
                  <c:v>2000</c:v>
                </c:pt>
                <c:pt idx="1">
                  <c:v>2000</c:v>
                </c:pt>
                <c:pt idx="2">
                  <c:v>9000</c:v>
                </c:pt>
                <c:pt idx="3">
                  <c:v>9000</c:v>
                </c:pt>
              </c:numCache>
            </c:numRef>
          </c:yVal>
          <c:smooth val="0"/>
        </c:ser>
        <c:dLbls>
          <c:showLegendKey val="0"/>
          <c:showVal val="0"/>
          <c:showCatName val="0"/>
          <c:showSerName val="0"/>
          <c:showPercent val="0"/>
          <c:showBubbleSize val="0"/>
        </c:dLbls>
        <c:axId val="145293224"/>
        <c:axId val="145292048"/>
      </c:scatterChart>
      <c:valAx>
        <c:axId val="145293224"/>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2048"/>
        <c:crosses val="autoZero"/>
        <c:crossBetween val="midCat"/>
        <c:majorUnit val="0.5"/>
      </c:valAx>
      <c:valAx>
        <c:axId val="1452920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3224"/>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Aggregate</a:t>
            </a:r>
            <a:r>
              <a:rPr lang="en-US" baseline="0"/>
              <a:t> ORDC</a:t>
            </a:r>
            <a:endParaRPr lang="en-US"/>
          </a:p>
        </c:rich>
      </c:tx>
      <c:layout>
        <c:manualLayout>
          <c:xMode val="edge"/>
          <c:yMode val="edge"/>
          <c:x val="0.34844353095568936"/>
          <c:y val="2.9090909090909091E-2"/>
        </c:manualLayout>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ORDC</c:v>
          </c:tx>
          <c:spPr>
            <a:ln w="19050" cap="rnd">
              <a:solidFill>
                <a:schemeClr val="accent6"/>
              </a:solidFill>
              <a:round/>
            </a:ln>
            <a:effectLst/>
          </c:spPr>
          <c:marker>
            <c:symbol val="none"/>
          </c:marker>
          <c:xVal>
            <c:numRef>
              <c:f>Sheet1!$B$51:$B$56</c:f>
              <c:numCache>
                <c:formatCode>General</c:formatCode>
                <c:ptCount val="6"/>
                <c:pt idx="0">
                  <c:v>0</c:v>
                </c:pt>
                <c:pt idx="1">
                  <c:v>2.5</c:v>
                </c:pt>
                <c:pt idx="2">
                  <c:v>2.5</c:v>
                </c:pt>
                <c:pt idx="3">
                  <c:v>4</c:v>
                </c:pt>
                <c:pt idx="4">
                  <c:v>4</c:v>
                </c:pt>
                <c:pt idx="5">
                  <c:v>6</c:v>
                </c:pt>
              </c:numCache>
            </c:numRef>
          </c:xVal>
          <c:yVal>
            <c:numRef>
              <c:f>Sheet1!$C$51:$C$56</c:f>
              <c:numCache>
                <c:formatCode>General</c:formatCode>
                <c:ptCount val="6"/>
                <c:pt idx="0">
                  <c:v>9000</c:v>
                </c:pt>
                <c:pt idx="1">
                  <c:v>9000</c:v>
                </c:pt>
                <c:pt idx="2">
                  <c:v>2000</c:v>
                </c:pt>
                <c:pt idx="3">
                  <c:v>2000</c:v>
                </c:pt>
                <c:pt idx="4">
                  <c:v>1000</c:v>
                </c:pt>
                <c:pt idx="5">
                  <c:v>1000</c:v>
                </c:pt>
              </c:numCache>
            </c:numRef>
          </c:yVal>
          <c:smooth val="0"/>
        </c:ser>
        <c:dLbls>
          <c:showLegendKey val="0"/>
          <c:showVal val="0"/>
          <c:showCatName val="0"/>
          <c:showSerName val="0"/>
          <c:showPercent val="0"/>
          <c:showBubbleSize val="0"/>
        </c:dLbls>
        <c:axId val="145293616"/>
        <c:axId val="145294008"/>
      </c:scatterChart>
      <c:valAx>
        <c:axId val="145293616"/>
        <c:scaling>
          <c:orientation val="minMax"/>
          <c:max val="6"/>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4008"/>
        <c:crosses val="autoZero"/>
        <c:crossBetween val="midCat"/>
        <c:majorUnit val="1"/>
      </c:valAx>
      <c:valAx>
        <c:axId val="145294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3616"/>
        <c:crosses val="autoZero"/>
        <c:crossBetween val="midCat"/>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ser>
        <c:dLbls>
          <c:showLegendKey val="0"/>
          <c:showVal val="0"/>
          <c:showCatName val="0"/>
          <c:showSerName val="0"/>
          <c:showPercent val="0"/>
          <c:showBubbleSize val="0"/>
        </c:dLbls>
        <c:axId val="145294792"/>
        <c:axId val="145296752"/>
      </c:scatterChart>
      <c:valAx>
        <c:axId val="145294792"/>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6752"/>
        <c:crosses val="autoZero"/>
        <c:crossBetween val="midCat"/>
        <c:majorUnit val="0.5"/>
      </c:valAx>
      <c:valAx>
        <c:axId val="1452967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4792"/>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ser>
        <c:dLbls>
          <c:showLegendKey val="0"/>
          <c:showVal val="0"/>
          <c:showCatName val="0"/>
          <c:showSerName val="0"/>
          <c:showPercent val="0"/>
          <c:showBubbleSize val="0"/>
        </c:dLbls>
        <c:axId val="145295576"/>
        <c:axId val="145295968"/>
      </c:scatterChart>
      <c:valAx>
        <c:axId val="145295576"/>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5968"/>
        <c:crosses val="autoZero"/>
        <c:crossBetween val="midCat"/>
        <c:majorUnit val="0.5"/>
      </c:valAx>
      <c:valAx>
        <c:axId val="145295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5576"/>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a:t>
            </a:r>
            <a:r>
              <a:rPr lang="en-US" baseline="0"/>
              <a:t> </a:t>
            </a:r>
            <a:r>
              <a:rPr lang="en-US"/>
              <a:t>- Example</a:t>
            </a:r>
            <a:r>
              <a:rPr lang="en-US" baseline="0"/>
              <a:t> A</a:t>
            </a:r>
            <a:r>
              <a:rPr lang="en-US"/>
              <a:t> </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Sheet1!$J$22:$J$25</c:f>
              <c:numCache>
                <c:formatCode>General</c:formatCode>
                <c:ptCount val="4"/>
                <c:pt idx="0">
                  <c:v>0</c:v>
                </c:pt>
                <c:pt idx="1">
                  <c:v>1.5</c:v>
                </c:pt>
                <c:pt idx="2">
                  <c:v>1.5</c:v>
                </c:pt>
                <c:pt idx="3">
                  <c:v>3</c:v>
                </c:pt>
              </c:numCache>
            </c:numRef>
          </c:xVal>
          <c:yVal>
            <c:numRef>
              <c:f>Sheet1!$K$22:$K$25</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Sheet1!$L$22:$L$25</c:f>
              <c:numCache>
                <c:formatCode>General</c:formatCode>
                <c:ptCount val="4"/>
                <c:pt idx="0">
                  <c:v>0</c:v>
                </c:pt>
                <c:pt idx="1">
                  <c:v>1</c:v>
                </c:pt>
                <c:pt idx="2">
                  <c:v>1</c:v>
                </c:pt>
                <c:pt idx="3">
                  <c:v>3</c:v>
                </c:pt>
              </c:numCache>
            </c:numRef>
          </c:xVal>
          <c:yVal>
            <c:numRef>
              <c:f>Sheet1!$M$22:$M$25</c:f>
              <c:numCache>
                <c:formatCode>General</c:formatCode>
                <c:ptCount val="4"/>
                <c:pt idx="0">
                  <c:v>9000</c:v>
                </c:pt>
                <c:pt idx="1">
                  <c:v>9000</c:v>
                </c:pt>
                <c:pt idx="2">
                  <c:v>1000</c:v>
                </c:pt>
                <c:pt idx="3">
                  <c:v>1000</c:v>
                </c:pt>
              </c:numCache>
            </c:numRef>
          </c:yVal>
          <c:smooth val="0"/>
        </c:ser>
        <c:dLbls>
          <c:showLegendKey val="0"/>
          <c:showVal val="0"/>
          <c:showCatName val="0"/>
          <c:showSerName val="0"/>
          <c:showPercent val="0"/>
          <c:showBubbleSize val="0"/>
        </c:dLbls>
        <c:axId val="145289696"/>
        <c:axId val="145290480"/>
      </c:scatterChart>
      <c:valAx>
        <c:axId val="145289696"/>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90480"/>
        <c:crosses val="autoZero"/>
        <c:crossBetween val="midCat"/>
        <c:majorUnit val="0.5"/>
      </c:valAx>
      <c:valAx>
        <c:axId val="145290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289696"/>
        <c:crosses val="autoZero"/>
        <c:crossBetween val="midCat"/>
      </c:valAx>
      <c:spPr>
        <a:noFill/>
        <a:ln>
          <a:noFill/>
        </a:ln>
        <a:effectLst/>
      </c:spPr>
    </c:plotArea>
    <c:legend>
      <c:legendPos val="r"/>
      <c:layout>
        <c:manualLayout>
          <c:xMode val="edge"/>
          <c:yMode val="edge"/>
          <c:x val="0.65138453228238735"/>
          <c:y val="0.22691558100691958"/>
          <c:w val="0.27030330075318348"/>
          <c:h val="0.20832603197327607"/>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ASDCs - Example</a:t>
            </a:r>
            <a:r>
              <a:rPr lang="en-US" baseline="0"/>
              <a:t> B</a:t>
            </a:r>
            <a:endParaRPr lang="en-US"/>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191215068704647"/>
          <c:y val="0.19946666666666665"/>
          <c:w val="0.74120638412845441"/>
          <c:h val="0.53052121212121217"/>
        </c:manualLayout>
      </c:layout>
      <c:scatterChart>
        <c:scatterStyle val="lineMarker"/>
        <c:varyColors val="0"/>
        <c:ser>
          <c:idx val="0"/>
          <c:order val="0"/>
          <c:tx>
            <c:v>Reg-Up</c:v>
          </c:tx>
          <c:spPr>
            <a:ln w="19050" cap="rnd">
              <a:solidFill>
                <a:schemeClr val="accent3"/>
              </a:solidFill>
              <a:round/>
            </a:ln>
            <a:effectLst/>
          </c:spPr>
          <c:marker>
            <c:symbol val="none"/>
          </c:marker>
          <c:xVal>
            <c:numRef>
              <c:f>Sheet1!$J$37:$J$40</c:f>
              <c:numCache>
                <c:formatCode>General</c:formatCode>
                <c:ptCount val="4"/>
                <c:pt idx="0">
                  <c:v>0</c:v>
                </c:pt>
                <c:pt idx="1">
                  <c:v>2.5</c:v>
                </c:pt>
                <c:pt idx="2">
                  <c:v>2.5</c:v>
                </c:pt>
                <c:pt idx="3">
                  <c:v>3</c:v>
                </c:pt>
              </c:numCache>
            </c:numRef>
          </c:xVal>
          <c:yVal>
            <c:numRef>
              <c:f>Sheet1!$K$37:$K$40</c:f>
              <c:numCache>
                <c:formatCode>General</c:formatCode>
                <c:ptCount val="4"/>
                <c:pt idx="0">
                  <c:v>9000</c:v>
                </c:pt>
                <c:pt idx="1">
                  <c:v>9000</c:v>
                </c:pt>
                <c:pt idx="2">
                  <c:v>2000</c:v>
                </c:pt>
                <c:pt idx="3">
                  <c:v>2000</c:v>
                </c:pt>
              </c:numCache>
            </c:numRef>
          </c:yVal>
          <c:smooth val="0"/>
        </c:ser>
        <c:ser>
          <c:idx val="1"/>
          <c:order val="1"/>
          <c:tx>
            <c:v>ECRS</c:v>
          </c:tx>
          <c:spPr>
            <a:ln w="19050" cap="rnd">
              <a:solidFill>
                <a:schemeClr val="accent2"/>
              </a:solidFill>
              <a:round/>
            </a:ln>
            <a:effectLst/>
          </c:spPr>
          <c:marker>
            <c:symbol val="none"/>
          </c:marker>
          <c:xVal>
            <c:numRef>
              <c:f>Sheet1!$L$37:$L$40</c:f>
              <c:numCache>
                <c:formatCode>General</c:formatCode>
                <c:ptCount val="4"/>
                <c:pt idx="0">
                  <c:v>0</c:v>
                </c:pt>
                <c:pt idx="1">
                  <c:v>1</c:v>
                </c:pt>
                <c:pt idx="2">
                  <c:v>1</c:v>
                </c:pt>
                <c:pt idx="3">
                  <c:v>3</c:v>
                </c:pt>
              </c:numCache>
            </c:numRef>
          </c:xVal>
          <c:yVal>
            <c:numRef>
              <c:f>Sheet1!$M$37:$M$40</c:f>
              <c:numCache>
                <c:formatCode>General</c:formatCode>
                <c:ptCount val="4"/>
                <c:pt idx="0">
                  <c:v>2000</c:v>
                </c:pt>
                <c:pt idx="1">
                  <c:v>2000</c:v>
                </c:pt>
                <c:pt idx="2">
                  <c:v>1000</c:v>
                </c:pt>
                <c:pt idx="3">
                  <c:v>1000</c:v>
                </c:pt>
              </c:numCache>
            </c:numRef>
          </c:yVal>
          <c:smooth val="0"/>
        </c:ser>
        <c:dLbls>
          <c:showLegendKey val="0"/>
          <c:showVal val="0"/>
          <c:showCatName val="0"/>
          <c:showSerName val="0"/>
          <c:showPercent val="0"/>
          <c:showBubbleSize val="0"/>
        </c:dLbls>
        <c:axId val="145691448"/>
        <c:axId val="145691840"/>
      </c:scatterChart>
      <c:valAx>
        <c:axId val="145691448"/>
        <c:scaling>
          <c:orientation val="minMax"/>
          <c:max val="3"/>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a:t>
                </a: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691840"/>
        <c:crosses val="autoZero"/>
        <c:crossBetween val="midCat"/>
        <c:majorUnit val="0.5"/>
      </c:valAx>
      <c:valAx>
        <c:axId val="14569184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$/MWh</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5691448"/>
        <c:crosses val="autoZero"/>
        <c:crossBetween val="midCat"/>
      </c:valAx>
      <c:spPr>
        <a:noFill/>
        <a:ln>
          <a:noFill/>
        </a:ln>
        <a:effectLst/>
      </c:spPr>
    </c:plotArea>
    <c:legend>
      <c:legendPos val="r"/>
      <c:layout>
        <c:manualLayout>
          <c:xMode val="edge"/>
          <c:yMode val="edge"/>
          <c:x val="0.36808390577022043"/>
          <c:y val="0.27540042949176807"/>
          <c:w val="0.26090033010085528"/>
          <c:h val="0.2325684562157003"/>
        </c:manualLayout>
      </c:layout>
      <c:overlay val="1"/>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8/20/2019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1938992"/>
          </a:xfrm>
          <a:prstGeom prst="rect">
            <a:avLst/>
          </a:prstGeom>
          <a:noFill/>
        </p:spPr>
        <p:txBody>
          <a:bodyPr wrap="square" rtlCol="0">
            <a:spAutoFit/>
          </a:bodyPr>
          <a:lstStyle/>
          <a:p>
            <a:r>
              <a:rPr lang="en-US" sz="2400" b="1" dirty="0" smtClean="0">
                <a:solidFill>
                  <a:schemeClr val="tx2"/>
                </a:solidFill>
              </a:rPr>
              <a:t>Item </a:t>
            </a:r>
            <a:r>
              <a:rPr lang="en-US" sz="2400" b="1" dirty="0" smtClean="0">
                <a:solidFill>
                  <a:schemeClr val="tx2"/>
                </a:solidFill>
              </a:rPr>
              <a:t>3a</a:t>
            </a:r>
            <a:r>
              <a:rPr lang="en-US" sz="2400" b="1" dirty="0" smtClean="0">
                <a:solidFill>
                  <a:schemeClr val="tx2"/>
                </a:solidFill>
              </a:rPr>
              <a:t> </a:t>
            </a:r>
            <a:r>
              <a:rPr lang="en-US" sz="2400" b="1" dirty="0" smtClean="0">
                <a:solidFill>
                  <a:schemeClr val="tx2"/>
                </a:solidFill>
              </a:rPr>
              <a:t>–Key Principle 1.1</a:t>
            </a:r>
          </a:p>
          <a:p>
            <a:r>
              <a:rPr lang="en-US" sz="2400" b="1" i="1" dirty="0" smtClean="0">
                <a:solidFill>
                  <a:schemeClr val="tx2"/>
                </a:solidFill>
              </a:rPr>
              <a:t>Ramp Constraint Illustration</a:t>
            </a:r>
            <a:endParaRPr lang="en-US" sz="2800" i="1" dirty="0" smtClean="0">
              <a:solidFill>
                <a:schemeClr val="tx2"/>
              </a:solidFill>
            </a:endParaRPr>
          </a:p>
          <a:p>
            <a:endParaRPr lang="en-US" dirty="0">
              <a:solidFill>
                <a:schemeClr val="tx2"/>
              </a:solidFill>
            </a:endParaRPr>
          </a:p>
          <a:p>
            <a:endParaRPr lang="en-US" dirty="0" smtClean="0">
              <a:solidFill>
                <a:schemeClr val="tx2"/>
              </a:solidFill>
            </a:endParaRPr>
          </a:p>
          <a:p>
            <a:r>
              <a:rPr lang="en-US" dirty="0" smtClean="0">
                <a:solidFill>
                  <a:schemeClr val="tx2"/>
                </a:solidFill>
              </a:rPr>
              <a:t>RTCTF</a:t>
            </a:r>
            <a:endParaRPr lang="en-US" dirty="0">
              <a:solidFill>
                <a:schemeClr val="tx2"/>
              </a:solidFill>
            </a:endParaRPr>
          </a:p>
          <a:p>
            <a:r>
              <a:rPr lang="en-US" dirty="0" smtClean="0">
                <a:solidFill>
                  <a:schemeClr val="tx2"/>
                </a:solidFill>
              </a:rPr>
              <a:t>August 27,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93255" y="990600"/>
            <a:ext cx="8534400" cy="5257800"/>
          </a:xfrm>
        </p:spPr>
        <p:txBody>
          <a:bodyPr/>
          <a:lstStyle/>
          <a:p>
            <a:r>
              <a:rPr lang="en-US" sz="2000" dirty="0" smtClean="0"/>
              <a:t>Questions:</a:t>
            </a:r>
            <a:endParaRPr lang="en-US" sz="2000" dirty="0"/>
          </a:p>
          <a:p>
            <a:pPr lvl="1"/>
            <a:r>
              <a:rPr lang="en-US" sz="1800" i="1" dirty="0"/>
              <a:t>What are the theoretical </a:t>
            </a:r>
            <a:r>
              <a:rPr lang="en-US" sz="1800" i="1" dirty="0" smtClean="0"/>
              <a:t>effects </a:t>
            </a:r>
            <a:r>
              <a:rPr lang="en-US" sz="1800" i="1" dirty="0"/>
              <a:t>of basing the </a:t>
            </a:r>
            <a:r>
              <a:rPr lang="en-US" sz="1800" i="1" dirty="0" err="1"/>
              <a:t>Reg</a:t>
            </a:r>
            <a:r>
              <a:rPr lang="en-US" sz="1800" i="1" dirty="0"/>
              <a:t>-Up ASDC on the PBPC as opposed to having all </a:t>
            </a:r>
            <a:r>
              <a:rPr lang="en-US" sz="1800" i="1" dirty="0" err="1"/>
              <a:t>Reg</a:t>
            </a:r>
            <a:r>
              <a:rPr lang="en-US" sz="1800" i="1" dirty="0"/>
              <a:t>-Up placed at the highest price points of the aggregate ORDC</a:t>
            </a:r>
            <a:r>
              <a:rPr lang="en-US" sz="1800" i="1" dirty="0" smtClean="0"/>
              <a:t>?</a:t>
            </a:r>
          </a:p>
          <a:p>
            <a:pPr lvl="1"/>
            <a:r>
              <a:rPr lang="en-US" sz="1800" dirty="0" smtClean="0">
                <a:solidFill>
                  <a:schemeClr val="accent4"/>
                </a:solidFill>
              </a:rPr>
              <a:t>With a </a:t>
            </a:r>
            <a:r>
              <a:rPr lang="en-US" sz="1800" dirty="0" err="1" smtClean="0">
                <a:solidFill>
                  <a:schemeClr val="accent4"/>
                </a:solidFill>
              </a:rPr>
              <a:t>Reg</a:t>
            </a:r>
            <a:r>
              <a:rPr lang="en-US" sz="1800" dirty="0" smtClean="0">
                <a:solidFill>
                  <a:schemeClr val="accent4"/>
                </a:solidFill>
              </a:rPr>
              <a:t>-Up ASDC </a:t>
            </a:r>
            <a:r>
              <a:rPr lang="en-US" sz="1800" dirty="0">
                <a:solidFill>
                  <a:schemeClr val="accent4"/>
                </a:solidFill>
              </a:rPr>
              <a:t>where </a:t>
            </a:r>
            <a:r>
              <a:rPr lang="en-US" sz="1800" dirty="0" err="1">
                <a:solidFill>
                  <a:schemeClr val="accent4"/>
                </a:solidFill>
              </a:rPr>
              <a:t>Reg</a:t>
            </a:r>
            <a:r>
              <a:rPr lang="en-US" sz="1800" dirty="0">
                <a:solidFill>
                  <a:schemeClr val="accent4"/>
                </a:solidFill>
              </a:rPr>
              <a:t>-Up </a:t>
            </a:r>
            <a:r>
              <a:rPr lang="en-US" sz="1800" dirty="0" smtClean="0">
                <a:solidFill>
                  <a:schemeClr val="accent4"/>
                </a:solidFill>
              </a:rPr>
              <a:t>is placed </a:t>
            </a:r>
            <a:r>
              <a:rPr lang="en-US" sz="1800" dirty="0">
                <a:solidFill>
                  <a:schemeClr val="accent4"/>
                </a:solidFill>
              </a:rPr>
              <a:t>at the highest price points of the aggregate </a:t>
            </a:r>
            <a:r>
              <a:rPr lang="en-US" sz="1800" dirty="0" smtClean="0">
                <a:solidFill>
                  <a:schemeClr val="accent4"/>
                </a:solidFill>
              </a:rPr>
              <a:t>ORDC:</a:t>
            </a:r>
          </a:p>
          <a:p>
            <a:pPr lvl="2"/>
            <a:r>
              <a:rPr lang="en-US" sz="1600" dirty="0">
                <a:solidFill>
                  <a:schemeClr val="accent4"/>
                </a:solidFill>
              </a:rPr>
              <a:t>I</a:t>
            </a:r>
            <a:r>
              <a:rPr lang="en-US" sz="1600" dirty="0" smtClean="0">
                <a:solidFill>
                  <a:schemeClr val="accent4"/>
                </a:solidFill>
              </a:rPr>
              <a:t>n a ramp-constrained </a:t>
            </a:r>
            <a:r>
              <a:rPr lang="en-US" sz="1600" dirty="0">
                <a:solidFill>
                  <a:schemeClr val="accent4"/>
                </a:solidFill>
              </a:rPr>
              <a:t>system </a:t>
            </a:r>
            <a:r>
              <a:rPr lang="en-US" sz="1600" dirty="0" smtClean="0">
                <a:solidFill>
                  <a:schemeClr val="accent4"/>
                </a:solidFill>
              </a:rPr>
              <a:t>condition, you may see system-wide capacity scarcity pricing for even a minor ramp scarcity condition.</a:t>
            </a:r>
          </a:p>
          <a:p>
            <a:pPr lvl="2"/>
            <a:r>
              <a:rPr lang="en-US" sz="1600" dirty="0" smtClean="0">
                <a:solidFill>
                  <a:schemeClr val="accent4"/>
                </a:solidFill>
              </a:rPr>
              <a:t>However, in a system-wide capacity scarcity condition, </a:t>
            </a:r>
            <a:r>
              <a:rPr lang="en-US" sz="1600" dirty="0" err="1" smtClean="0">
                <a:solidFill>
                  <a:schemeClr val="accent4"/>
                </a:solidFill>
              </a:rPr>
              <a:t>Reg</a:t>
            </a:r>
            <a:r>
              <a:rPr lang="en-US" sz="1600" dirty="0" smtClean="0">
                <a:solidFill>
                  <a:schemeClr val="accent4"/>
                </a:solidFill>
              </a:rPr>
              <a:t>-Up would be given priority over the AS products.</a:t>
            </a:r>
            <a:endParaRPr lang="en-US" sz="1800" i="1" dirty="0">
              <a:solidFill>
                <a:schemeClr val="accent4"/>
              </a:solidFill>
            </a:endParaRPr>
          </a:p>
          <a:p>
            <a:pPr marL="457200" lvl="1" indent="0">
              <a:buNone/>
            </a:pPr>
            <a:endParaRPr lang="en-US" sz="1400" i="1" dirty="0"/>
          </a:p>
          <a:p>
            <a:pPr lvl="1"/>
            <a:r>
              <a:rPr lang="en-US" sz="1800" i="1" dirty="0"/>
              <a:t>If the ASDC prices points are higher for one AS product than another AS product, it is guaranteed that the latter AS product is fully exhausted before being short on the first AS product</a:t>
            </a:r>
            <a:r>
              <a:rPr lang="en-US" sz="1800" i="1" dirty="0" smtClean="0"/>
              <a:t>?</a:t>
            </a:r>
          </a:p>
          <a:p>
            <a:pPr lvl="1"/>
            <a:r>
              <a:rPr lang="en-US" sz="1800" dirty="0" smtClean="0">
                <a:solidFill>
                  <a:schemeClr val="accent4"/>
                </a:solidFill>
              </a:rPr>
              <a:t>No, this is not guaranteed.  One reason for this is the fact that the individual AS products all have different definitions, like time for the Resource to respond (e.g., 5 min vs. 10 min).</a:t>
            </a:r>
            <a:endParaRPr lang="en-US" sz="1800" dirty="0">
              <a:solidFill>
                <a:schemeClr val="accent4"/>
              </a:solidFill>
            </a:endParaRP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15643727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a:t>
            </a:r>
            <a:endParaRPr lang="en-US" sz="3600" dirty="0"/>
          </a:p>
        </p:txBody>
      </p:sp>
    </p:spTree>
    <p:extLst>
      <p:ext uri="{BB962C8B-B14F-4D97-AF65-F5344CB8AC3E}">
        <p14:creationId xmlns:p14="http://schemas.microsoft.com/office/powerpoint/2010/main" val="670398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a:t>
            </a:r>
            <a:endParaRPr lang="en-US" dirty="0"/>
          </a:p>
        </p:txBody>
      </p:sp>
      <p:sp>
        <p:nvSpPr>
          <p:cNvPr id="3" name="Content Placeholder 2"/>
          <p:cNvSpPr>
            <a:spLocks noGrp="1"/>
          </p:cNvSpPr>
          <p:nvPr>
            <p:ph idx="1"/>
          </p:nvPr>
        </p:nvSpPr>
        <p:spPr/>
        <p:txBody>
          <a:bodyPr/>
          <a:lstStyle/>
          <a:p>
            <a:r>
              <a:rPr lang="en-US" sz="1800" dirty="0" smtClean="0"/>
              <a:t>Ancillary Service (AS)</a:t>
            </a:r>
          </a:p>
          <a:p>
            <a:r>
              <a:rPr lang="en-US" sz="1800" dirty="0" smtClean="0"/>
              <a:t>Ancillary Service </a:t>
            </a:r>
            <a:r>
              <a:rPr lang="en-US" sz="1800" dirty="0"/>
              <a:t>Demand </a:t>
            </a:r>
            <a:r>
              <a:rPr lang="en-US" sz="1800" dirty="0" smtClean="0"/>
              <a:t>Curves (ASDC)</a:t>
            </a:r>
          </a:p>
          <a:p>
            <a:r>
              <a:rPr lang="en-US" sz="1800" dirty="0" smtClean="0"/>
              <a:t>ERCOT Contingency Reserve Service (ECRS)</a:t>
            </a:r>
          </a:p>
          <a:p>
            <a:r>
              <a:rPr lang="en-US" sz="1800" dirty="0" smtClean="0"/>
              <a:t>Generation-to-be-Dispatched (GTBD)</a:t>
            </a:r>
          </a:p>
          <a:p>
            <a:r>
              <a:rPr lang="en-US" sz="1800" dirty="0" smtClean="0"/>
              <a:t>High Ancillary Service Limit (HASL)</a:t>
            </a:r>
          </a:p>
          <a:p>
            <a:r>
              <a:rPr lang="en-US" sz="1800" dirty="0" smtClean="0"/>
              <a:t>High Dispatch Limit (HDL)</a:t>
            </a:r>
          </a:p>
          <a:p>
            <a:r>
              <a:rPr lang="en-US" sz="1800" dirty="0" smtClean="0"/>
              <a:t>High Sustained Limit (HSL)</a:t>
            </a:r>
          </a:p>
          <a:p>
            <a:r>
              <a:rPr lang="en-US" sz="1800" dirty="0" smtClean="0"/>
              <a:t>Operating Reserve Demand Curve (ORDC)</a:t>
            </a:r>
          </a:p>
          <a:p>
            <a:r>
              <a:rPr lang="en-US" sz="1800" dirty="0" smtClean="0"/>
              <a:t>Power Balance Penalty Curve (PBPC)</a:t>
            </a:r>
          </a:p>
          <a:p>
            <a:r>
              <a:rPr lang="en-US" sz="1800" dirty="0" smtClean="0"/>
              <a:t>Real-Time Co-optimization (RTC)</a:t>
            </a:r>
          </a:p>
          <a:p>
            <a:r>
              <a:rPr lang="en-US" sz="1800" dirty="0" smtClean="0"/>
              <a:t>Real-Time Co-optimization Task Force (RTCTF)</a:t>
            </a:r>
          </a:p>
          <a:p>
            <a:r>
              <a:rPr lang="en-US" sz="1800" dirty="0" smtClean="0"/>
              <a:t>Regulation Up Service (</a:t>
            </a:r>
            <a:r>
              <a:rPr lang="en-US" sz="1800" dirty="0" err="1" smtClean="0"/>
              <a:t>Reg</a:t>
            </a:r>
            <a:r>
              <a:rPr lang="en-US" sz="1800" dirty="0" smtClean="0"/>
              <a:t>-Up)</a:t>
            </a:r>
          </a:p>
          <a:p>
            <a:r>
              <a:rPr lang="en-US" sz="1800" dirty="0" smtClean="0"/>
              <a:t>Security-Constrained Economic Dispatch (SCED)</a:t>
            </a:r>
          </a:p>
          <a:p>
            <a:r>
              <a:rPr lang="en-US" sz="1800" dirty="0"/>
              <a:t>Security-Constrained Economic </a:t>
            </a:r>
            <a:r>
              <a:rPr lang="en-US" sz="1800" dirty="0" smtClean="0"/>
              <a:t>Dispatch Up Ramp Rate (SURAMP)</a:t>
            </a:r>
            <a:endParaRPr lang="en-US" sz="1800" dirty="0"/>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336666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04800" y="1219200"/>
            <a:ext cx="8382000" cy="4823621"/>
          </a:xfrm>
        </p:spPr>
        <p:txBody>
          <a:bodyPr/>
          <a:lstStyle/>
          <a:p>
            <a:r>
              <a:rPr lang="en-US" sz="2000" dirty="0" smtClean="0"/>
              <a:t>During the 8/9/19 RTCTF discussion on Real-Time ASDCs, there was a need for an example looking at pricing outcomes during a ramp-constrained system condition.</a:t>
            </a:r>
          </a:p>
          <a:p>
            <a:endParaRPr lang="en-US" sz="2000" b="1" dirty="0" smtClean="0"/>
          </a:p>
          <a:p>
            <a:r>
              <a:rPr lang="en-US" sz="2000" dirty="0" smtClean="0"/>
              <a:t>Questions that were posed:</a:t>
            </a:r>
          </a:p>
          <a:p>
            <a:pPr lvl="1"/>
            <a:r>
              <a:rPr lang="en-US" sz="1800" i="1" dirty="0" smtClean="0"/>
              <a:t>What are the theoretical effects of basing the </a:t>
            </a:r>
            <a:r>
              <a:rPr lang="en-US" sz="1800" i="1" dirty="0" err="1" smtClean="0"/>
              <a:t>Reg</a:t>
            </a:r>
            <a:r>
              <a:rPr lang="en-US" sz="1800" i="1" dirty="0" smtClean="0"/>
              <a:t>-Up ASDC on the PBPC as opposed to </a:t>
            </a:r>
            <a:r>
              <a:rPr lang="en-US" sz="1800" i="1" dirty="0"/>
              <a:t>having </a:t>
            </a:r>
            <a:r>
              <a:rPr lang="en-US" sz="1800" i="1" dirty="0" smtClean="0"/>
              <a:t>all </a:t>
            </a:r>
            <a:r>
              <a:rPr lang="en-US" sz="1800" i="1" dirty="0" err="1" smtClean="0"/>
              <a:t>Reg</a:t>
            </a:r>
            <a:r>
              <a:rPr lang="en-US" sz="1800" i="1" dirty="0" smtClean="0"/>
              <a:t>-Up placed </a:t>
            </a:r>
            <a:r>
              <a:rPr lang="en-US" sz="1800" i="1" dirty="0"/>
              <a:t>at the highest price points of the aggregate </a:t>
            </a:r>
            <a:r>
              <a:rPr lang="en-US" sz="1800" i="1" dirty="0" smtClean="0"/>
              <a:t>ORDC?</a:t>
            </a:r>
            <a:endParaRPr lang="en-US" sz="1800" i="1" dirty="0"/>
          </a:p>
          <a:p>
            <a:pPr lvl="1"/>
            <a:r>
              <a:rPr lang="en-US" sz="1800" i="1" dirty="0" smtClean="0"/>
              <a:t>If the ASDC prices points are higher for one AS product than another AS product, it is guaranteed that the latter AS product is fully exhausted before being short on the first AS product?</a:t>
            </a:r>
          </a:p>
          <a:p>
            <a:endParaRPr lang="en-US" sz="1800" dirty="0" smtClean="0"/>
          </a:p>
          <a:p>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8286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Setup</a:t>
            </a:r>
            <a:endParaRPr lang="en-US" dirty="0"/>
          </a:p>
        </p:txBody>
      </p:sp>
      <p:sp>
        <p:nvSpPr>
          <p:cNvPr id="3" name="Content Placeholder 2"/>
          <p:cNvSpPr>
            <a:spLocks noGrp="1"/>
          </p:cNvSpPr>
          <p:nvPr>
            <p:ph idx="1"/>
          </p:nvPr>
        </p:nvSpPr>
        <p:spPr>
          <a:xfrm>
            <a:off x="304800" y="1295400"/>
            <a:ext cx="8534400" cy="4747421"/>
          </a:xfrm>
        </p:spPr>
        <p:txBody>
          <a:bodyPr/>
          <a:lstStyle/>
          <a:p>
            <a:r>
              <a:rPr lang="en-US" sz="2400" dirty="0"/>
              <a:t>This presentation uses a simplified example to illustrate how a ramp-constrained system would behave under</a:t>
            </a:r>
            <a:r>
              <a:rPr lang="en-US" sz="2400" dirty="0" smtClean="0"/>
              <a:t>:</a:t>
            </a:r>
          </a:p>
          <a:p>
            <a:endParaRPr lang="en-US" sz="1200" dirty="0"/>
          </a:p>
          <a:p>
            <a:pPr marL="800100" lvl="1" indent="-342900">
              <a:buFont typeface="+mj-lt"/>
              <a:buAutoNum type="alphaUcPeriod"/>
            </a:pPr>
            <a:r>
              <a:rPr lang="en-US" sz="2000" dirty="0"/>
              <a:t>Today’s market design</a:t>
            </a:r>
            <a:r>
              <a:rPr lang="en-US" sz="2000" dirty="0" smtClean="0"/>
              <a:t>;</a:t>
            </a:r>
          </a:p>
          <a:p>
            <a:pPr marL="800100" lvl="1" indent="-342900">
              <a:buFont typeface="+mj-lt"/>
              <a:buAutoNum type="alphaUcPeriod"/>
            </a:pPr>
            <a:endParaRPr lang="en-US" sz="2000" dirty="0"/>
          </a:p>
          <a:p>
            <a:pPr marL="800100" lvl="1" indent="-342900">
              <a:buFont typeface="+mj-lt"/>
              <a:buAutoNum type="alphaUcPeriod"/>
            </a:pPr>
            <a:r>
              <a:rPr lang="en-US" sz="2000" dirty="0"/>
              <a:t>RTC where the ASDC for </a:t>
            </a:r>
            <a:r>
              <a:rPr lang="en-US" sz="2000" dirty="0" err="1"/>
              <a:t>Reg</a:t>
            </a:r>
            <a:r>
              <a:rPr lang="en-US" sz="2000" dirty="0"/>
              <a:t>-Up is placed within an aggregate ORDC based on a PBPC; and </a:t>
            </a:r>
            <a:endParaRPr lang="en-US" sz="2000" dirty="0" smtClean="0"/>
          </a:p>
          <a:p>
            <a:pPr marL="800100" lvl="1" indent="-342900">
              <a:buFont typeface="+mj-lt"/>
              <a:buAutoNum type="alphaUcPeriod"/>
            </a:pPr>
            <a:endParaRPr lang="en-US" sz="2000" dirty="0"/>
          </a:p>
          <a:p>
            <a:pPr marL="800100" lvl="1" indent="-342900">
              <a:buFont typeface="+mj-lt"/>
              <a:buAutoNum type="alphaUcPeriod"/>
            </a:pPr>
            <a:r>
              <a:rPr lang="en-US" sz="2000" dirty="0"/>
              <a:t>RTC where the ASDC for </a:t>
            </a:r>
            <a:r>
              <a:rPr lang="en-US" sz="2000" dirty="0" err="1"/>
              <a:t>Reg</a:t>
            </a:r>
            <a:r>
              <a:rPr lang="en-US" sz="2000" dirty="0"/>
              <a:t>-Up is placed at the highest price points of the aggregate ORDC without consideration of the PBPC.</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621300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Setup</a:t>
            </a:r>
            <a:endParaRPr lang="en-US" dirty="0"/>
          </a:p>
        </p:txBody>
      </p:sp>
      <p:sp>
        <p:nvSpPr>
          <p:cNvPr id="3" name="Content Placeholder 2"/>
          <p:cNvSpPr>
            <a:spLocks noGrp="1"/>
          </p:cNvSpPr>
          <p:nvPr>
            <p:ph idx="1"/>
          </p:nvPr>
        </p:nvSpPr>
        <p:spPr>
          <a:xfrm>
            <a:off x="304800" y="1143000"/>
            <a:ext cx="8534400" cy="4899821"/>
          </a:xfrm>
        </p:spPr>
        <p:txBody>
          <a:bodyPr/>
          <a:lstStyle/>
          <a:p>
            <a:r>
              <a:rPr lang="en-US" sz="2400" dirty="0"/>
              <a:t>A</a:t>
            </a:r>
            <a:r>
              <a:rPr lang="en-US" sz="2400" dirty="0" smtClean="0"/>
              <a:t> ramp-constrained system condition is referring to a case where there is sufficient supply capacity on the system relative to demand, but there is not sufficient </a:t>
            </a:r>
            <a:r>
              <a:rPr lang="en-US" sz="2400" dirty="0" smtClean="0"/>
              <a:t>ramp capability </a:t>
            </a:r>
            <a:r>
              <a:rPr lang="en-US" sz="2400" dirty="0" smtClean="0"/>
              <a:t>that is available for the horizon of the 5-minute dispatch interval.</a:t>
            </a:r>
          </a:p>
          <a:p>
            <a:endParaRPr lang="en-US" sz="2400" dirty="0" smtClean="0"/>
          </a:p>
          <a:p>
            <a:r>
              <a:rPr lang="en-US" sz="2400" dirty="0" smtClean="0"/>
              <a:t>The system:</a:t>
            </a:r>
          </a:p>
          <a:p>
            <a:pPr lvl="1"/>
            <a:r>
              <a:rPr lang="en-US" sz="2000" dirty="0" smtClean="0"/>
              <a:t>Resources -  One </a:t>
            </a:r>
            <a:r>
              <a:rPr lang="en-US" sz="2000" dirty="0"/>
              <a:t>g</a:t>
            </a:r>
            <a:r>
              <a:rPr lang="en-US" sz="2000" dirty="0" smtClean="0"/>
              <a:t>enerator (Resource A) that has an HSL of 100 MW and a ramp rate of 1 MW/min</a:t>
            </a:r>
          </a:p>
          <a:p>
            <a:pPr lvl="1"/>
            <a:r>
              <a:rPr lang="en-US" sz="2000" dirty="0" smtClean="0"/>
              <a:t>AS - There are two </a:t>
            </a:r>
            <a:r>
              <a:rPr lang="en-US" sz="2000" dirty="0"/>
              <a:t>AS products: </a:t>
            </a:r>
            <a:r>
              <a:rPr lang="en-US" sz="2000" dirty="0" err="1"/>
              <a:t>Reg</a:t>
            </a:r>
            <a:r>
              <a:rPr lang="en-US" sz="2000" dirty="0"/>
              <a:t>-Up and </a:t>
            </a:r>
            <a:r>
              <a:rPr lang="en-US" sz="2000" dirty="0" smtClean="0"/>
              <a:t>ECRS, </a:t>
            </a:r>
            <a:r>
              <a:rPr lang="en-US" sz="2000" dirty="0"/>
              <a:t>both with an AS plan of 3 </a:t>
            </a:r>
            <a:r>
              <a:rPr lang="en-US" sz="2000" dirty="0" smtClean="0"/>
              <a:t>MW</a:t>
            </a:r>
          </a:p>
          <a:p>
            <a:pPr lvl="1"/>
            <a:r>
              <a:rPr lang="en-US" sz="2000" dirty="0" smtClean="0"/>
              <a:t>Assume 50% ramp sharing between energy and </a:t>
            </a:r>
            <a:r>
              <a:rPr lang="en-US" sz="2000" dirty="0" err="1" smtClean="0"/>
              <a:t>Reg</a:t>
            </a:r>
            <a:r>
              <a:rPr lang="en-US" sz="2000" dirty="0" smtClean="0"/>
              <a:t>-Up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451492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Market</a:t>
            </a:r>
            <a:endParaRPr lang="en-US" dirty="0"/>
          </a:p>
        </p:txBody>
      </p:sp>
      <p:sp>
        <p:nvSpPr>
          <p:cNvPr id="3" name="Content Placeholder 2"/>
          <p:cNvSpPr>
            <a:spLocks noGrp="1"/>
          </p:cNvSpPr>
          <p:nvPr>
            <p:ph idx="1"/>
          </p:nvPr>
        </p:nvSpPr>
        <p:spPr>
          <a:xfrm>
            <a:off x="0" y="931767"/>
            <a:ext cx="4495800" cy="2956680"/>
          </a:xfrm>
        </p:spPr>
        <p:txBody>
          <a:bodyPr/>
          <a:lstStyle/>
          <a:p>
            <a:r>
              <a:rPr lang="en-US" sz="2000" dirty="0" smtClean="0"/>
              <a:t>Key points:</a:t>
            </a:r>
          </a:p>
          <a:p>
            <a:pPr lvl="1"/>
            <a:r>
              <a:rPr lang="en-US" sz="1600" dirty="0" smtClean="0"/>
              <a:t>AS responsibilities can’t be moved.</a:t>
            </a:r>
          </a:p>
          <a:p>
            <a:pPr lvl="1"/>
            <a:r>
              <a:rPr lang="en-US" sz="1600" dirty="0"/>
              <a:t>For interval 3, the ramp </a:t>
            </a:r>
            <a:r>
              <a:rPr lang="en-US" sz="1600" dirty="0" smtClean="0"/>
              <a:t>limitations result </a:t>
            </a:r>
            <a:r>
              <a:rPr lang="en-US" sz="1600" dirty="0"/>
              <a:t>in going 0.5 MW into the PBPC. </a:t>
            </a:r>
            <a:r>
              <a:rPr lang="en-US" sz="1600" dirty="0" smtClean="0"/>
              <a:t> </a:t>
            </a:r>
          </a:p>
          <a:p>
            <a:pPr lvl="2"/>
            <a:r>
              <a:rPr lang="en-US" sz="1400" dirty="0" smtClean="0"/>
              <a:t>Accordingly, price goes </a:t>
            </a:r>
            <a:r>
              <a:rPr lang="en-US" sz="1400" dirty="0"/>
              <a:t>to $2,000/MWh </a:t>
            </a:r>
            <a:r>
              <a:rPr lang="en-US" sz="1400" dirty="0" smtClean="0"/>
              <a:t>based on the PBPC.</a:t>
            </a:r>
          </a:p>
          <a:p>
            <a:pPr lvl="1"/>
            <a:r>
              <a:rPr lang="en-US" sz="1600" dirty="0" smtClean="0"/>
              <a:t>Theoretically, </a:t>
            </a:r>
            <a:r>
              <a:rPr lang="en-US" sz="1600" dirty="0" err="1" smtClean="0"/>
              <a:t>Reg</a:t>
            </a:r>
            <a:r>
              <a:rPr lang="en-US" sz="1600" dirty="0" smtClean="0"/>
              <a:t>-Up is deployed to account for the missing energy.</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5" name="Chart 4"/>
          <p:cNvGraphicFramePr>
            <a:graphicFrameLocks/>
          </p:cNvGraphicFramePr>
          <p:nvPr>
            <p:extLst>
              <p:ext uri="{D42A27DB-BD31-4B8C-83A1-F6EECF244321}">
                <p14:modId xmlns:p14="http://schemas.microsoft.com/office/powerpoint/2010/main" val="3133685100"/>
              </p:ext>
            </p:extLst>
          </p:nvPr>
        </p:nvGraphicFramePr>
        <p:xfrm>
          <a:off x="4389582" y="886573"/>
          <a:ext cx="4648200"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36090899"/>
              </p:ext>
            </p:extLst>
          </p:nvPr>
        </p:nvGraphicFramePr>
        <p:xfrm>
          <a:off x="914400" y="4419600"/>
          <a:ext cx="7543800" cy="1828800"/>
        </p:xfrm>
        <a:graphic>
          <a:graphicData uri="http://schemas.openxmlformats.org/drawingml/2006/table">
            <a:tbl>
              <a:tblPr>
                <a:tableStyleId>{5940675A-B579-460E-94D1-54222C63F5DA}</a:tableStyleId>
              </a:tblPr>
              <a:tblGrid>
                <a:gridCol w="1112916"/>
                <a:gridCol w="1112916"/>
                <a:gridCol w="1109754"/>
                <a:gridCol w="1049682"/>
                <a:gridCol w="1052844"/>
                <a:gridCol w="1052844"/>
                <a:gridCol w="1052844"/>
              </a:tblGrid>
              <a:tr h="227682">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smtClean="0">
                          <a:solidFill>
                            <a:schemeClr val="tx2"/>
                          </a:solidFill>
                          <a:effectLst/>
                        </a:rPr>
                        <a:t>GTBD/ </a:t>
                      </a:r>
                    </a:p>
                    <a:p>
                      <a:pPr algn="ctr" fontAlgn="ctr"/>
                      <a:r>
                        <a:rPr lang="en-US" sz="1100" b="1" u="none" strike="noStrike" dirty="0" smtClean="0">
                          <a:solidFill>
                            <a:schemeClr val="tx2"/>
                          </a:solidFill>
                          <a:effectLst/>
                        </a:rPr>
                        <a:t>Demand</a:t>
                      </a:r>
                      <a:endParaRPr lang="en-US" sz="1100" b="1" i="0" u="none" strike="noStrike" dirty="0">
                        <a:solidFill>
                          <a:schemeClr val="tx2"/>
                        </a:solidFill>
                        <a:effectLst/>
                        <a:latin typeface="Arial" panose="020B0604020202020204" pitchFamily="34" charset="0"/>
                      </a:endParaRP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8564">
                <a:tc vMerge="1">
                  <a:txBody>
                    <a:bodyPr/>
                    <a:lstStyle/>
                    <a:p>
                      <a:endParaRPr lang="en-US"/>
                    </a:p>
                  </a:txBody>
                  <a:tcPr/>
                </a:tc>
                <a:tc vMerge="1">
                  <a:txBody>
                    <a:bodyPr/>
                    <a:lstStyle/>
                    <a:p>
                      <a:endParaRPr lang="en-US"/>
                    </a:p>
                  </a:txBody>
                  <a:tcPr/>
                </a:tc>
                <a:tc>
                  <a:txBody>
                    <a:bodyPr/>
                    <a:lstStyle/>
                    <a:p>
                      <a:pPr algn="ctr" fontAlgn="ctr"/>
                      <a:r>
                        <a:rPr lang="en-US" sz="1100" b="1" u="none" strike="noStrike">
                          <a:solidFill>
                            <a:schemeClr val="tx2"/>
                          </a:solidFill>
                          <a:effectLst/>
                        </a:rPr>
                        <a:t>Reg-Up Responsibility</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ECRS Responsibility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smtClean="0">
                          <a:solidFill>
                            <a:schemeClr val="tx2"/>
                          </a:solidFill>
                          <a:effectLst/>
                          <a:latin typeface="Arial" panose="020B0604020202020204" pitchFamily="34" charset="0"/>
                        </a:rPr>
                        <a:t>HSL/ </a:t>
                      </a:r>
                    </a:p>
                    <a:p>
                      <a:pPr algn="ctr" fontAlgn="ctr"/>
                      <a:r>
                        <a:rPr lang="en-US" sz="1100" b="1" i="0" u="none" strike="noStrike" dirty="0" smtClean="0">
                          <a:solidFill>
                            <a:schemeClr val="tx2"/>
                          </a:solidFill>
                          <a:effectLst/>
                          <a:latin typeface="Arial" panose="020B0604020202020204" pitchFamily="34" charset="0"/>
                        </a:rPr>
                        <a:t>HASL</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HDL (</a:t>
                      </a:r>
                      <a:r>
                        <a:rPr lang="en-US" sz="1100" b="1" u="none" strike="noStrike" dirty="0" smtClean="0">
                          <a:solidFill>
                            <a:schemeClr val="tx2"/>
                          </a:solidFill>
                          <a:effectLst/>
                        </a:rPr>
                        <a:t>SURAMP -</a:t>
                      </a:r>
                      <a:r>
                        <a:rPr lang="en-US" sz="1100" b="1" u="none" strike="noStrike" dirty="0">
                          <a:solidFill>
                            <a:schemeClr val="tx2"/>
                          </a:solidFill>
                          <a:effectLst/>
                        </a:rPr>
                        <a:t>Based)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Base </a:t>
                      </a:r>
                      <a:r>
                        <a:rPr lang="en-US" sz="1100" b="1" u="none" strike="noStrike" dirty="0" smtClean="0">
                          <a:solidFill>
                            <a:schemeClr val="tx2"/>
                          </a:solidFill>
                          <a:effectLst/>
                        </a:rPr>
                        <a:t>Point</a:t>
                      </a:r>
                      <a:endParaRPr lang="en-US" sz="1100" b="1" i="0" u="none" strike="noStrike" dirty="0">
                        <a:solidFill>
                          <a:schemeClr val="tx2"/>
                        </a:solidFill>
                        <a:effectLst/>
                        <a:latin typeface="Arial" panose="020B0604020202020204" pitchFamily="34" charset="0"/>
                      </a:endParaRPr>
                    </a:p>
                  </a:txBody>
                  <a:tcPr marL="9525" marR="9525" marT="9525" marB="0" anchor="ctr"/>
                </a:tc>
              </a:tr>
              <a:tr h="232578">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70</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100/94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71</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70</a:t>
                      </a:r>
                      <a:endParaRPr lang="en-US" sz="1100" b="1" i="0" u="none" strike="noStrike">
                        <a:solidFill>
                          <a:schemeClr val="tx2"/>
                        </a:solidFill>
                        <a:effectLst/>
                        <a:latin typeface="Arial" panose="020B0604020202020204" pitchFamily="34" charset="0"/>
                      </a:endParaRPr>
                    </a:p>
                  </a:txBody>
                  <a:tcPr marL="9525" marR="9525" marT="9525" marB="0" anchor="ctr"/>
                </a:tc>
              </a:tr>
              <a:tr h="232578">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3</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100/94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73.5</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73</a:t>
                      </a:r>
                      <a:endParaRPr lang="en-US" sz="1100" b="1" i="0" u="none" strike="noStrike" dirty="0">
                        <a:solidFill>
                          <a:schemeClr val="tx2"/>
                        </a:solidFill>
                        <a:effectLst/>
                        <a:latin typeface="Arial" panose="020B0604020202020204" pitchFamily="34" charset="0"/>
                      </a:endParaRPr>
                    </a:p>
                  </a:txBody>
                  <a:tcPr marL="9525" marR="9525" marT="9525" marB="0" anchor="ctr"/>
                </a:tc>
              </a:tr>
              <a:tr h="24482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6"/>
                          </a:solidFill>
                          <a:effectLst/>
                        </a:rPr>
                        <a:t>77</a:t>
                      </a:r>
                      <a:endParaRPr lang="en-US" sz="1100" b="1" i="0" u="sng" strike="noStrike" dirty="0">
                        <a:solidFill>
                          <a:schemeClr val="accent6"/>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1"/>
                          </a:solidFill>
                          <a:effectLst/>
                        </a:rPr>
                        <a:t>3</a:t>
                      </a:r>
                      <a:endParaRPr lang="en-US" sz="1100" b="1" i="0" u="sng" strike="noStrike" dirty="0">
                        <a:solidFill>
                          <a:schemeClr val="accent1"/>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3</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100/94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76.5</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6"/>
                          </a:solidFill>
                          <a:effectLst/>
                        </a:rPr>
                        <a:t>76.5</a:t>
                      </a:r>
                      <a:endParaRPr lang="en-US" sz="1100" b="1" i="0" u="sng" strike="noStrike" dirty="0">
                        <a:solidFill>
                          <a:schemeClr val="accent6"/>
                        </a:solidFill>
                        <a:effectLst/>
                        <a:latin typeface="Arial" panose="020B0604020202020204" pitchFamily="34" charset="0"/>
                      </a:endParaRPr>
                    </a:p>
                  </a:txBody>
                  <a:tcPr marL="9525" marR="9525" marT="9525" marB="0" anchor="ctr"/>
                </a:tc>
              </a:tr>
              <a:tr h="232578">
                <a:tc>
                  <a:txBody>
                    <a:bodyPr/>
                    <a:lstStyle/>
                    <a:p>
                      <a:pPr algn="ctr" fontAlgn="b"/>
                      <a:r>
                        <a:rPr lang="en-US" sz="1100" b="1" u="none" strike="noStrike">
                          <a:solidFill>
                            <a:schemeClr val="tx2"/>
                          </a:solidFill>
                          <a:effectLst/>
                        </a:rPr>
                        <a:t>4</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79</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3</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100/94</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80</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dirty="0">
                          <a:solidFill>
                            <a:schemeClr val="tx2"/>
                          </a:solidFill>
                          <a:effectLst/>
                        </a:rPr>
                        <a:t>79</a:t>
                      </a:r>
                      <a:endParaRPr lang="en-US" sz="1100" b="1" i="0" u="none" strike="noStrike" dirty="0">
                        <a:solidFill>
                          <a:schemeClr val="tx2"/>
                        </a:solidFill>
                        <a:effectLst/>
                        <a:latin typeface="Arial" panose="020B0604020202020204" pitchFamily="34" charset="0"/>
                      </a:endParaRPr>
                    </a:p>
                  </a:txBody>
                  <a:tcPr marL="9525" marR="9525" marT="9525" marB="0" anchor="ctr"/>
                </a:tc>
              </a:tr>
            </a:tbl>
          </a:graphicData>
        </a:graphic>
      </p:graphicFrame>
      <p:sp>
        <p:nvSpPr>
          <p:cNvPr id="7" name="TextBox 6"/>
          <p:cNvSpPr txBox="1"/>
          <p:nvPr/>
        </p:nvSpPr>
        <p:spPr>
          <a:xfrm>
            <a:off x="1707825" y="3472948"/>
            <a:ext cx="5575950" cy="830997"/>
          </a:xfrm>
          <a:prstGeom prst="rect">
            <a:avLst/>
          </a:prstGeom>
          <a:noFill/>
        </p:spPr>
        <p:txBody>
          <a:bodyPr wrap="none" rtlCol="0">
            <a:spAutoFit/>
          </a:bodyPr>
          <a:lstStyle/>
          <a:p>
            <a:r>
              <a:rPr lang="en-US" sz="1600" dirty="0" smtClean="0">
                <a:solidFill>
                  <a:schemeClr val="tx2"/>
                </a:solidFill>
              </a:rPr>
              <a:t>Ramp constraint: </a:t>
            </a:r>
          </a:p>
          <a:p>
            <a:pPr marL="285750" indent="-285750">
              <a:buFont typeface="Arial" panose="020B0604020202020204" pitchFamily="34" charset="0"/>
              <a:buChar char="•"/>
            </a:pPr>
            <a:r>
              <a:rPr lang="en-US" sz="1600" dirty="0" smtClean="0">
                <a:solidFill>
                  <a:schemeClr val="tx2"/>
                </a:solidFill>
              </a:rPr>
              <a:t>SURAMP = 1MW/min – ((3/5)*50%) = 0.7MW/min</a:t>
            </a:r>
          </a:p>
          <a:p>
            <a:pPr marL="285750" indent="-285750">
              <a:buFont typeface="Arial" panose="020B0604020202020204" pitchFamily="34" charset="0"/>
              <a:buChar char="•"/>
            </a:pPr>
            <a:r>
              <a:rPr lang="en-US" sz="1600" dirty="0" smtClean="0">
                <a:solidFill>
                  <a:schemeClr val="tx2"/>
                </a:solidFill>
              </a:rPr>
              <a:t>HDL =  Output + (0.7MW/min * 5min) = Output + 3.5MW</a:t>
            </a:r>
            <a:endParaRPr lang="en-US" sz="1600" dirty="0">
              <a:solidFill>
                <a:schemeClr val="tx2"/>
              </a:solidFill>
            </a:endParaRPr>
          </a:p>
        </p:txBody>
      </p:sp>
    </p:spTree>
    <p:extLst>
      <p:ext uri="{BB962C8B-B14F-4D97-AF65-F5344CB8AC3E}">
        <p14:creationId xmlns:p14="http://schemas.microsoft.com/office/powerpoint/2010/main" val="3217584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Examples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6" name="Chart 5"/>
          <p:cNvGraphicFramePr>
            <a:graphicFrameLocks/>
          </p:cNvGraphicFramePr>
          <p:nvPr>
            <p:extLst>
              <p:ext uri="{D42A27DB-BD31-4B8C-83A1-F6EECF244321}">
                <p14:modId xmlns:p14="http://schemas.microsoft.com/office/powerpoint/2010/main" val="4142298716"/>
              </p:ext>
            </p:extLst>
          </p:nvPr>
        </p:nvGraphicFramePr>
        <p:xfrm>
          <a:off x="1590386" y="843214"/>
          <a:ext cx="5181600"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4067685508"/>
              </p:ext>
            </p:extLst>
          </p:nvPr>
        </p:nvGraphicFramePr>
        <p:xfrm>
          <a:off x="152400" y="3812672"/>
          <a:ext cx="4365337" cy="2619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p:cNvGraphicFramePr>
            <a:graphicFrameLocks/>
          </p:cNvGraphicFramePr>
          <p:nvPr>
            <p:extLst>
              <p:ext uri="{D42A27DB-BD31-4B8C-83A1-F6EECF244321}">
                <p14:modId xmlns:p14="http://schemas.microsoft.com/office/powerpoint/2010/main" val="4011006398"/>
              </p:ext>
            </p:extLst>
          </p:nvPr>
        </p:nvGraphicFramePr>
        <p:xfrm>
          <a:off x="4476173" y="3810000"/>
          <a:ext cx="4591627" cy="2619375"/>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609600" y="3261123"/>
            <a:ext cx="3505200" cy="584775"/>
          </a:xfrm>
          <a:prstGeom prst="rect">
            <a:avLst/>
          </a:prstGeom>
          <a:noFill/>
        </p:spPr>
        <p:txBody>
          <a:bodyPr wrap="square" rtlCol="0">
            <a:spAutoFit/>
          </a:bodyPr>
          <a:lstStyle/>
          <a:p>
            <a:pPr algn="ctr"/>
            <a:r>
              <a:rPr lang="en-US" sz="1600" i="1" dirty="0" err="1" smtClean="0">
                <a:solidFill>
                  <a:schemeClr val="accent3"/>
                </a:solidFill>
              </a:rPr>
              <a:t>Reg</a:t>
            </a:r>
            <a:r>
              <a:rPr lang="en-US" sz="1600" i="1" dirty="0" smtClean="0">
                <a:solidFill>
                  <a:schemeClr val="accent3"/>
                </a:solidFill>
              </a:rPr>
              <a:t>-Up is set exactly equal to the inverse of the PBPC </a:t>
            </a:r>
            <a:endParaRPr lang="en-US" sz="1600" i="1" dirty="0">
              <a:solidFill>
                <a:schemeClr val="accent3"/>
              </a:solidFill>
            </a:endParaRPr>
          </a:p>
        </p:txBody>
      </p:sp>
      <p:sp>
        <p:nvSpPr>
          <p:cNvPr id="11" name="TextBox 10"/>
          <p:cNvSpPr txBox="1"/>
          <p:nvPr/>
        </p:nvSpPr>
        <p:spPr>
          <a:xfrm>
            <a:off x="4879110" y="3124200"/>
            <a:ext cx="3505200" cy="830997"/>
          </a:xfrm>
          <a:prstGeom prst="rect">
            <a:avLst/>
          </a:prstGeom>
          <a:noFill/>
        </p:spPr>
        <p:txBody>
          <a:bodyPr wrap="square" rtlCol="0">
            <a:spAutoFit/>
          </a:bodyPr>
          <a:lstStyle/>
          <a:p>
            <a:pPr algn="ctr"/>
            <a:r>
              <a:rPr lang="en-US" sz="1600" i="1" dirty="0" smtClean="0">
                <a:solidFill>
                  <a:schemeClr val="accent3"/>
                </a:solidFill>
              </a:rPr>
              <a:t>All </a:t>
            </a:r>
            <a:r>
              <a:rPr lang="en-US" sz="1600" i="1" dirty="0" err="1" smtClean="0">
                <a:solidFill>
                  <a:schemeClr val="accent3"/>
                </a:solidFill>
              </a:rPr>
              <a:t>Reg</a:t>
            </a:r>
            <a:r>
              <a:rPr lang="en-US" sz="1600" i="1" dirty="0" smtClean="0">
                <a:solidFill>
                  <a:schemeClr val="accent3"/>
                </a:solidFill>
              </a:rPr>
              <a:t>-Up is placed at price points  on the aggregate ORDC ahead of ECRS</a:t>
            </a:r>
            <a:endParaRPr lang="en-US" sz="1600" i="1" dirty="0">
              <a:solidFill>
                <a:schemeClr val="accent3"/>
              </a:solidFill>
            </a:endParaRPr>
          </a:p>
        </p:txBody>
      </p:sp>
    </p:spTree>
    <p:extLst>
      <p:ext uri="{BB962C8B-B14F-4D97-AF65-F5344CB8AC3E}">
        <p14:creationId xmlns:p14="http://schemas.microsoft.com/office/powerpoint/2010/main" val="29436678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 Example A</a:t>
            </a:r>
            <a:endParaRPr lang="en-US" dirty="0"/>
          </a:p>
        </p:txBody>
      </p:sp>
      <p:sp>
        <p:nvSpPr>
          <p:cNvPr id="3" name="Content Placeholder 2"/>
          <p:cNvSpPr>
            <a:spLocks noGrp="1"/>
          </p:cNvSpPr>
          <p:nvPr>
            <p:ph idx="1"/>
          </p:nvPr>
        </p:nvSpPr>
        <p:spPr>
          <a:xfrm>
            <a:off x="109682" y="762000"/>
            <a:ext cx="4495800" cy="2956680"/>
          </a:xfrm>
        </p:spPr>
        <p:txBody>
          <a:bodyPr/>
          <a:lstStyle/>
          <a:p>
            <a:r>
              <a:rPr lang="en-US" sz="2000" dirty="0" smtClean="0"/>
              <a:t>Key points:</a:t>
            </a:r>
          </a:p>
          <a:p>
            <a:pPr lvl="1"/>
            <a:r>
              <a:rPr lang="en-US" sz="1600" dirty="0" smtClean="0"/>
              <a:t>AS awards can now change.</a:t>
            </a:r>
          </a:p>
          <a:p>
            <a:pPr lvl="1"/>
            <a:r>
              <a:rPr lang="en-US" sz="1600" dirty="0" smtClean="0"/>
              <a:t>For the entire window there is sufficient 10-minute ramp and capacity for energy and all AS, so no ECRS shortages regardless of the ASDC</a:t>
            </a:r>
          </a:p>
          <a:p>
            <a:pPr lvl="1"/>
            <a:r>
              <a:rPr lang="en-US" sz="1600" dirty="0" smtClean="0"/>
              <a:t>For </a:t>
            </a:r>
            <a:r>
              <a:rPr lang="en-US" sz="1600" dirty="0"/>
              <a:t>interval 3, the ramp </a:t>
            </a:r>
            <a:r>
              <a:rPr lang="en-US" sz="1600" dirty="0" smtClean="0"/>
              <a:t>limitations result </a:t>
            </a:r>
            <a:r>
              <a:rPr lang="en-US" sz="1600" dirty="0"/>
              <a:t>in </a:t>
            </a:r>
            <a:r>
              <a:rPr lang="en-US" sz="1600" dirty="0" smtClean="0"/>
              <a:t>being 1 MW short on </a:t>
            </a:r>
            <a:r>
              <a:rPr lang="en-US" sz="1600" dirty="0" err="1" smtClean="0"/>
              <a:t>Reg</a:t>
            </a:r>
            <a:r>
              <a:rPr lang="en-US" sz="1600" dirty="0" smtClean="0"/>
              <a:t>-Up.  </a:t>
            </a:r>
          </a:p>
          <a:p>
            <a:pPr lvl="2"/>
            <a:r>
              <a:rPr lang="en-US" sz="1400" dirty="0" smtClean="0"/>
              <a:t>Accordingly, price </a:t>
            </a:r>
            <a:r>
              <a:rPr lang="en-US" sz="1400" dirty="0"/>
              <a:t>goes to $2,000/MWh </a:t>
            </a:r>
            <a:r>
              <a:rPr lang="en-US" sz="1400" dirty="0" smtClean="0"/>
              <a:t>based on the ASDC.</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444690670"/>
              </p:ext>
            </p:extLst>
          </p:nvPr>
        </p:nvGraphicFramePr>
        <p:xfrm>
          <a:off x="914399" y="4343400"/>
          <a:ext cx="7315200" cy="1793023"/>
        </p:xfrm>
        <a:graphic>
          <a:graphicData uri="http://schemas.openxmlformats.org/drawingml/2006/table">
            <a:tbl>
              <a:tblPr>
                <a:tableStyleId>{5940675A-B579-460E-94D1-54222C63F5DA}</a:tableStyleId>
              </a:tblPr>
              <a:tblGrid>
                <a:gridCol w="1079191"/>
                <a:gridCol w="1079191"/>
                <a:gridCol w="1076124"/>
                <a:gridCol w="1017874"/>
                <a:gridCol w="1020940"/>
                <a:gridCol w="1020940"/>
                <a:gridCol w="1020940"/>
              </a:tblGrid>
              <a:tr h="194391">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smtClean="0">
                          <a:solidFill>
                            <a:schemeClr val="tx2"/>
                          </a:solidFill>
                          <a:effectLst/>
                        </a:rPr>
                        <a:t>GTBD/ </a:t>
                      </a:r>
                    </a:p>
                    <a:p>
                      <a:pPr algn="ctr" fontAlgn="ctr"/>
                      <a:r>
                        <a:rPr lang="en-US" sz="1100" b="1" u="none" strike="noStrike" dirty="0" smtClean="0">
                          <a:solidFill>
                            <a:schemeClr val="tx2"/>
                          </a:solidFill>
                          <a:effectLst/>
                        </a:rPr>
                        <a:t>Demand</a:t>
                      </a:r>
                      <a:endParaRPr lang="en-US" sz="1100" b="1" i="0" u="none" strike="noStrike" dirty="0">
                        <a:solidFill>
                          <a:schemeClr val="tx2"/>
                        </a:solidFill>
                        <a:effectLst/>
                        <a:latin typeface="Arial" panose="020B0604020202020204" pitchFamily="34" charset="0"/>
                      </a:endParaRP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2272">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err="1">
                          <a:solidFill>
                            <a:schemeClr val="tx2"/>
                          </a:solidFill>
                          <a:effectLst/>
                        </a:rPr>
                        <a:t>Reg</a:t>
                      </a:r>
                      <a:r>
                        <a:rPr lang="en-US" sz="1100" b="1" u="none" strike="noStrike" dirty="0">
                          <a:solidFill>
                            <a:schemeClr val="tx2"/>
                          </a:solidFill>
                          <a:effectLst/>
                        </a:rPr>
                        <a:t>-Up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Award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smtClean="0">
                          <a:solidFill>
                            <a:schemeClr val="tx2"/>
                          </a:solidFill>
                          <a:effectLst/>
                        </a:rPr>
                        <a:t>ECRS</a:t>
                      </a:r>
                      <a:r>
                        <a:rPr lang="en-US" sz="1100" b="1" u="none" strike="noStrike" baseline="0" dirty="0" smtClean="0">
                          <a:solidFill>
                            <a:schemeClr val="tx2"/>
                          </a:solidFill>
                          <a:effectLst/>
                        </a:rPr>
                        <a:t> </a:t>
                      </a:r>
                    </a:p>
                    <a:p>
                      <a:pPr algn="ctr" fontAlgn="ctr"/>
                      <a:r>
                        <a:rPr lang="en-US" sz="1100" b="1" u="none" strike="noStrike" baseline="0" dirty="0" smtClean="0">
                          <a:solidFill>
                            <a:schemeClr val="tx2"/>
                          </a:solidFill>
                          <a:effectLst/>
                        </a:rPr>
                        <a:t>Award</a:t>
                      </a:r>
                      <a:r>
                        <a:rPr lang="en-US" sz="1100" b="1" u="none" strike="noStrike" dirty="0" smtClean="0">
                          <a:solidFill>
                            <a:schemeClr val="tx2"/>
                          </a:solidFill>
                          <a:effectLst/>
                        </a:rPr>
                        <a:t>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smtClean="0">
                          <a:solidFill>
                            <a:schemeClr val="tx2"/>
                          </a:solidFill>
                          <a:effectLst/>
                          <a:latin typeface="Arial" panose="020B0604020202020204" pitchFamily="34" charset="0"/>
                        </a:rPr>
                        <a:t>HSL/ </a:t>
                      </a:r>
                    </a:p>
                    <a:p>
                      <a:pPr algn="ctr" fontAlgn="ctr"/>
                      <a:r>
                        <a:rPr lang="en-US" sz="1100" b="1" i="0" u="none" strike="noStrike" dirty="0" smtClean="0">
                          <a:solidFill>
                            <a:schemeClr val="tx2"/>
                          </a:solidFill>
                          <a:effectLst/>
                          <a:latin typeface="Arial" panose="020B0604020202020204" pitchFamily="34" charset="0"/>
                        </a:rPr>
                        <a:t>HASL</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HDL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(Physical Ramp)</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Base </a:t>
                      </a:r>
                      <a:r>
                        <a:rPr lang="en-US" sz="1100" b="1" u="none" strike="noStrike" dirty="0" smtClean="0">
                          <a:solidFill>
                            <a:schemeClr val="tx2"/>
                          </a:solidFill>
                          <a:effectLst/>
                        </a:rPr>
                        <a:t>Point</a:t>
                      </a:r>
                      <a:endParaRPr lang="en-US" sz="1100" b="1" i="0" u="none" strike="noStrike" dirty="0">
                        <a:solidFill>
                          <a:schemeClr val="tx2"/>
                        </a:solidFill>
                        <a:effectLst/>
                        <a:latin typeface="Arial" panose="020B0604020202020204" pitchFamily="34" charset="0"/>
                      </a:endParaRPr>
                    </a:p>
                  </a:txBody>
                  <a:tcPr marL="9525" marR="9525" marT="9525" marB="0" anchor="ctr"/>
                </a:tc>
              </a:tr>
              <a:tr h="259090">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70</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72.5</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70</a:t>
                      </a:r>
                    </a:p>
                  </a:txBody>
                  <a:tcPr marL="9525" marR="9525" marT="9525" marB="0" anchor="ctr"/>
                </a:tc>
              </a:tr>
              <a:tr h="259090">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75</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73</a:t>
                      </a:r>
                    </a:p>
                  </a:txBody>
                  <a:tcPr marL="9525" marR="9525" marT="9525" marB="0" anchor="ctr"/>
                </a:tc>
              </a:tr>
              <a:tr h="25909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6"/>
                          </a:solidFill>
                          <a:effectLst/>
                        </a:rPr>
                        <a:t>77</a:t>
                      </a:r>
                      <a:endParaRPr lang="en-US" sz="1100" b="1" i="0" u="sng" strike="noStrike" dirty="0">
                        <a:solidFill>
                          <a:schemeClr val="accent6"/>
                        </a:solidFill>
                        <a:effectLst/>
                        <a:latin typeface="Arial" panose="020B0604020202020204" pitchFamily="34" charset="0"/>
                      </a:endParaRPr>
                    </a:p>
                  </a:txBody>
                  <a:tcPr marL="9525" marR="9525" marT="9525" marB="0" anchor="ctr"/>
                </a:tc>
                <a:tc>
                  <a:txBody>
                    <a:bodyPr/>
                    <a:lstStyle/>
                    <a:p>
                      <a:pPr algn="ctr" fontAlgn="b"/>
                      <a:r>
                        <a:rPr lang="en-US" sz="1100" b="1" i="0" u="sng" strike="noStrike" dirty="0">
                          <a:solidFill>
                            <a:schemeClr val="accent1"/>
                          </a:solidFill>
                          <a:effectLst/>
                          <a:latin typeface="Arial" panose="020B0604020202020204" pitchFamily="34" charset="0"/>
                        </a:rPr>
                        <a:t>2</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78</a:t>
                      </a:r>
                    </a:p>
                  </a:txBody>
                  <a:tcPr marL="9525" marR="9525" marT="9525" marB="0" anchor="ctr"/>
                </a:tc>
                <a:tc>
                  <a:txBody>
                    <a:bodyPr/>
                    <a:lstStyle/>
                    <a:p>
                      <a:pPr algn="ctr" fontAlgn="b"/>
                      <a:r>
                        <a:rPr lang="en-US" sz="1100" b="1" i="0" u="sng" strike="noStrike" dirty="0">
                          <a:solidFill>
                            <a:schemeClr val="accent6"/>
                          </a:solidFill>
                          <a:effectLst/>
                          <a:latin typeface="Arial" panose="020B0604020202020204" pitchFamily="34" charset="0"/>
                        </a:rPr>
                        <a:t>77</a:t>
                      </a:r>
                    </a:p>
                  </a:txBody>
                  <a:tcPr marL="9525" marR="9525" marT="9525" marB="0" anchor="ctr"/>
                </a:tc>
              </a:tr>
              <a:tr h="259090">
                <a:tc>
                  <a:txBody>
                    <a:bodyPr/>
                    <a:lstStyle/>
                    <a:p>
                      <a:pPr algn="ctr" fontAlgn="b"/>
                      <a:r>
                        <a:rPr lang="en-US" sz="1100" b="1" u="none" strike="noStrike">
                          <a:solidFill>
                            <a:schemeClr val="tx2"/>
                          </a:solidFill>
                          <a:effectLst/>
                        </a:rPr>
                        <a:t>4</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79</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81.5</a:t>
                      </a: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79</a:t>
                      </a:r>
                    </a:p>
                  </a:txBody>
                  <a:tcPr marL="9525" marR="9525" marT="9525" marB="0" anchor="ct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1098722683"/>
              </p:ext>
            </p:extLst>
          </p:nvPr>
        </p:nvGraphicFramePr>
        <p:xfrm>
          <a:off x="4695536" y="939798"/>
          <a:ext cx="4365337" cy="2619375"/>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1839768" y="3472948"/>
            <a:ext cx="5562600" cy="830997"/>
          </a:xfrm>
          <a:prstGeom prst="rect">
            <a:avLst/>
          </a:prstGeom>
          <a:noFill/>
        </p:spPr>
        <p:txBody>
          <a:bodyPr wrap="square" rtlCol="0">
            <a:spAutoFit/>
          </a:bodyPr>
          <a:lstStyle/>
          <a:p>
            <a:r>
              <a:rPr lang="en-US" sz="1600" dirty="0" smtClean="0">
                <a:solidFill>
                  <a:schemeClr val="tx2"/>
                </a:solidFill>
              </a:rPr>
              <a:t>Ramp constraint: </a:t>
            </a:r>
          </a:p>
          <a:p>
            <a:pPr marL="285750" indent="-285750">
              <a:buFont typeface="Arial" panose="020B0604020202020204" pitchFamily="34" charset="0"/>
              <a:buChar char="•"/>
            </a:pPr>
            <a:r>
              <a:rPr lang="en-US" sz="1600" dirty="0" smtClean="0">
                <a:solidFill>
                  <a:schemeClr val="tx2"/>
                </a:solidFill>
              </a:rPr>
              <a:t>HDL =  Output + (1MW/min * 5min) = Output + 5MW</a:t>
            </a:r>
          </a:p>
          <a:p>
            <a:pPr marL="285750" indent="-285750">
              <a:buFont typeface="Arial" panose="020B0604020202020204" pitchFamily="34" charset="0"/>
              <a:buChar char="•"/>
            </a:pPr>
            <a:r>
              <a:rPr lang="en-US" sz="1600" dirty="0" smtClean="0">
                <a:solidFill>
                  <a:schemeClr val="tx2"/>
                </a:solidFill>
              </a:rPr>
              <a:t>Base Point + (50% * </a:t>
            </a:r>
            <a:r>
              <a:rPr lang="en-US" sz="1600" dirty="0" err="1" smtClean="0">
                <a:solidFill>
                  <a:schemeClr val="tx2"/>
                </a:solidFill>
              </a:rPr>
              <a:t>Reg</a:t>
            </a:r>
            <a:r>
              <a:rPr lang="en-US" sz="1600" dirty="0" smtClean="0">
                <a:solidFill>
                  <a:schemeClr val="tx2"/>
                </a:solidFill>
              </a:rPr>
              <a:t>-Up Award) &lt;= HDL</a:t>
            </a:r>
            <a:endParaRPr lang="en-US" sz="1600" dirty="0">
              <a:solidFill>
                <a:schemeClr val="tx2"/>
              </a:solidFill>
            </a:endParaRPr>
          </a:p>
        </p:txBody>
      </p:sp>
    </p:spTree>
    <p:extLst>
      <p:ext uri="{BB962C8B-B14F-4D97-AF65-F5344CB8AC3E}">
        <p14:creationId xmlns:p14="http://schemas.microsoft.com/office/powerpoint/2010/main" val="1041550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 – Example B</a:t>
            </a:r>
            <a:endParaRPr lang="en-US" dirty="0"/>
          </a:p>
        </p:txBody>
      </p:sp>
      <p:sp>
        <p:nvSpPr>
          <p:cNvPr id="3" name="Content Placeholder 2"/>
          <p:cNvSpPr>
            <a:spLocks noGrp="1"/>
          </p:cNvSpPr>
          <p:nvPr>
            <p:ph idx="1"/>
          </p:nvPr>
        </p:nvSpPr>
        <p:spPr>
          <a:xfrm>
            <a:off x="109682" y="853320"/>
            <a:ext cx="4401127" cy="2956680"/>
          </a:xfrm>
        </p:spPr>
        <p:txBody>
          <a:bodyPr/>
          <a:lstStyle/>
          <a:p>
            <a:r>
              <a:rPr lang="en-US" sz="2000" dirty="0" smtClean="0"/>
              <a:t>Key points:</a:t>
            </a:r>
          </a:p>
          <a:p>
            <a:pPr lvl="1"/>
            <a:r>
              <a:rPr lang="en-US" sz="1600" dirty="0" smtClean="0"/>
              <a:t>AS awards and base points are the same as in example A.</a:t>
            </a:r>
          </a:p>
          <a:p>
            <a:pPr lvl="1"/>
            <a:r>
              <a:rPr lang="en-US" sz="1600" dirty="0" smtClean="0"/>
              <a:t>With the same shortage for interval </a:t>
            </a:r>
            <a:r>
              <a:rPr lang="en-US" sz="1600" dirty="0"/>
              <a:t>3, the </a:t>
            </a:r>
            <a:r>
              <a:rPr lang="en-US" sz="1600" dirty="0" err="1" smtClean="0"/>
              <a:t>Reg</a:t>
            </a:r>
            <a:r>
              <a:rPr lang="en-US" sz="1600" dirty="0" smtClean="0"/>
              <a:t>-Up ASDC sets the price at $9,000/MWh.</a:t>
            </a:r>
          </a:p>
          <a:p>
            <a:pPr lvl="1"/>
            <a:r>
              <a:rPr lang="en-US" sz="1600" dirty="0" smtClean="0"/>
              <a:t>This value is higher than any point on the ECRS ASDC, but there is not </a:t>
            </a:r>
            <a:r>
              <a:rPr lang="en-US" sz="1600" dirty="0" smtClean="0"/>
              <a:t>an ECRS </a:t>
            </a:r>
            <a:r>
              <a:rPr lang="en-US" sz="1600" dirty="0" smtClean="0"/>
              <a:t>shortage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9" name="TextBox 8"/>
          <p:cNvSpPr txBox="1"/>
          <p:nvPr/>
        </p:nvSpPr>
        <p:spPr>
          <a:xfrm>
            <a:off x="1839768" y="3472948"/>
            <a:ext cx="5562600" cy="830997"/>
          </a:xfrm>
          <a:prstGeom prst="rect">
            <a:avLst/>
          </a:prstGeom>
          <a:noFill/>
        </p:spPr>
        <p:txBody>
          <a:bodyPr wrap="square" rtlCol="0">
            <a:spAutoFit/>
          </a:bodyPr>
          <a:lstStyle/>
          <a:p>
            <a:r>
              <a:rPr lang="en-US" sz="1600" dirty="0" smtClean="0">
                <a:solidFill>
                  <a:schemeClr val="tx2"/>
                </a:solidFill>
              </a:rPr>
              <a:t>Ramp constraint: </a:t>
            </a:r>
          </a:p>
          <a:p>
            <a:pPr marL="285750" indent="-285750">
              <a:buFont typeface="Arial" panose="020B0604020202020204" pitchFamily="34" charset="0"/>
              <a:buChar char="•"/>
            </a:pPr>
            <a:r>
              <a:rPr lang="en-US" sz="1600" dirty="0" smtClean="0">
                <a:solidFill>
                  <a:schemeClr val="tx2"/>
                </a:solidFill>
              </a:rPr>
              <a:t>HDL =  Output + (1MW/min * 5min) = Output + 5MW</a:t>
            </a:r>
          </a:p>
          <a:p>
            <a:pPr marL="285750" indent="-285750">
              <a:buFont typeface="Arial" panose="020B0604020202020204" pitchFamily="34" charset="0"/>
              <a:buChar char="•"/>
            </a:pPr>
            <a:r>
              <a:rPr lang="en-US" sz="1600" dirty="0" smtClean="0">
                <a:solidFill>
                  <a:schemeClr val="tx2"/>
                </a:solidFill>
              </a:rPr>
              <a:t>Base Point + (50% * </a:t>
            </a:r>
            <a:r>
              <a:rPr lang="en-US" sz="1600" dirty="0" err="1" smtClean="0">
                <a:solidFill>
                  <a:schemeClr val="tx2"/>
                </a:solidFill>
              </a:rPr>
              <a:t>Reg</a:t>
            </a:r>
            <a:r>
              <a:rPr lang="en-US" sz="1600" dirty="0" smtClean="0">
                <a:solidFill>
                  <a:schemeClr val="tx2"/>
                </a:solidFill>
              </a:rPr>
              <a:t>-Up Award) &lt;= HDL</a:t>
            </a:r>
            <a:endParaRPr lang="en-US" sz="1600" dirty="0">
              <a:solidFill>
                <a:schemeClr val="tx2"/>
              </a:solidFill>
            </a:endParaRPr>
          </a:p>
        </p:txBody>
      </p:sp>
      <p:graphicFrame>
        <p:nvGraphicFramePr>
          <p:cNvPr id="11" name="Chart 10"/>
          <p:cNvGraphicFramePr>
            <a:graphicFrameLocks/>
          </p:cNvGraphicFramePr>
          <p:nvPr>
            <p:extLst>
              <p:ext uri="{D42A27DB-BD31-4B8C-83A1-F6EECF244321}">
                <p14:modId xmlns:p14="http://schemas.microsoft.com/office/powerpoint/2010/main" val="1837512565"/>
              </p:ext>
            </p:extLst>
          </p:nvPr>
        </p:nvGraphicFramePr>
        <p:xfrm>
          <a:off x="4510809" y="930652"/>
          <a:ext cx="4591627" cy="2619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952142594"/>
              </p:ext>
            </p:extLst>
          </p:nvPr>
        </p:nvGraphicFramePr>
        <p:xfrm>
          <a:off x="914399" y="4343400"/>
          <a:ext cx="7315200" cy="1793023"/>
        </p:xfrm>
        <a:graphic>
          <a:graphicData uri="http://schemas.openxmlformats.org/drawingml/2006/table">
            <a:tbl>
              <a:tblPr>
                <a:tableStyleId>{5940675A-B579-460E-94D1-54222C63F5DA}</a:tableStyleId>
              </a:tblPr>
              <a:tblGrid>
                <a:gridCol w="1079191"/>
                <a:gridCol w="1079191"/>
                <a:gridCol w="1076124"/>
                <a:gridCol w="1017874"/>
                <a:gridCol w="1020940"/>
                <a:gridCol w="1020940"/>
                <a:gridCol w="1020940"/>
              </a:tblGrid>
              <a:tr h="194391">
                <a:tc rowSpan="2">
                  <a:txBody>
                    <a:bodyPr/>
                    <a:lstStyle/>
                    <a:p>
                      <a:pPr algn="ctr" fontAlgn="ctr"/>
                      <a:r>
                        <a:rPr lang="en-US" sz="1100" b="1" u="none" strike="noStrike" dirty="0">
                          <a:solidFill>
                            <a:schemeClr val="tx2"/>
                          </a:solidFill>
                          <a:effectLst/>
                        </a:rPr>
                        <a:t>Real-Time Interval</a:t>
                      </a:r>
                      <a:endParaRPr lang="en-US" sz="1100" b="1" i="0" u="none" strike="noStrike" dirty="0">
                        <a:solidFill>
                          <a:schemeClr val="tx2"/>
                        </a:solidFill>
                        <a:effectLst/>
                        <a:latin typeface="Arial" panose="020B0604020202020204" pitchFamily="34" charset="0"/>
                      </a:endParaRPr>
                    </a:p>
                  </a:txBody>
                  <a:tcPr marL="9525" marR="9525" marT="9525" marB="0" anchor="ctr"/>
                </a:tc>
                <a:tc rowSpan="2">
                  <a:txBody>
                    <a:bodyPr/>
                    <a:lstStyle/>
                    <a:p>
                      <a:pPr algn="ctr" fontAlgn="ctr"/>
                      <a:r>
                        <a:rPr lang="en-US" sz="1100" b="1" u="none" strike="noStrike" dirty="0" smtClean="0">
                          <a:solidFill>
                            <a:schemeClr val="tx2"/>
                          </a:solidFill>
                          <a:effectLst/>
                        </a:rPr>
                        <a:t>GTBD/ </a:t>
                      </a:r>
                    </a:p>
                    <a:p>
                      <a:pPr algn="ctr" fontAlgn="ctr"/>
                      <a:r>
                        <a:rPr lang="en-US" sz="1100" b="1" u="none" strike="noStrike" dirty="0" smtClean="0">
                          <a:solidFill>
                            <a:schemeClr val="tx2"/>
                          </a:solidFill>
                          <a:effectLst/>
                        </a:rPr>
                        <a:t>Demand</a:t>
                      </a:r>
                      <a:endParaRPr lang="en-US" sz="1100" b="1" i="0" u="none" strike="noStrike" dirty="0">
                        <a:solidFill>
                          <a:schemeClr val="tx2"/>
                        </a:solidFill>
                        <a:effectLst/>
                        <a:latin typeface="Arial" panose="020B0604020202020204" pitchFamily="34" charset="0"/>
                      </a:endParaRPr>
                    </a:p>
                  </a:txBody>
                  <a:tcPr marL="9525" marR="9525" marT="9525" marB="0" anchor="ctr"/>
                </a:tc>
                <a:tc gridSpan="5">
                  <a:txBody>
                    <a:bodyPr/>
                    <a:lstStyle/>
                    <a:p>
                      <a:pPr algn="ctr" fontAlgn="b"/>
                      <a:r>
                        <a:rPr lang="en-US" sz="1100" b="1" u="none" strike="noStrike" dirty="0">
                          <a:solidFill>
                            <a:schemeClr val="tx2"/>
                          </a:solidFill>
                          <a:effectLst/>
                        </a:rPr>
                        <a:t>Resource A</a:t>
                      </a:r>
                      <a:endParaRPr lang="en-US" sz="1100" b="1" i="0" u="none" strike="noStrike" dirty="0">
                        <a:solidFill>
                          <a:schemeClr val="tx2"/>
                        </a:solidFill>
                        <a:effectLst/>
                        <a:latin typeface="Arial" panose="020B060402020202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62272">
                <a:tc vMerge="1">
                  <a:txBody>
                    <a:bodyPr/>
                    <a:lstStyle/>
                    <a:p>
                      <a:endParaRPr lang="en-US"/>
                    </a:p>
                  </a:txBody>
                  <a:tcPr/>
                </a:tc>
                <a:tc vMerge="1">
                  <a:txBody>
                    <a:bodyPr/>
                    <a:lstStyle/>
                    <a:p>
                      <a:endParaRPr lang="en-US"/>
                    </a:p>
                  </a:txBody>
                  <a:tcPr/>
                </a:tc>
                <a:tc>
                  <a:txBody>
                    <a:bodyPr/>
                    <a:lstStyle/>
                    <a:p>
                      <a:pPr algn="ctr" fontAlgn="ctr"/>
                      <a:r>
                        <a:rPr lang="en-US" sz="1100" b="1" u="none" strike="noStrike" dirty="0" err="1">
                          <a:solidFill>
                            <a:schemeClr val="tx2"/>
                          </a:solidFill>
                          <a:effectLst/>
                        </a:rPr>
                        <a:t>Reg</a:t>
                      </a:r>
                      <a:r>
                        <a:rPr lang="en-US" sz="1100" b="1" u="none" strike="noStrike" dirty="0">
                          <a:solidFill>
                            <a:schemeClr val="tx2"/>
                          </a:solidFill>
                          <a:effectLst/>
                        </a:rPr>
                        <a:t>-Up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Award</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smtClean="0">
                          <a:solidFill>
                            <a:schemeClr val="tx2"/>
                          </a:solidFill>
                          <a:effectLst/>
                        </a:rPr>
                        <a:t>ECRS</a:t>
                      </a:r>
                      <a:r>
                        <a:rPr lang="en-US" sz="1100" b="1" u="none" strike="noStrike" baseline="0" dirty="0" smtClean="0">
                          <a:solidFill>
                            <a:schemeClr val="tx2"/>
                          </a:solidFill>
                          <a:effectLst/>
                        </a:rPr>
                        <a:t> </a:t>
                      </a:r>
                    </a:p>
                    <a:p>
                      <a:pPr algn="ctr" fontAlgn="ctr"/>
                      <a:r>
                        <a:rPr lang="en-US" sz="1100" b="1" u="none" strike="noStrike" baseline="0" dirty="0" smtClean="0">
                          <a:solidFill>
                            <a:schemeClr val="tx2"/>
                          </a:solidFill>
                          <a:effectLst/>
                        </a:rPr>
                        <a:t>Award</a:t>
                      </a:r>
                      <a:r>
                        <a:rPr lang="en-US" sz="1100" b="1" u="none" strike="noStrike" dirty="0" smtClean="0">
                          <a:solidFill>
                            <a:schemeClr val="tx2"/>
                          </a:solidFill>
                          <a:effectLst/>
                        </a:rPr>
                        <a:t> </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i="0" u="none" strike="noStrike" dirty="0" smtClean="0">
                          <a:solidFill>
                            <a:schemeClr val="tx2"/>
                          </a:solidFill>
                          <a:effectLst/>
                          <a:latin typeface="Arial" panose="020B0604020202020204" pitchFamily="34" charset="0"/>
                        </a:rPr>
                        <a:t>HSL/ </a:t>
                      </a:r>
                    </a:p>
                    <a:p>
                      <a:pPr algn="ctr" fontAlgn="ctr"/>
                      <a:r>
                        <a:rPr lang="en-US" sz="1100" b="1" i="0" u="none" strike="noStrike" dirty="0" smtClean="0">
                          <a:solidFill>
                            <a:schemeClr val="tx2"/>
                          </a:solidFill>
                          <a:effectLst/>
                          <a:latin typeface="Arial" panose="020B0604020202020204" pitchFamily="34" charset="0"/>
                        </a:rPr>
                        <a:t>HASL</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HDL </a:t>
                      </a:r>
                      <a:endParaRPr lang="en-US" sz="1100" b="1" u="none" strike="noStrike" dirty="0" smtClean="0">
                        <a:solidFill>
                          <a:schemeClr val="tx2"/>
                        </a:solidFill>
                        <a:effectLst/>
                      </a:endParaRPr>
                    </a:p>
                    <a:p>
                      <a:pPr algn="ctr" fontAlgn="ctr"/>
                      <a:r>
                        <a:rPr lang="en-US" sz="1100" b="1" u="none" strike="noStrike" dirty="0" smtClean="0">
                          <a:solidFill>
                            <a:schemeClr val="tx2"/>
                          </a:solidFill>
                          <a:effectLst/>
                        </a:rPr>
                        <a:t>(Physical Ramp)</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ctr"/>
                      <a:r>
                        <a:rPr lang="en-US" sz="1100" b="1" u="none" strike="noStrike" dirty="0">
                          <a:solidFill>
                            <a:schemeClr val="tx2"/>
                          </a:solidFill>
                          <a:effectLst/>
                        </a:rPr>
                        <a:t>Base </a:t>
                      </a:r>
                      <a:r>
                        <a:rPr lang="en-US" sz="1100" b="1" u="none" strike="noStrike" dirty="0" smtClean="0">
                          <a:solidFill>
                            <a:schemeClr val="tx2"/>
                          </a:solidFill>
                          <a:effectLst/>
                        </a:rPr>
                        <a:t>Point</a:t>
                      </a:r>
                      <a:endParaRPr lang="en-US" sz="1100" b="1" i="0" u="none" strike="noStrike" dirty="0">
                        <a:solidFill>
                          <a:schemeClr val="tx2"/>
                        </a:solidFill>
                        <a:effectLst/>
                        <a:latin typeface="Arial" panose="020B0604020202020204" pitchFamily="34" charset="0"/>
                      </a:endParaRPr>
                    </a:p>
                  </a:txBody>
                  <a:tcPr marL="9525" marR="9525" marT="9525" marB="0" anchor="ctr"/>
                </a:tc>
              </a:tr>
              <a:tr h="259090">
                <a:tc>
                  <a:txBody>
                    <a:bodyPr/>
                    <a:lstStyle/>
                    <a:p>
                      <a:pPr algn="ctr" fontAlgn="b"/>
                      <a:r>
                        <a:rPr lang="en-US" sz="1100" b="1" u="none" strike="noStrike">
                          <a:solidFill>
                            <a:schemeClr val="tx2"/>
                          </a:solidFill>
                          <a:effectLst/>
                        </a:rPr>
                        <a:t>1</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70</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72.5</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70</a:t>
                      </a:r>
                    </a:p>
                  </a:txBody>
                  <a:tcPr marL="9525" marR="9525" marT="9525" marB="0" anchor="ctr"/>
                </a:tc>
              </a:tr>
              <a:tr h="259090">
                <a:tc>
                  <a:txBody>
                    <a:bodyPr/>
                    <a:lstStyle/>
                    <a:p>
                      <a:pPr algn="ctr" fontAlgn="b"/>
                      <a:r>
                        <a:rPr lang="en-US" sz="1100" b="1" u="none" strike="noStrike">
                          <a:solidFill>
                            <a:schemeClr val="tx2"/>
                          </a:solidFill>
                          <a:effectLst/>
                        </a:rPr>
                        <a:t>2</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75</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73</a:t>
                      </a:r>
                    </a:p>
                  </a:txBody>
                  <a:tcPr marL="9525" marR="9525" marT="9525" marB="0" anchor="ctr"/>
                </a:tc>
              </a:tr>
              <a:tr h="259090">
                <a:tc>
                  <a:txBody>
                    <a:bodyPr/>
                    <a:lstStyle/>
                    <a:p>
                      <a:pPr algn="ctr" fontAlgn="b"/>
                      <a:r>
                        <a:rPr lang="en-US" sz="1100" b="1" u="none" strike="noStrike">
                          <a:solidFill>
                            <a:schemeClr val="tx2"/>
                          </a:solidFill>
                          <a:effectLst/>
                        </a:rPr>
                        <a:t>3</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sng" strike="noStrike" dirty="0">
                          <a:solidFill>
                            <a:schemeClr val="accent6"/>
                          </a:solidFill>
                          <a:effectLst/>
                        </a:rPr>
                        <a:t>77</a:t>
                      </a:r>
                      <a:endParaRPr lang="en-US" sz="1100" b="1" i="0" u="sng" strike="noStrike" dirty="0">
                        <a:solidFill>
                          <a:schemeClr val="accent6"/>
                        </a:solidFill>
                        <a:effectLst/>
                        <a:latin typeface="Arial" panose="020B0604020202020204" pitchFamily="34" charset="0"/>
                      </a:endParaRPr>
                    </a:p>
                  </a:txBody>
                  <a:tcPr marL="9525" marR="9525" marT="9525" marB="0" anchor="ctr"/>
                </a:tc>
                <a:tc>
                  <a:txBody>
                    <a:bodyPr/>
                    <a:lstStyle/>
                    <a:p>
                      <a:pPr algn="ctr" fontAlgn="b"/>
                      <a:r>
                        <a:rPr lang="en-US" sz="1100" b="1" i="0" u="sng" strike="noStrike" dirty="0">
                          <a:solidFill>
                            <a:schemeClr val="accent1"/>
                          </a:solidFill>
                          <a:effectLst/>
                          <a:latin typeface="Arial" panose="020B0604020202020204" pitchFamily="34" charset="0"/>
                        </a:rPr>
                        <a:t>2</a:t>
                      </a: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78</a:t>
                      </a:r>
                    </a:p>
                  </a:txBody>
                  <a:tcPr marL="9525" marR="9525" marT="9525" marB="0" anchor="ctr"/>
                </a:tc>
                <a:tc>
                  <a:txBody>
                    <a:bodyPr/>
                    <a:lstStyle/>
                    <a:p>
                      <a:pPr algn="ctr" fontAlgn="b"/>
                      <a:r>
                        <a:rPr lang="en-US" sz="1100" b="1" i="0" u="sng" strike="noStrike" dirty="0">
                          <a:solidFill>
                            <a:schemeClr val="accent6"/>
                          </a:solidFill>
                          <a:effectLst/>
                          <a:latin typeface="Arial" panose="020B0604020202020204" pitchFamily="34" charset="0"/>
                        </a:rPr>
                        <a:t>77</a:t>
                      </a:r>
                    </a:p>
                  </a:txBody>
                  <a:tcPr marL="9525" marR="9525" marT="9525" marB="0" anchor="ctr"/>
                </a:tc>
              </a:tr>
              <a:tr h="259090">
                <a:tc>
                  <a:txBody>
                    <a:bodyPr/>
                    <a:lstStyle/>
                    <a:p>
                      <a:pPr algn="ctr" fontAlgn="b"/>
                      <a:r>
                        <a:rPr lang="en-US" sz="1100" b="1" u="none" strike="noStrike">
                          <a:solidFill>
                            <a:schemeClr val="tx2"/>
                          </a:solidFill>
                          <a:effectLst/>
                        </a:rPr>
                        <a:t>4</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u="none" strike="noStrike">
                          <a:solidFill>
                            <a:schemeClr val="tx2"/>
                          </a:solidFill>
                          <a:effectLst/>
                        </a:rPr>
                        <a:t>79</a:t>
                      </a:r>
                      <a:endParaRPr lang="en-US" sz="1100" b="1" i="0" u="none" strike="noStrike">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3</a:t>
                      </a:r>
                    </a:p>
                  </a:txBody>
                  <a:tcPr marL="9525" marR="9525" marT="9525" marB="0" anchor="ctr"/>
                </a:tc>
                <a:tc>
                  <a:txBody>
                    <a:bodyPr/>
                    <a:lstStyle/>
                    <a:p>
                      <a:pPr algn="ctr" fontAlgn="b"/>
                      <a:r>
                        <a:rPr lang="en-US" sz="1100" b="1" i="0" u="none" strike="noStrike" dirty="0" smtClean="0">
                          <a:solidFill>
                            <a:schemeClr val="tx2"/>
                          </a:solidFill>
                          <a:effectLst/>
                          <a:latin typeface="Arial" panose="020B0604020202020204" pitchFamily="34" charset="0"/>
                        </a:rPr>
                        <a:t>100/</a:t>
                      </a:r>
                      <a:r>
                        <a:rPr lang="en-US" sz="1100" b="1" i="0" u="none" strike="noStrike" dirty="0" err="1" smtClean="0">
                          <a:solidFill>
                            <a:schemeClr val="tx2"/>
                          </a:solidFill>
                          <a:effectLst/>
                          <a:latin typeface="Arial" panose="020B0604020202020204" pitchFamily="34" charset="0"/>
                        </a:rPr>
                        <a:t>na</a:t>
                      </a:r>
                      <a:endParaRPr lang="en-US" sz="1100" b="1" i="0" u="none" strike="noStrike" dirty="0">
                        <a:solidFill>
                          <a:schemeClr val="tx2"/>
                        </a:solidFill>
                        <a:effectLst/>
                        <a:latin typeface="Arial" panose="020B0604020202020204" pitchFamily="34" charset="0"/>
                      </a:endParaRP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81.5</a:t>
                      </a:r>
                    </a:p>
                  </a:txBody>
                  <a:tcPr marL="9525" marR="9525" marT="9525" marB="0" anchor="ctr"/>
                </a:tc>
                <a:tc>
                  <a:txBody>
                    <a:bodyPr/>
                    <a:lstStyle/>
                    <a:p>
                      <a:pPr algn="ctr" fontAlgn="b"/>
                      <a:r>
                        <a:rPr lang="en-US" sz="1100" b="1" i="0" u="none" strike="noStrike" dirty="0">
                          <a:solidFill>
                            <a:schemeClr val="tx2"/>
                          </a:solidFill>
                          <a:effectLst/>
                          <a:latin typeface="Arial" panose="020B0604020202020204" pitchFamily="34" charset="0"/>
                        </a:rPr>
                        <a:t>79</a:t>
                      </a:r>
                    </a:p>
                  </a:txBody>
                  <a:tcPr marL="9525" marR="9525" marT="9525" marB="0" anchor="ctr"/>
                </a:tc>
              </a:tr>
            </a:tbl>
          </a:graphicData>
        </a:graphic>
      </p:graphicFrame>
    </p:spTree>
    <p:extLst>
      <p:ext uri="{BB962C8B-B14F-4D97-AF65-F5344CB8AC3E}">
        <p14:creationId xmlns:p14="http://schemas.microsoft.com/office/powerpoint/2010/main" val="2647544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4001</TotalTime>
  <Words>1009</Words>
  <Application>Microsoft Office PowerPoint</Application>
  <PresentationFormat>On-screen Show (4:3)</PresentationFormat>
  <Paragraphs>228</Paragraphs>
  <Slides>11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1_Custom Design</vt:lpstr>
      <vt:lpstr>Office Theme</vt:lpstr>
      <vt:lpstr>PowerPoint Presentation</vt:lpstr>
      <vt:lpstr>Acronyms</vt:lpstr>
      <vt:lpstr>Introduction</vt:lpstr>
      <vt:lpstr>Example Setup</vt:lpstr>
      <vt:lpstr>Example Setup</vt:lpstr>
      <vt:lpstr>Today’s Market</vt:lpstr>
      <vt:lpstr>RTC Examples</vt:lpstr>
      <vt:lpstr>RTC – Example A</vt:lpstr>
      <vt:lpstr>RTC – Example B</vt:lpstr>
      <vt:lpstr>Conclusions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252</cp:revision>
  <cp:lastPrinted>2016-01-21T20:53:15Z</cp:lastPrinted>
  <dcterms:created xsi:type="dcterms:W3CDTF">2016-01-21T15:20:31Z</dcterms:created>
  <dcterms:modified xsi:type="dcterms:W3CDTF">2019-08-20T21:10:18Z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