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7"/>
  </p:notesMasterIdLst>
  <p:handoutMasterIdLst>
    <p:handoutMasterId r:id="rId18"/>
  </p:handoutMasterIdLst>
  <p:sldIdLst>
    <p:sldId id="260" r:id="rId6"/>
    <p:sldId id="312" r:id="rId7"/>
    <p:sldId id="298" r:id="rId8"/>
    <p:sldId id="321" r:id="rId9"/>
    <p:sldId id="313" r:id="rId10"/>
    <p:sldId id="319" r:id="rId11"/>
    <p:sldId id="315" r:id="rId12"/>
    <p:sldId id="317" r:id="rId13"/>
    <p:sldId id="318" r:id="rId14"/>
    <p:sldId id="320" r:id="rId15"/>
    <p:sldId id="311"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89" autoAdjust="0"/>
  </p:normalViewPr>
  <p:slideViewPr>
    <p:cSldViewPr showGuides="1">
      <p:cViewPr varScale="1">
        <p:scale>
          <a:sx n="89" d="100"/>
          <a:sy n="89" d="100"/>
        </p:scale>
        <p:origin x="324" y="9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http://ep.ercot.com/stpl/Major%20Managed%20Initiatives/Real-Time%20Co-optimization/Workshop%20and%20Task%20Force%20Material/8-27-19%20TF%20Meeting/RTC%20Ramp%20Constraint%20Example%20for%20ASDC%20Discussion.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ep.ercot.com/stpl/Major%20Managed%20Initiatives/Real-Time%20Co-optimization/Workshop%20and%20Task%20Force%20Material/8-27-19%20TF%20Meeting/RTC%20Ramp%20Constraint%20Example%20for%20ASDC%20Discussio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ep.ercot.com/stpl/Major%20Managed%20Initiatives/Real-Time%20Co-optimization/Workshop%20and%20Task%20Force%20Material/8-27-19%20TF%20Meeting/RTC%20Ramp%20Constraint%20Example%20for%20ASDC%20Discussio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ep.ercot.com/stpl/Major%20Managed%20Initiatives/Real-Time%20Co-optimization/Workshop%20and%20Task%20Force%20Material/8-27-19%20TF%20Meeting/RTC%20Ramp%20Constraint%20Example%20for%20ASDC%20Discussio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ep.ercot.com/stpl/Major%20Managed%20Initiatives/Real-Time%20Co-optimization/Workshop%20and%20Task%20Force%20Material/8-27-19%20TF%20Meeting/RTC%20Ramp%20Constraint%20Example%20for%20ASDC%20Discussio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ep.ercot.com/stpl/Major%20Managed%20Initiatives/Real-Time%20Co-optimization/Workshop%20and%20Task%20Force%20Material/8-27-19%20TF%20Meeting/RTC%20Ramp%20Constraint%20Example%20for%20ASDC%20Discussion.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PBPC</a:t>
            </a:r>
          </a:p>
        </c:rich>
      </c:tx>
      <c:layout/>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spPr>
            <a:ln w="19050" cap="rnd">
              <a:solidFill>
                <a:schemeClr val="accent1"/>
              </a:solidFill>
              <a:round/>
            </a:ln>
            <a:effectLst/>
          </c:spPr>
          <c:marker>
            <c:symbol val="none"/>
          </c:marker>
          <c:xVal>
            <c:numRef>
              <c:f>Sheet1!$J$8:$J$11</c:f>
              <c:numCache>
                <c:formatCode>General</c:formatCode>
                <c:ptCount val="4"/>
                <c:pt idx="0">
                  <c:v>0</c:v>
                </c:pt>
                <c:pt idx="1">
                  <c:v>1.5</c:v>
                </c:pt>
                <c:pt idx="2">
                  <c:v>1.5</c:v>
                </c:pt>
                <c:pt idx="3">
                  <c:v>3</c:v>
                </c:pt>
              </c:numCache>
            </c:numRef>
          </c:xVal>
          <c:yVal>
            <c:numRef>
              <c:f>Sheet1!$K$8:$K$11</c:f>
              <c:numCache>
                <c:formatCode>General</c:formatCode>
                <c:ptCount val="4"/>
                <c:pt idx="0">
                  <c:v>2000</c:v>
                </c:pt>
                <c:pt idx="1">
                  <c:v>2000</c:v>
                </c:pt>
                <c:pt idx="2">
                  <c:v>9000</c:v>
                </c:pt>
                <c:pt idx="3">
                  <c:v>9000</c:v>
                </c:pt>
              </c:numCache>
            </c:numRef>
          </c:yVal>
          <c:smooth val="0"/>
        </c:ser>
        <c:dLbls>
          <c:showLegendKey val="0"/>
          <c:showVal val="0"/>
          <c:showCatName val="0"/>
          <c:showSerName val="0"/>
          <c:showPercent val="0"/>
          <c:showBubbleSize val="0"/>
        </c:dLbls>
        <c:axId val="145293224"/>
        <c:axId val="145292048"/>
      </c:scatterChart>
      <c:valAx>
        <c:axId val="145293224"/>
        <c:scaling>
          <c:orientation val="minMax"/>
          <c:max val="3"/>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a:t>
                </a:r>
              </a:p>
            </c:rich>
          </c:tx>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45292048"/>
        <c:crosses val="autoZero"/>
        <c:crossBetween val="midCat"/>
        <c:majorUnit val="0.5"/>
      </c:valAx>
      <c:valAx>
        <c:axId val="14529204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$/MWh</a:t>
                </a:r>
              </a:p>
            </c:rich>
          </c:tx>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45293224"/>
        <c:crosses val="autoZero"/>
        <c:crossBetween val="midCat"/>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Aggregate</a:t>
            </a:r>
            <a:r>
              <a:rPr lang="en-US" baseline="0"/>
              <a:t> ORDC</a:t>
            </a:r>
            <a:endParaRPr lang="en-US"/>
          </a:p>
        </c:rich>
      </c:tx>
      <c:layout>
        <c:manualLayout>
          <c:xMode val="edge"/>
          <c:yMode val="edge"/>
          <c:x val="0.34844353095568936"/>
          <c:y val="2.9090909090909091E-2"/>
        </c:manualLayout>
      </c:layout>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1191215068704647"/>
          <c:y val="0.19946666666666665"/>
          <c:w val="0.74120638412845441"/>
          <c:h val="0.53052121212121217"/>
        </c:manualLayout>
      </c:layout>
      <c:scatterChart>
        <c:scatterStyle val="lineMarker"/>
        <c:varyColors val="0"/>
        <c:ser>
          <c:idx val="0"/>
          <c:order val="0"/>
          <c:tx>
            <c:v>ORDC</c:v>
          </c:tx>
          <c:spPr>
            <a:ln w="19050" cap="rnd">
              <a:solidFill>
                <a:schemeClr val="accent6"/>
              </a:solidFill>
              <a:round/>
            </a:ln>
            <a:effectLst/>
          </c:spPr>
          <c:marker>
            <c:symbol val="none"/>
          </c:marker>
          <c:xVal>
            <c:numRef>
              <c:f>Sheet1!$B$51:$B$56</c:f>
              <c:numCache>
                <c:formatCode>General</c:formatCode>
                <c:ptCount val="6"/>
                <c:pt idx="0">
                  <c:v>0</c:v>
                </c:pt>
                <c:pt idx="1">
                  <c:v>2.5</c:v>
                </c:pt>
                <c:pt idx="2">
                  <c:v>2.5</c:v>
                </c:pt>
                <c:pt idx="3">
                  <c:v>4</c:v>
                </c:pt>
                <c:pt idx="4">
                  <c:v>4</c:v>
                </c:pt>
                <c:pt idx="5">
                  <c:v>6</c:v>
                </c:pt>
              </c:numCache>
            </c:numRef>
          </c:xVal>
          <c:yVal>
            <c:numRef>
              <c:f>Sheet1!$C$51:$C$56</c:f>
              <c:numCache>
                <c:formatCode>General</c:formatCode>
                <c:ptCount val="6"/>
                <c:pt idx="0">
                  <c:v>9000</c:v>
                </c:pt>
                <c:pt idx="1">
                  <c:v>9000</c:v>
                </c:pt>
                <c:pt idx="2">
                  <c:v>2000</c:v>
                </c:pt>
                <c:pt idx="3">
                  <c:v>2000</c:v>
                </c:pt>
                <c:pt idx="4">
                  <c:v>1000</c:v>
                </c:pt>
                <c:pt idx="5">
                  <c:v>1000</c:v>
                </c:pt>
              </c:numCache>
            </c:numRef>
          </c:yVal>
          <c:smooth val="0"/>
        </c:ser>
        <c:dLbls>
          <c:showLegendKey val="0"/>
          <c:showVal val="0"/>
          <c:showCatName val="0"/>
          <c:showSerName val="0"/>
          <c:showPercent val="0"/>
          <c:showBubbleSize val="0"/>
        </c:dLbls>
        <c:axId val="145293616"/>
        <c:axId val="145294008"/>
      </c:scatterChart>
      <c:valAx>
        <c:axId val="145293616"/>
        <c:scaling>
          <c:orientation val="minMax"/>
          <c:max val="6"/>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a:t>
                </a:r>
              </a:p>
            </c:rich>
          </c:tx>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45294008"/>
        <c:crosses val="autoZero"/>
        <c:crossBetween val="midCat"/>
        <c:majorUnit val="1"/>
      </c:valAx>
      <c:valAx>
        <c:axId val="14529400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$/MWh</a:t>
                </a:r>
              </a:p>
            </c:rich>
          </c:tx>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45293616"/>
        <c:crosses val="autoZero"/>
        <c:crossBetween val="midCat"/>
      </c:valAx>
      <c:spPr>
        <a:noFill/>
        <a:ln>
          <a:noFill/>
        </a:ln>
        <a:effectLst/>
      </c:spPr>
    </c:plotArea>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ASDCs</a:t>
            </a:r>
            <a:r>
              <a:rPr lang="en-US" baseline="0"/>
              <a:t> </a:t>
            </a:r>
            <a:r>
              <a:rPr lang="en-US"/>
              <a:t>- Example</a:t>
            </a:r>
            <a:r>
              <a:rPr lang="en-US" baseline="0"/>
              <a:t> A</a:t>
            </a:r>
            <a:r>
              <a:rPr lang="en-US"/>
              <a:t> </a:t>
            </a:r>
          </a:p>
        </c:rich>
      </c:tx>
      <c:layout/>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1191215068704647"/>
          <c:y val="0.19946666666666665"/>
          <c:w val="0.74120638412845441"/>
          <c:h val="0.53052121212121217"/>
        </c:manualLayout>
      </c:layout>
      <c:scatterChart>
        <c:scatterStyle val="lineMarker"/>
        <c:varyColors val="0"/>
        <c:ser>
          <c:idx val="0"/>
          <c:order val="0"/>
          <c:tx>
            <c:v>Reg-Up</c:v>
          </c:tx>
          <c:spPr>
            <a:ln w="19050" cap="rnd">
              <a:solidFill>
                <a:schemeClr val="accent3"/>
              </a:solidFill>
              <a:round/>
            </a:ln>
            <a:effectLst/>
          </c:spPr>
          <c:marker>
            <c:symbol val="none"/>
          </c:marker>
          <c:xVal>
            <c:numRef>
              <c:f>Sheet1!$J$22:$J$25</c:f>
              <c:numCache>
                <c:formatCode>General</c:formatCode>
                <c:ptCount val="4"/>
                <c:pt idx="0">
                  <c:v>0</c:v>
                </c:pt>
                <c:pt idx="1">
                  <c:v>1.5</c:v>
                </c:pt>
                <c:pt idx="2">
                  <c:v>1.5</c:v>
                </c:pt>
                <c:pt idx="3">
                  <c:v>3</c:v>
                </c:pt>
              </c:numCache>
            </c:numRef>
          </c:xVal>
          <c:yVal>
            <c:numRef>
              <c:f>Sheet1!$K$22:$K$25</c:f>
              <c:numCache>
                <c:formatCode>General</c:formatCode>
                <c:ptCount val="4"/>
                <c:pt idx="0">
                  <c:v>9000</c:v>
                </c:pt>
                <c:pt idx="1">
                  <c:v>9000</c:v>
                </c:pt>
                <c:pt idx="2">
                  <c:v>2000</c:v>
                </c:pt>
                <c:pt idx="3">
                  <c:v>2000</c:v>
                </c:pt>
              </c:numCache>
            </c:numRef>
          </c:yVal>
          <c:smooth val="0"/>
        </c:ser>
        <c:ser>
          <c:idx val="1"/>
          <c:order val="1"/>
          <c:tx>
            <c:v>ECRS</c:v>
          </c:tx>
          <c:spPr>
            <a:ln w="19050" cap="rnd">
              <a:solidFill>
                <a:schemeClr val="accent2"/>
              </a:solidFill>
              <a:round/>
            </a:ln>
            <a:effectLst/>
          </c:spPr>
          <c:marker>
            <c:symbol val="none"/>
          </c:marker>
          <c:xVal>
            <c:numRef>
              <c:f>Sheet1!$L$22:$L$25</c:f>
              <c:numCache>
                <c:formatCode>General</c:formatCode>
                <c:ptCount val="4"/>
                <c:pt idx="0">
                  <c:v>0</c:v>
                </c:pt>
                <c:pt idx="1">
                  <c:v>1</c:v>
                </c:pt>
                <c:pt idx="2">
                  <c:v>1</c:v>
                </c:pt>
                <c:pt idx="3">
                  <c:v>3</c:v>
                </c:pt>
              </c:numCache>
            </c:numRef>
          </c:xVal>
          <c:yVal>
            <c:numRef>
              <c:f>Sheet1!$M$22:$M$25</c:f>
              <c:numCache>
                <c:formatCode>General</c:formatCode>
                <c:ptCount val="4"/>
                <c:pt idx="0">
                  <c:v>9000</c:v>
                </c:pt>
                <c:pt idx="1">
                  <c:v>9000</c:v>
                </c:pt>
                <c:pt idx="2">
                  <c:v>1000</c:v>
                </c:pt>
                <c:pt idx="3">
                  <c:v>1000</c:v>
                </c:pt>
              </c:numCache>
            </c:numRef>
          </c:yVal>
          <c:smooth val="0"/>
        </c:ser>
        <c:dLbls>
          <c:showLegendKey val="0"/>
          <c:showVal val="0"/>
          <c:showCatName val="0"/>
          <c:showSerName val="0"/>
          <c:showPercent val="0"/>
          <c:showBubbleSize val="0"/>
        </c:dLbls>
        <c:axId val="145294792"/>
        <c:axId val="145296752"/>
      </c:scatterChart>
      <c:valAx>
        <c:axId val="145294792"/>
        <c:scaling>
          <c:orientation val="minMax"/>
          <c:max val="3"/>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a:t>
                </a:r>
              </a:p>
            </c:rich>
          </c:tx>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45296752"/>
        <c:crosses val="autoZero"/>
        <c:crossBetween val="midCat"/>
        <c:majorUnit val="0.5"/>
      </c:valAx>
      <c:valAx>
        <c:axId val="14529675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$/MWh</a:t>
                </a:r>
              </a:p>
            </c:rich>
          </c:tx>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45294792"/>
        <c:crosses val="autoZero"/>
        <c:crossBetween val="midCat"/>
      </c:valAx>
      <c:spPr>
        <a:noFill/>
        <a:ln>
          <a:noFill/>
        </a:ln>
        <a:effectLst/>
      </c:spPr>
    </c:plotArea>
    <c:legend>
      <c:legendPos val="r"/>
      <c:layout>
        <c:manualLayout>
          <c:xMode val="edge"/>
          <c:yMode val="edge"/>
          <c:x val="0.65138453228238735"/>
          <c:y val="0.22691558100691958"/>
          <c:w val="0.27030330075318348"/>
          <c:h val="0.20832603197327607"/>
        </c:manualLayout>
      </c:layout>
      <c:overlay val="1"/>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ASDCs - Example</a:t>
            </a:r>
            <a:r>
              <a:rPr lang="en-US" baseline="0"/>
              <a:t> B</a:t>
            </a:r>
            <a:endParaRPr lang="en-US"/>
          </a:p>
        </c:rich>
      </c:tx>
      <c:layout/>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1191215068704647"/>
          <c:y val="0.19946666666666665"/>
          <c:w val="0.74120638412845441"/>
          <c:h val="0.53052121212121217"/>
        </c:manualLayout>
      </c:layout>
      <c:scatterChart>
        <c:scatterStyle val="lineMarker"/>
        <c:varyColors val="0"/>
        <c:ser>
          <c:idx val="0"/>
          <c:order val="0"/>
          <c:tx>
            <c:v>Reg-Up</c:v>
          </c:tx>
          <c:spPr>
            <a:ln w="19050" cap="rnd">
              <a:solidFill>
                <a:schemeClr val="accent3"/>
              </a:solidFill>
              <a:round/>
            </a:ln>
            <a:effectLst/>
          </c:spPr>
          <c:marker>
            <c:symbol val="none"/>
          </c:marker>
          <c:xVal>
            <c:numRef>
              <c:f>Sheet1!$J$37:$J$40</c:f>
              <c:numCache>
                <c:formatCode>General</c:formatCode>
                <c:ptCount val="4"/>
                <c:pt idx="0">
                  <c:v>0</c:v>
                </c:pt>
                <c:pt idx="1">
                  <c:v>2.5</c:v>
                </c:pt>
                <c:pt idx="2">
                  <c:v>2.5</c:v>
                </c:pt>
                <c:pt idx="3">
                  <c:v>3</c:v>
                </c:pt>
              </c:numCache>
            </c:numRef>
          </c:xVal>
          <c:yVal>
            <c:numRef>
              <c:f>Sheet1!$K$37:$K$40</c:f>
              <c:numCache>
                <c:formatCode>General</c:formatCode>
                <c:ptCount val="4"/>
                <c:pt idx="0">
                  <c:v>9000</c:v>
                </c:pt>
                <c:pt idx="1">
                  <c:v>9000</c:v>
                </c:pt>
                <c:pt idx="2">
                  <c:v>2000</c:v>
                </c:pt>
                <c:pt idx="3">
                  <c:v>2000</c:v>
                </c:pt>
              </c:numCache>
            </c:numRef>
          </c:yVal>
          <c:smooth val="0"/>
        </c:ser>
        <c:ser>
          <c:idx val="1"/>
          <c:order val="1"/>
          <c:tx>
            <c:v>ECRS</c:v>
          </c:tx>
          <c:spPr>
            <a:ln w="19050" cap="rnd">
              <a:solidFill>
                <a:schemeClr val="accent2"/>
              </a:solidFill>
              <a:round/>
            </a:ln>
            <a:effectLst/>
          </c:spPr>
          <c:marker>
            <c:symbol val="none"/>
          </c:marker>
          <c:xVal>
            <c:numRef>
              <c:f>Sheet1!$L$37:$L$40</c:f>
              <c:numCache>
                <c:formatCode>General</c:formatCode>
                <c:ptCount val="4"/>
                <c:pt idx="0">
                  <c:v>0</c:v>
                </c:pt>
                <c:pt idx="1">
                  <c:v>1</c:v>
                </c:pt>
                <c:pt idx="2">
                  <c:v>1</c:v>
                </c:pt>
                <c:pt idx="3">
                  <c:v>3</c:v>
                </c:pt>
              </c:numCache>
            </c:numRef>
          </c:xVal>
          <c:yVal>
            <c:numRef>
              <c:f>Sheet1!$M$37:$M$40</c:f>
              <c:numCache>
                <c:formatCode>General</c:formatCode>
                <c:ptCount val="4"/>
                <c:pt idx="0">
                  <c:v>2000</c:v>
                </c:pt>
                <c:pt idx="1">
                  <c:v>2000</c:v>
                </c:pt>
                <c:pt idx="2">
                  <c:v>1000</c:v>
                </c:pt>
                <c:pt idx="3">
                  <c:v>1000</c:v>
                </c:pt>
              </c:numCache>
            </c:numRef>
          </c:yVal>
          <c:smooth val="0"/>
        </c:ser>
        <c:dLbls>
          <c:showLegendKey val="0"/>
          <c:showVal val="0"/>
          <c:showCatName val="0"/>
          <c:showSerName val="0"/>
          <c:showPercent val="0"/>
          <c:showBubbleSize val="0"/>
        </c:dLbls>
        <c:axId val="145295576"/>
        <c:axId val="145295968"/>
      </c:scatterChart>
      <c:valAx>
        <c:axId val="145295576"/>
        <c:scaling>
          <c:orientation val="minMax"/>
          <c:max val="3"/>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a:t>
                </a:r>
              </a:p>
            </c:rich>
          </c:tx>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45295968"/>
        <c:crosses val="autoZero"/>
        <c:crossBetween val="midCat"/>
        <c:majorUnit val="0.5"/>
      </c:valAx>
      <c:valAx>
        <c:axId val="1452959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$/MWh</a:t>
                </a:r>
              </a:p>
            </c:rich>
          </c:tx>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45295576"/>
        <c:crosses val="autoZero"/>
        <c:crossBetween val="midCat"/>
      </c:valAx>
      <c:spPr>
        <a:noFill/>
        <a:ln>
          <a:noFill/>
        </a:ln>
        <a:effectLst/>
      </c:spPr>
    </c:plotArea>
    <c:legend>
      <c:legendPos val="r"/>
      <c:layout>
        <c:manualLayout>
          <c:xMode val="edge"/>
          <c:yMode val="edge"/>
          <c:x val="0.36808390577022043"/>
          <c:y val="0.27540042949176807"/>
          <c:w val="0.26090033010085528"/>
          <c:h val="0.2325684562157003"/>
        </c:manualLayout>
      </c:layout>
      <c:overlay val="1"/>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ASDCs</a:t>
            </a:r>
            <a:r>
              <a:rPr lang="en-US" baseline="0"/>
              <a:t> </a:t>
            </a:r>
            <a:r>
              <a:rPr lang="en-US"/>
              <a:t>- Example</a:t>
            </a:r>
            <a:r>
              <a:rPr lang="en-US" baseline="0"/>
              <a:t> A</a:t>
            </a:r>
            <a:r>
              <a:rPr lang="en-US"/>
              <a:t> </a:t>
            </a:r>
          </a:p>
        </c:rich>
      </c:tx>
      <c:layout/>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1191215068704647"/>
          <c:y val="0.19946666666666665"/>
          <c:w val="0.74120638412845441"/>
          <c:h val="0.53052121212121217"/>
        </c:manualLayout>
      </c:layout>
      <c:scatterChart>
        <c:scatterStyle val="lineMarker"/>
        <c:varyColors val="0"/>
        <c:ser>
          <c:idx val="0"/>
          <c:order val="0"/>
          <c:tx>
            <c:v>Reg-Up</c:v>
          </c:tx>
          <c:spPr>
            <a:ln w="19050" cap="rnd">
              <a:solidFill>
                <a:schemeClr val="accent3"/>
              </a:solidFill>
              <a:round/>
            </a:ln>
            <a:effectLst/>
          </c:spPr>
          <c:marker>
            <c:symbol val="none"/>
          </c:marker>
          <c:xVal>
            <c:numRef>
              <c:f>Sheet1!$J$22:$J$25</c:f>
              <c:numCache>
                <c:formatCode>General</c:formatCode>
                <c:ptCount val="4"/>
                <c:pt idx="0">
                  <c:v>0</c:v>
                </c:pt>
                <c:pt idx="1">
                  <c:v>1.5</c:v>
                </c:pt>
                <c:pt idx="2">
                  <c:v>1.5</c:v>
                </c:pt>
                <c:pt idx="3">
                  <c:v>3</c:v>
                </c:pt>
              </c:numCache>
            </c:numRef>
          </c:xVal>
          <c:yVal>
            <c:numRef>
              <c:f>Sheet1!$K$22:$K$25</c:f>
              <c:numCache>
                <c:formatCode>General</c:formatCode>
                <c:ptCount val="4"/>
                <c:pt idx="0">
                  <c:v>9000</c:v>
                </c:pt>
                <c:pt idx="1">
                  <c:v>9000</c:v>
                </c:pt>
                <c:pt idx="2">
                  <c:v>2000</c:v>
                </c:pt>
                <c:pt idx="3">
                  <c:v>2000</c:v>
                </c:pt>
              </c:numCache>
            </c:numRef>
          </c:yVal>
          <c:smooth val="0"/>
        </c:ser>
        <c:ser>
          <c:idx val="1"/>
          <c:order val="1"/>
          <c:tx>
            <c:v>ECRS</c:v>
          </c:tx>
          <c:spPr>
            <a:ln w="19050" cap="rnd">
              <a:solidFill>
                <a:schemeClr val="accent2"/>
              </a:solidFill>
              <a:round/>
            </a:ln>
            <a:effectLst/>
          </c:spPr>
          <c:marker>
            <c:symbol val="none"/>
          </c:marker>
          <c:xVal>
            <c:numRef>
              <c:f>Sheet1!$L$22:$L$25</c:f>
              <c:numCache>
                <c:formatCode>General</c:formatCode>
                <c:ptCount val="4"/>
                <c:pt idx="0">
                  <c:v>0</c:v>
                </c:pt>
                <c:pt idx="1">
                  <c:v>1</c:v>
                </c:pt>
                <c:pt idx="2">
                  <c:v>1</c:v>
                </c:pt>
                <c:pt idx="3">
                  <c:v>3</c:v>
                </c:pt>
              </c:numCache>
            </c:numRef>
          </c:xVal>
          <c:yVal>
            <c:numRef>
              <c:f>Sheet1!$M$22:$M$25</c:f>
              <c:numCache>
                <c:formatCode>General</c:formatCode>
                <c:ptCount val="4"/>
                <c:pt idx="0">
                  <c:v>9000</c:v>
                </c:pt>
                <c:pt idx="1">
                  <c:v>9000</c:v>
                </c:pt>
                <c:pt idx="2">
                  <c:v>1000</c:v>
                </c:pt>
                <c:pt idx="3">
                  <c:v>1000</c:v>
                </c:pt>
              </c:numCache>
            </c:numRef>
          </c:yVal>
          <c:smooth val="0"/>
        </c:ser>
        <c:dLbls>
          <c:showLegendKey val="0"/>
          <c:showVal val="0"/>
          <c:showCatName val="0"/>
          <c:showSerName val="0"/>
          <c:showPercent val="0"/>
          <c:showBubbleSize val="0"/>
        </c:dLbls>
        <c:axId val="145289696"/>
        <c:axId val="145290480"/>
      </c:scatterChart>
      <c:valAx>
        <c:axId val="145289696"/>
        <c:scaling>
          <c:orientation val="minMax"/>
          <c:max val="3"/>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a:t>
                </a:r>
              </a:p>
            </c:rich>
          </c:tx>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45290480"/>
        <c:crosses val="autoZero"/>
        <c:crossBetween val="midCat"/>
        <c:majorUnit val="0.5"/>
      </c:valAx>
      <c:valAx>
        <c:axId val="1452904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$/MWh</a:t>
                </a:r>
              </a:p>
            </c:rich>
          </c:tx>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45289696"/>
        <c:crosses val="autoZero"/>
        <c:crossBetween val="midCat"/>
      </c:valAx>
      <c:spPr>
        <a:noFill/>
        <a:ln>
          <a:noFill/>
        </a:ln>
        <a:effectLst/>
      </c:spPr>
    </c:plotArea>
    <c:legend>
      <c:legendPos val="r"/>
      <c:layout>
        <c:manualLayout>
          <c:xMode val="edge"/>
          <c:yMode val="edge"/>
          <c:x val="0.65138453228238735"/>
          <c:y val="0.22691558100691958"/>
          <c:w val="0.27030330075318348"/>
          <c:h val="0.20832603197327607"/>
        </c:manualLayout>
      </c:layout>
      <c:overlay val="1"/>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r>
              <a:rPr lang="en-US"/>
              <a:t>ASDCs - Example</a:t>
            </a:r>
            <a:r>
              <a:rPr lang="en-US" baseline="0"/>
              <a:t> B</a:t>
            </a:r>
            <a:endParaRPr lang="en-US"/>
          </a:p>
        </c:rich>
      </c:tx>
      <c:layout/>
      <c:overlay val="0"/>
      <c:spPr>
        <a:noFill/>
        <a:ln>
          <a:noFill/>
        </a:ln>
        <a:effectLst/>
      </c:spPr>
      <c:txPr>
        <a:bodyPr rot="0" spcFirstLastPara="1" vertOverflow="ellipsis" vert="horz" wrap="square" anchor="ctr" anchorCtr="1"/>
        <a:lstStyle/>
        <a:p>
          <a:pPr>
            <a:defRPr sz="168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1191215068704647"/>
          <c:y val="0.19946666666666665"/>
          <c:w val="0.74120638412845441"/>
          <c:h val="0.53052121212121217"/>
        </c:manualLayout>
      </c:layout>
      <c:scatterChart>
        <c:scatterStyle val="lineMarker"/>
        <c:varyColors val="0"/>
        <c:ser>
          <c:idx val="0"/>
          <c:order val="0"/>
          <c:tx>
            <c:v>Reg-Up</c:v>
          </c:tx>
          <c:spPr>
            <a:ln w="19050" cap="rnd">
              <a:solidFill>
                <a:schemeClr val="accent3"/>
              </a:solidFill>
              <a:round/>
            </a:ln>
            <a:effectLst/>
          </c:spPr>
          <c:marker>
            <c:symbol val="none"/>
          </c:marker>
          <c:xVal>
            <c:numRef>
              <c:f>Sheet1!$J$37:$J$40</c:f>
              <c:numCache>
                <c:formatCode>General</c:formatCode>
                <c:ptCount val="4"/>
                <c:pt idx="0">
                  <c:v>0</c:v>
                </c:pt>
                <c:pt idx="1">
                  <c:v>2.5</c:v>
                </c:pt>
                <c:pt idx="2">
                  <c:v>2.5</c:v>
                </c:pt>
                <c:pt idx="3">
                  <c:v>3</c:v>
                </c:pt>
              </c:numCache>
            </c:numRef>
          </c:xVal>
          <c:yVal>
            <c:numRef>
              <c:f>Sheet1!$K$37:$K$40</c:f>
              <c:numCache>
                <c:formatCode>General</c:formatCode>
                <c:ptCount val="4"/>
                <c:pt idx="0">
                  <c:v>9000</c:v>
                </c:pt>
                <c:pt idx="1">
                  <c:v>9000</c:v>
                </c:pt>
                <c:pt idx="2">
                  <c:v>2000</c:v>
                </c:pt>
                <c:pt idx="3">
                  <c:v>2000</c:v>
                </c:pt>
              </c:numCache>
            </c:numRef>
          </c:yVal>
          <c:smooth val="0"/>
        </c:ser>
        <c:ser>
          <c:idx val="1"/>
          <c:order val="1"/>
          <c:tx>
            <c:v>ECRS</c:v>
          </c:tx>
          <c:spPr>
            <a:ln w="19050" cap="rnd">
              <a:solidFill>
                <a:schemeClr val="accent2"/>
              </a:solidFill>
              <a:round/>
            </a:ln>
            <a:effectLst/>
          </c:spPr>
          <c:marker>
            <c:symbol val="none"/>
          </c:marker>
          <c:xVal>
            <c:numRef>
              <c:f>Sheet1!$L$37:$L$40</c:f>
              <c:numCache>
                <c:formatCode>General</c:formatCode>
                <c:ptCount val="4"/>
                <c:pt idx="0">
                  <c:v>0</c:v>
                </c:pt>
                <c:pt idx="1">
                  <c:v>1</c:v>
                </c:pt>
                <c:pt idx="2">
                  <c:v>1</c:v>
                </c:pt>
                <c:pt idx="3">
                  <c:v>3</c:v>
                </c:pt>
              </c:numCache>
            </c:numRef>
          </c:xVal>
          <c:yVal>
            <c:numRef>
              <c:f>Sheet1!$M$37:$M$40</c:f>
              <c:numCache>
                <c:formatCode>General</c:formatCode>
                <c:ptCount val="4"/>
                <c:pt idx="0">
                  <c:v>2000</c:v>
                </c:pt>
                <c:pt idx="1">
                  <c:v>2000</c:v>
                </c:pt>
                <c:pt idx="2">
                  <c:v>1000</c:v>
                </c:pt>
                <c:pt idx="3">
                  <c:v>1000</c:v>
                </c:pt>
              </c:numCache>
            </c:numRef>
          </c:yVal>
          <c:smooth val="0"/>
        </c:ser>
        <c:dLbls>
          <c:showLegendKey val="0"/>
          <c:showVal val="0"/>
          <c:showCatName val="0"/>
          <c:showSerName val="0"/>
          <c:showPercent val="0"/>
          <c:showBubbleSize val="0"/>
        </c:dLbls>
        <c:axId val="145691448"/>
        <c:axId val="145691840"/>
      </c:scatterChart>
      <c:valAx>
        <c:axId val="145691448"/>
        <c:scaling>
          <c:orientation val="minMax"/>
          <c:max val="3"/>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a:t>
                </a:r>
              </a:p>
            </c:rich>
          </c:tx>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45691840"/>
        <c:crosses val="autoZero"/>
        <c:crossBetween val="midCat"/>
        <c:majorUnit val="0.5"/>
      </c:valAx>
      <c:valAx>
        <c:axId val="14569184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en-US"/>
                  <a:t>$/MWh</a:t>
                </a:r>
              </a:p>
            </c:rich>
          </c:tx>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45691448"/>
        <c:crosses val="autoZero"/>
        <c:crossBetween val="midCat"/>
      </c:valAx>
      <c:spPr>
        <a:noFill/>
        <a:ln>
          <a:noFill/>
        </a:ln>
        <a:effectLst/>
      </c:spPr>
    </c:plotArea>
    <c:legend>
      <c:legendPos val="r"/>
      <c:layout>
        <c:manualLayout>
          <c:xMode val="edge"/>
          <c:yMode val="edge"/>
          <c:x val="0.36808390577022043"/>
          <c:y val="0.27540042949176807"/>
          <c:w val="0.26090033010085528"/>
          <c:h val="0.2325684562157003"/>
        </c:manualLayout>
      </c:layout>
      <c:overlay val="1"/>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4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8/20/2019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8/20/2019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3.xml"/><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2286000"/>
            <a:ext cx="5029200" cy="1938992"/>
          </a:xfrm>
          <a:prstGeom prst="rect">
            <a:avLst/>
          </a:prstGeom>
          <a:noFill/>
        </p:spPr>
        <p:txBody>
          <a:bodyPr wrap="square" rtlCol="0">
            <a:spAutoFit/>
          </a:bodyPr>
          <a:lstStyle/>
          <a:p>
            <a:r>
              <a:rPr lang="en-US" sz="2400" b="1" dirty="0" smtClean="0">
                <a:solidFill>
                  <a:schemeClr val="tx2"/>
                </a:solidFill>
              </a:rPr>
              <a:t>Item </a:t>
            </a:r>
            <a:r>
              <a:rPr lang="en-US" sz="2400" b="1" dirty="0" smtClean="0">
                <a:solidFill>
                  <a:schemeClr val="tx2"/>
                </a:solidFill>
              </a:rPr>
              <a:t>3a</a:t>
            </a:r>
            <a:r>
              <a:rPr lang="en-US" sz="2400" b="1" dirty="0" smtClean="0">
                <a:solidFill>
                  <a:schemeClr val="tx2"/>
                </a:solidFill>
              </a:rPr>
              <a:t> </a:t>
            </a:r>
            <a:r>
              <a:rPr lang="en-US" sz="2400" b="1" dirty="0" smtClean="0">
                <a:solidFill>
                  <a:schemeClr val="tx2"/>
                </a:solidFill>
              </a:rPr>
              <a:t>–Key Principle 1.1</a:t>
            </a:r>
          </a:p>
          <a:p>
            <a:r>
              <a:rPr lang="en-US" sz="2400" b="1" i="1" dirty="0" smtClean="0">
                <a:solidFill>
                  <a:schemeClr val="tx2"/>
                </a:solidFill>
              </a:rPr>
              <a:t>Ramp Constraint Illustration</a:t>
            </a:r>
            <a:endParaRPr lang="en-US" sz="2800" i="1" dirty="0" smtClean="0">
              <a:solidFill>
                <a:schemeClr val="tx2"/>
              </a:solidFill>
            </a:endParaRPr>
          </a:p>
          <a:p>
            <a:endParaRPr lang="en-US" dirty="0">
              <a:solidFill>
                <a:schemeClr val="tx2"/>
              </a:solidFill>
            </a:endParaRPr>
          </a:p>
          <a:p>
            <a:endParaRPr lang="en-US" dirty="0" smtClean="0">
              <a:solidFill>
                <a:schemeClr val="tx2"/>
              </a:solidFill>
            </a:endParaRPr>
          </a:p>
          <a:p>
            <a:r>
              <a:rPr lang="en-US" dirty="0" smtClean="0">
                <a:solidFill>
                  <a:schemeClr val="tx2"/>
                </a:solidFill>
              </a:rPr>
              <a:t>RTCTF</a:t>
            </a:r>
            <a:endParaRPr lang="en-US" dirty="0">
              <a:solidFill>
                <a:schemeClr val="tx2"/>
              </a:solidFill>
            </a:endParaRPr>
          </a:p>
          <a:p>
            <a:r>
              <a:rPr lang="en-US" dirty="0" smtClean="0">
                <a:solidFill>
                  <a:schemeClr val="tx2"/>
                </a:solidFill>
              </a:rPr>
              <a:t>August 27, 2019</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293255" y="990600"/>
            <a:ext cx="8534400" cy="5257800"/>
          </a:xfrm>
        </p:spPr>
        <p:txBody>
          <a:bodyPr/>
          <a:lstStyle/>
          <a:p>
            <a:r>
              <a:rPr lang="en-US" sz="2000" dirty="0" smtClean="0"/>
              <a:t>Questions:</a:t>
            </a:r>
            <a:endParaRPr lang="en-US" sz="2000" dirty="0"/>
          </a:p>
          <a:p>
            <a:pPr lvl="1"/>
            <a:r>
              <a:rPr lang="en-US" sz="1800" i="1" dirty="0"/>
              <a:t>What are the theoretical </a:t>
            </a:r>
            <a:r>
              <a:rPr lang="en-US" sz="1800" i="1" dirty="0" smtClean="0"/>
              <a:t>effects </a:t>
            </a:r>
            <a:r>
              <a:rPr lang="en-US" sz="1800" i="1" dirty="0"/>
              <a:t>of basing the </a:t>
            </a:r>
            <a:r>
              <a:rPr lang="en-US" sz="1800" i="1" dirty="0" err="1"/>
              <a:t>Reg</a:t>
            </a:r>
            <a:r>
              <a:rPr lang="en-US" sz="1800" i="1" dirty="0"/>
              <a:t>-Up ASDC on the PBPC as opposed to having all </a:t>
            </a:r>
            <a:r>
              <a:rPr lang="en-US" sz="1800" i="1" dirty="0" err="1"/>
              <a:t>Reg</a:t>
            </a:r>
            <a:r>
              <a:rPr lang="en-US" sz="1800" i="1" dirty="0"/>
              <a:t>-Up placed at the highest price points of the aggregate ORDC</a:t>
            </a:r>
            <a:r>
              <a:rPr lang="en-US" sz="1800" i="1" dirty="0" smtClean="0"/>
              <a:t>?</a:t>
            </a:r>
          </a:p>
          <a:p>
            <a:pPr lvl="1"/>
            <a:r>
              <a:rPr lang="en-US" sz="1800" dirty="0" smtClean="0">
                <a:solidFill>
                  <a:schemeClr val="accent4"/>
                </a:solidFill>
              </a:rPr>
              <a:t>With a </a:t>
            </a:r>
            <a:r>
              <a:rPr lang="en-US" sz="1800" dirty="0" err="1" smtClean="0">
                <a:solidFill>
                  <a:schemeClr val="accent4"/>
                </a:solidFill>
              </a:rPr>
              <a:t>Reg</a:t>
            </a:r>
            <a:r>
              <a:rPr lang="en-US" sz="1800" dirty="0" smtClean="0">
                <a:solidFill>
                  <a:schemeClr val="accent4"/>
                </a:solidFill>
              </a:rPr>
              <a:t>-Up ASDC </a:t>
            </a:r>
            <a:r>
              <a:rPr lang="en-US" sz="1800" dirty="0">
                <a:solidFill>
                  <a:schemeClr val="accent4"/>
                </a:solidFill>
              </a:rPr>
              <a:t>where </a:t>
            </a:r>
            <a:r>
              <a:rPr lang="en-US" sz="1800" dirty="0" err="1">
                <a:solidFill>
                  <a:schemeClr val="accent4"/>
                </a:solidFill>
              </a:rPr>
              <a:t>Reg</a:t>
            </a:r>
            <a:r>
              <a:rPr lang="en-US" sz="1800" dirty="0">
                <a:solidFill>
                  <a:schemeClr val="accent4"/>
                </a:solidFill>
              </a:rPr>
              <a:t>-Up </a:t>
            </a:r>
            <a:r>
              <a:rPr lang="en-US" sz="1800" dirty="0" smtClean="0">
                <a:solidFill>
                  <a:schemeClr val="accent4"/>
                </a:solidFill>
              </a:rPr>
              <a:t>is placed </a:t>
            </a:r>
            <a:r>
              <a:rPr lang="en-US" sz="1800" dirty="0">
                <a:solidFill>
                  <a:schemeClr val="accent4"/>
                </a:solidFill>
              </a:rPr>
              <a:t>at the highest price points of the aggregate </a:t>
            </a:r>
            <a:r>
              <a:rPr lang="en-US" sz="1800" dirty="0" smtClean="0">
                <a:solidFill>
                  <a:schemeClr val="accent4"/>
                </a:solidFill>
              </a:rPr>
              <a:t>ORDC:</a:t>
            </a:r>
          </a:p>
          <a:p>
            <a:pPr lvl="2"/>
            <a:r>
              <a:rPr lang="en-US" sz="1600" dirty="0">
                <a:solidFill>
                  <a:schemeClr val="accent4"/>
                </a:solidFill>
              </a:rPr>
              <a:t>I</a:t>
            </a:r>
            <a:r>
              <a:rPr lang="en-US" sz="1600" dirty="0" smtClean="0">
                <a:solidFill>
                  <a:schemeClr val="accent4"/>
                </a:solidFill>
              </a:rPr>
              <a:t>n a ramp-constrained </a:t>
            </a:r>
            <a:r>
              <a:rPr lang="en-US" sz="1600" dirty="0">
                <a:solidFill>
                  <a:schemeClr val="accent4"/>
                </a:solidFill>
              </a:rPr>
              <a:t>system </a:t>
            </a:r>
            <a:r>
              <a:rPr lang="en-US" sz="1600" dirty="0" smtClean="0">
                <a:solidFill>
                  <a:schemeClr val="accent4"/>
                </a:solidFill>
              </a:rPr>
              <a:t>condition, you may see system-wide capacity scarcity pricing for even a minor ramp scarcity condition.</a:t>
            </a:r>
          </a:p>
          <a:p>
            <a:pPr lvl="2"/>
            <a:r>
              <a:rPr lang="en-US" sz="1600" dirty="0" smtClean="0">
                <a:solidFill>
                  <a:schemeClr val="accent4"/>
                </a:solidFill>
              </a:rPr>
              <a:t>However, in a system-wide capacity scarcity condition, </a:t>
            </a:r>
            <a:r>
              <a:rPr lang="en-US" sz="1600" dirty="0" err="1" smtClean="0">
                <a:solidFill>
                  <a:schemeClr val="accent4"/>
                </a:solidFill>
              </a:rPr>
              <a:t>Reg</a:t>
            </a:r>
            <a:r>
              <a:rPr lang="en-US" sz="1600" dirty="0" smtClean="0">
                <a:solidFill>
                  <a:schemeClr val="accent4"/>
                </a:solidFill>
              </a:rPr>
              <a:t>-Up would be given priority over the AS products.</a:t>
            </a:r>
            <a:endParaRPr lang="en-US" sz="1800" i="1" dirty="0">
              <a:solidFill>
                <a:schemeClr val="accent4"/>
              </a:solidFill>
            </a:endParaRPr>
          </a:p>
          <a:p>
            <a:pPr marL="457200" lvl="1" indent="0">
              <a:buNone/>
            </a:pPr>
            <a:endParaRPr lang="en-US" sz="1400" i="1" dirty="0"/>
          </a:p>
          <a:p>
            <a:pPr lvl="1"/>
            <a:r>
              <a:rPr lang="en-US" sz="1800" i="1" dirty="0"/>
              <a:t>If the ASDC prices points are higher for one AS product than another AS product, it is guaranteed that the latter AS product is fully exhausted before being short on the first AS product</a:t>
            </a:r>
            <a:r>
              <a:rPr lang="en-US" sz="1800" i="1" dirty="0" smtClean="0"/>
              <a:t>?</a:t>
            </a:r>
          </a:p>
          <a:p>
            <a:pPr lvl="1"/>
            <a:r>
              <a:rPr lang="en-US" sz="1800" dirty="0" smtClean="0">
                <a:solidFill>
                  <a:schemeClr val="accent4"/>
                </a:solidFill>
              </a:rPr>
              <a:t>No, this is not guaranteed.  One reason for this is the fact that the individual AS products all have different definitions, like time for the Resource to respond (e.g., 5 min vs. 10 min).</a:t>
            </a:r>
            <a:endParaRPr lang="en-US" sz="1800" dirty="0">
              <a:solidFill>
                <a:schemeClr val="accent4"/>
              </a:solidFill>
            </a:endParaRP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15643727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19400"/>
            <a:ext cx="7772400" cy="781050"/>
          </a:xfrm>
        </p:spPr>
        <p:txBody>
          <a:bodyPr/>
          <a:lstStyle/>
          <a:p>
            <a:r>
              <a:rPr lang="en-US" sz="3600" dirty="0" smtClean="0"/>
              <a:t>Questions</a:t>
            </a:r>
            <a:endParaRPr lang="en-US" sz="3600" dirty="0"/>
          </a:p>
        </p:txBody>
      </p:sp>
    </p:spTree>
    <p:extLst>
      <p:ext uri="{BB962C8B-B14F-4D97-AF65-F5344CB8AC3E}">
        <p14:creationId xmlns:p14="http://schemas.microsoft.com/office/powerpoint/2010/main" val="6703985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Acronyms</a:t>
            </a:r>
            <a:endParaRPr lang="en-US" dirty="0"/>
          </a:p>
        </p:txBody>
      </p:sp>
      <p:sp>
        <p:nvSpPr>
          <p:cNvPr id="3" name="Content Placeholder 2"/>
          <p:cNvSpPr>
            <a:spLocks noGrp="1"/>
          </p:cNvSpPr>
          <p:nvPr>
            <p:ph idx="1"/>
          </p:nvPr>
        </p:nvSpPr>
        <p:spPr/>
        <p:txBody>
          <a:bodyPr/>
          <a:lstStyle/>
          <a:p>
            <a:r>
              <a:rPr lang="en-US" sz="1800" dirty="0" smtClean="0"/>
              <a:t>Ancillary Service (AS)</a:t>
            </a:r>
          </a:p>
          <a:p>
            <a:r>
              <a:rPr lang="en-US" sz="1800" dirty="0" smtClean="0"/>
              <a:t>Ancillary Service </a:t>
            </a:r>
            <a:r>
              <a:rPr lang="en-US" sz="1800" dirty="0"/>
              <a:t>Demand </a:t>
            </a:r>
            <a:r>
              <a:rPr lang="en-US" sz="1800" dirty="0" smtClean="0"/>
              <a:t>Curves (ASDC)</a:t>
            </a:r>
          </a:p>
          <a:p>
            <a:r>
              <a:rPr lang="en-US" sz="1800" dirty="0" smtClean="0"/>
              <a:t>ERCOT Contingency Reserve Service (ECRS)</a:t>
            </a:r>
          </a:p>
          <a:p>
            <a:r>
              <a:rPr lang="en-US" sz="1800" dirty="0" smtClean="0"/>
              <a:t>Generation-to-be-Dispatched (GTBD)</a:t>
            </a:r>
          </a:p>
          <a:p>
            <a:r>
              <a:rPr lang="en-US" sz="1800" dirty="0" smtClean="0"/>
              <a:t>High Ancillary Service Limit (HASL)</a:t>
            </a:r>
          </a:p>
          <a:p>
            <a:r>
              <a:rPr lang="en-US" sz="1800" dirty="0" smtClean="0"/>
              <a:t>High Dispatch Limit (HDL)</a:t>
            </a:r>
          </a:p>
          <a:p>
            <a:r>
              <a:rPr lang="en-US" sz="1800" dirty="0" smtClean="0"/>
              <a:t>High Sustained Limit (HSL)</a:t>
            </a:r>
          </a:p>
          <a:p>
            <a:r>
              <a:rPr lang="en-US" sz="1800" dirty="0" smtClean="0"/>
              <a:t>Operating Reserve Demand Curve (ORDC)</a:t>
            </a:r>
          </a:p>
          <a:p>
            <a:r>
              <a:rPr lang="en-US" sz="1800" dirty="0" smtClean="0"/>
              <a:t>Power Balance Penalty Curve (PBPC)</a:t>
            </a:r>
          </a:p>
          <a:p>
            <a:r>
              <a:rPr lang="en-US" sz="1800" dirty="0" smtClean="0"/>
              <a:t>Real-Time Co-optimization (RTC)</a:t>
            </a:r>
          </a:p>
          <a:p>
            <a:r>
              <a:rPr lang="en-US" sz="1800" dirty="0" smtClean="0"/>
              <a:t>Real-Time Co-optimization Task Force (RTCTF)</a:t>
            </a:r>
          </a:p>
          <a:p>
            <a:r>
              <a:rPr lang="en-US" sz="1800" dirty="0" smtClean="0"/>
              <a:t>Regulation Up Service (</a:t>
            </a:r>
            <a:r>
              <a:rPr lang="en-US" sz="1800" dirty="0" err="1" smtClean="0"/>
              <a:t>Reg</a:t>
            </a:r>
            <a:r>
              <a:rPr lang="en-US" sz="1800" dirty="0" smtClean="0"/>
              <a:t>-Up)</a:t>
            </a:r>
          </a:p>
          <a:p>
            <a:r>
              <a:rPr lang="en-US" sz="1800" dirty="0" smtClean="0"/>
              <a:t>Security-Constrained Economic Dispatch (SCED)</a:t>
            </a:r>
          </a:p>
          <a:p>
            <a:r>
              <a:rPr lang="en-US" sz="1800" dirty="0"/>
              <a:t>Security-Constrained Economic </a:t>
            </a:r>
            <a:r>
              <a:rPr lang="en-US" sz="1800" dirty="0" smtClean="0"/>
              <a:t>Dispatch Up Ramp Rate (SURAMP)</a:t>
            </a:r>
            <a:endParaRPr lang="en-US" sz="1800" dirty="0"/>
          </a:p>
          <a:p>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3366661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304800" y="1219200"/>
            <a:ext cx="8382000" cy="4823621"/>
          </a:xfrm>
        </p:spPr>
        <p:txBody>
          <a:bodyPr/>
          <a:lstStyle/>
          <a:p>
            <a:r>
              <a:rPr lang="en-US" sz="2000" dirty="0" smtClean="0"/>
              <a:t>During the 8/9/19 RTCTF discussion on Real-Time ASDCs, there was a need for an example looking at pricing outcomes during a ramp-constrained system condition.</a:t>
            </a:r>
          </a:p>
          <a:p>
            <a:endParaRPr lang="en-US" sz="2000" b="1" dirty="0" smtClean="0"/>
          </a:p>
          <a:p>
            <a:r>
              <a:rPr lang="en-US" sz="2000" dirty="0" smtClean="0"/>
              <a:t>Questions that were posed:</a:t>
            </a:r>
          </a:p>
          <a:p>
            <a:pPr lvl="1"/>
            <a:r>
              <a:rPr lang="en-US" sz="1800" i="1" dirty="0" smtClean="0"/>
              <a:t>What are the theoretical effects of basing the </a:t>
            </a:r>
            <a:r>
              <a:rPr lang="en-US" sz="1800" i="1" dirty="0" err="1" smtClean="0"/>
              <a:t>Reg</a:t>
            </a:r>
            <a:r>
              <a:rPr lang="en-US" sz="1800" i="1" dirty="0" smtClean="0"/>
              <a:t>-Up ASDC on the PBPC as opposed to </a:t>
            </a:r>
            <a:r>
              <a:rPr lang="en-US" sz="1800" i="1" dirty="0"/>
              <a:t>having </a:t>
            </a:r>
            <a:r>
              <a:rPr lang="en-US" sz="1800" i="1" dirty="0" smtClean="0"/>
              <a:t>all </a:t>
            </a:r>
            <a:r>
              <a:rPr lang="en-US" sz="1800" i="1" dirty="0" err="1" smtClean="0"/>
              <a:t>Reg</a:t>
            </a:r>
            <a:r>
              <a:rPr lang="en-US" sz="1800" i="1" dirty="0" smtClean="0"/>
              <a:t>-Up placed </a:t>
            </a:r>
            <a:r>
              <a:rPr lang="en-US" sz="1800" i="1" dirty="0"/>
              <a:t>at the highest price points of the aggregate </a:t>
            </a:r>
            <a:r>
              <a:rPr lang="en-US" sz="1800" i="1" dirty="0" smtClean="0"/>
              <a:t>ORDC?</a:t>
            </a:r>
            <a:endParaRPr lang="en-US" sz="1800" i="1" dirty="0"/>
          </a:p>
          <a:p>
            <a:pPr lvl="1"/>
            <a:r>
              <a:rPr lang="en-US" sz="1800" i="1" dirty="0" smtClean="0"/>
              <a:t>If the ASDC prices points are higher for one AS product than another AS product, it is guaranteed that the latter AS product is fully exhausted before being short on the first AS product?</a:t>
            </a:r>
          </a:p>
          <a:p>
            <a:endParaRPr lang="en-US" sz="1800" dirty="0" smtClean="0"/>
          </a:p>
          <a:p>
            <a:endParaRPr lang="en-US" sz="20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882863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Setup</a:t>
            </a:r>
            <a:endParaRPr lang="en-US" dirty="0"/>
          </a:p>
        </p:txBody>
      </p:sp>
      <p:sp>
        <p:nvSpPr>
          <p:cNvPr id="3" name="Content Placeholder 2"/>
          <p:cNvSpPr>
            <a:spLocks noGrp="1"/>
          </p:cNvSpPr>
          <p:nvPr>
            <p:ph idx="1"/>
          </p:nvPr>
        </p:nvSpPr>
        <p:spPr>
          <a:xfrm>
            <a:off x="304800" y="1295400"/>
            <a:ext cx="8534400" cy="4747421"/>
          </a:xfrm>
        </p:spPr>
        <p:txBody>
          <a:bodyPr/>
          <a:lstStyle/>
          <a:p>
            <a:r>
              <a:rPr lang="en-US" sz="2400" dirty="0"/>
              <a:t>This presentation uses a simplified example to illustrate how a ramp-constrained system would behave under</a:t>
            </a:r>
            <a:r>
              <a:rPr lang="en-US" sz="2400" dirty="0" smtClean="0"/>
              <a:t>:</a:t>
            </a:r>
          </a:p>
          <a:p>
            <a:endParaRPr lang="en-US" sz="1200" dirty="0"/>
          </a:p>
          <a:p>
            <a:pPr marL="800100" lvl="1" indent="-342900">
              <a:buFont typeface="+mj-lt"/>
              <a:buAutoNum type="alphaUcPeriod"/>
            </a:pPr>
            <a:r>
              <a:rPr lang="en-US" sz="2000" dirty="0"/>
              <a:t>Today’s market design</a:t>
            </a:r>
            <a:r>
              <a:rPr lang="en-US" sz="2000" dirty="0" smtClean="0"/>
              <a:t>;</a:t>
            </a:r>
          </a:p>
          <a:p>
            <a:pPr marL="800100" lvl="1" indent="-342900">
              <a:buFont typeface="+mj-lt"/>
              <a:buAutoNum type="alphaUcPeriod"/>
            </a:pPr>
            <a:endParaRPr lang="en-US" sz="2000" dirty="0"/>
          </a:p>
          <a:p>
            <a:pPr marL="800100" lvl="1" indent="-342900">
              <a:buFont typeface="+mj-lt"/>
              <a:buAutoNum type="alphaUcPeriod"/>
            </a:pPr>
            <a:r>
              <a:rPr lang="en-US" sz="2000" dirty="0"/>
              <a:t>RTC where the ASDC for </a:t>
            </a:r>
            <a:r>
              <a:rPr lang="en-US" sz="2000" dirty="0" err="1"/>
              <a:t>Reg</a:t>
            </a:r>
            <a:r>
              <a:rPr lang="en-US" sz="2000" dirty="0"/>
              <a:t>-Up is placed within an aggregate ORDC based on a PBPC; and </a:t>
            </a:r>
            <a:endParaRPr lang="en-US" sz="2000" dirty="0" smtClean="0"/>
          </a:p>
          <a:p>
            <a:pPr marL="800100" lvl="1" indent="-342900">
              <a:buFont typeface="+mj-lt"/>
              <a:buAutoNum type="alphaUcPeriod"/>
            </a:pPr>
            <a:endParaRPr lang="en-US" sz="2000" dirty="0"/>
          </a:p>
          <a:p>
            <a:pPr marL="800100" lvl="1" indent="-342900">
              <a:buFont typeface="+mj-lt"/>
              <a:buAutoNum type="alphaUcPeriod"/>
            </a:pPr>
            <a:r>
              <a:rPr lang="en-US" sz="2000" dirty="0"/>
              <a:t>RTC where the ASDC for </a:t>
            </a:r>
            <a:r>
              <a:rPr lang="en-US" sz="2000" dirty="0" err="1"/>
              <a:t>Reg</a:t>
            </a:r>
            <a:r>
              <a:rPr lang="en-US" sz="2000" dirty="0"/>
              <a:t>-Up is placed at the highest price points of the aggregate ORDC without consideration of the PBPC.</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36213007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Setup</a:t>
            </a:r>
            <a:endParaRPr lang="en-US" dirty="0"/>
          </a:p>
        </p:txBody>
      </p:sp>
      <p:sp>
        <p:nvSpPr>
          <p:cNvPr id="3" name="Content Placeholder 2"/>
          <p:cNvSpPr>
            <a:spLocks noGrp="1"/>
          </p:cNvSpPr>
          <p:nvPr>
            <p:ph idx="1"/>
          </p:nvPr>
        </p:nvSpPr>
        <p:spPr>
          <a:xfrm>
            <a:off x="304800" y="1143000"/>
            <a:ext cx="8534400" cy="4899821"/>
          </a:xfrm>
        </p:spPr>
        <p:txBody>
          <a:bodyPr/>
          <a:lstStyle/>
          <a:p>
            <a:r>
              <a:rPr lang="en-US" sz="2400" dirty="0"/>
              <a:t>A</a:t>
            </a:r>
            <a:r>
              <a:rPr lang="en-US" sz="2400" dirty="0" smtClean="0"/>
              <a:t> ramp-constrained system condition is referring to a case where there is sufficient supply capacity on the system relative to demand, but there is not sufficient </a:t>
            </a:r>
            <a:r>
              <a:rPr lang="en-US" sz="2400" dirty="0" smtClean="0"/>
              <a:t>ramp capability </a:t>
            </a:r>
            <a:r>
              <a:rPr lang="en-US" sz="2400" dirty="0" smtClean="0"/>
              <a:t>that is available for the horizon of the 5-minute dispatch interval.</a:t>
            </a:r>
          </a:p>
          <a:p>
            <a:endParaRPr lang="en-US" sz="2400" dirty="0" smtClean="0"/>
          </a:p>
          <a:p>
            <a:r>
              <a:rPr lang="en-US" sz="2400" dirty="0" smtClean="0"/>
              <a:t>The system:</a:t>
            </a:r>
          </a:p>
          <a:p>
            <a:pPr lvl="1"/>
            <a:r>
              <a:rPr lang="en-US" sz="2000" dirty="0" smtClean="0"/>
              <a:t>Resources -  One </a:t>
            </a:r>
            <a:r>
              <a:rPr lang="en-US" sz="2000" dirty="0"/>
              <a:t>g</a:t>
            </a:r>
            <a:r>
              <a:rPr lang="en-US" sz="2000" dirty="0" smtClean="0"/>
              <a:t>enerator (Resource A) that has an HSL of 100 MW and a ramp rate of 1 MW/min</a:t>
            </a:r>
          </a:p>
          <a:p>
            <a:pPr lvl="1"/>
            <a:r>
              <a:rPr lang="en-US" sz="2000" dirty="0" smtClean="0"/>
              <a:t>AS - There are two </a:t>
            </a:r>
            <a:r>
              <a:rPr lang="en-US" sz="2000" dirty="0"/>
              <a:t>AS products: </a:t>
            </a:r>
            <a:r>
              <a:rPr lang="en-US" sz="2000" dirty="0" err="1"/>
              <a:t>Reg</a:t>
            </a:r>
            <a:r>
              <a:rPr lang="en-US" sz="2000" dirty="0"/>
              <a:t>-Up and </a:t>
            </a:r>
            <a:r>
              <a:rPr lang="en-US" sz="2000" dirty="0" smtClean="0"/>
              <a:t>ECRS, </a:t>
            </a:r>
            <a:r>
              <a:rPr lang="en-US" sz="2000" dirty="0"/>
              <a:t>both with an AS plan of 3 </a:t>
            </a:r>
            <a:r>
              <a:rPr lang="en-US" sz="2000" dirty="0" smtClean="0"/>
              <a:t>MW</a:t>
            </a:r>
          </a:p>
          <a:p>
            <a:pPr lvl="1"/>
            <a:r>
              <a:rPr lang="en-US" sz="2000" dirty="0" smtClean="0"/>
              <a:t>Assume 50% ramp sharing between energy and </a:t>
            </a:r>
            <a:r>
              <a:rPr lang="en-US" sz="2000" dirty="0" err="1" smtClean="0"/>
              <a:t>Reg</a:t>
            </a:r>
            <a:r>
              <a:rPr lang="en-US" sz="2000" dirty="0" smtClean="0"/>
              <a:t>-Up</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24514920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Market</a:t>
            </a:r>
            <a:endParaRPr lang="en-US" dirty="0"/>
          </a:p>
        </p:txBody>
      </p:sp>
      <p:sp>
        <p:nvSpPr>
          <p:cNvPr id="3" name="Content Placeholder 2"/>
          <p:cNvSpPr>
            <a:spLocks noGrp="1"/>
          </p:cNvSpPr>
          <p:nvPr>
            <p:ph idx="1"/>
          </p:nvPr>
        </p:nvSpPr>
        <p:spPr>
          <a:xfrm>
            <a:off x="0" y="931767"/>
            <a:ext cx="4495800" cy="2956680"/>
          </a:xfrm>
        </p:spPr>
        <p:txBody>
          <a:bodyPr/>
          <a:lstStyle/>
          <a:p>
            <a:r>
              <a:rPr lang="en-US" sz="2000" dirty="0" smtClean="0"/>
              <a:t>Key points:</a:t>
            </a:r>
          </a:p>
          <a:p>
            <a:pPr lvl="1"/>
            <a:r>
              <a:rPr lang="en-US" sz="1600" dirty="0" smtClean="0"/>
              <a:t>AS responsibilities can’t be moved.</a:t>
            </a:r>
          </a:p>
          <a:p>
            <a:pPr lvl="1"/>
            <a:r>
              <a:rPr lang="en-US" sz="1600" dirty="0"/>
              <a:t>For interval 3, the ramp </a:t>
            </a:r>
            <a:r>
              <a:rPr lang="en-US" sz="1600" dirty="0" smtClean="0"/>
              <a:t>limitations result </a:t>
            </a:r>
            <a:r>
              <a:rPr lang="en-US" sz="1600" dirty="0"/>
              <a:t>in going 0.5 MW into the PBPC. </a:t>
            </a:r>
            <a:r>
              <a:rPr lang="en-US" sz="1600" dirty="0" smtClean="0"/>
              <a:t> </a:t>
            </a:r>
          </a:p>
          <a:p>
            <a:pPr lvl="2"/>
            <a:r>
              <a:rPr lang="en-US" sz="1400" dirty="0" smtClean="0"/>
              <a:t>Accordingly, price goes </a:t>
            </a:r>
            <a:r>
              <a:rPr lang="en-US" sz="1400" dirty="0"/>
              <a:t>to $2,000/MWh </a:t>
            </a:r>
            <a:r>
              <a:rPr lang="en-US" sz="1400" dirty="0" smtClean="0"/>
              <a:t>based on the PBPC.</a:t>
            </a:r>
          </a:p>
          <a:p>
            <a:pPr lvl="1"/>
            <a:r>
              <a:rPr lang="en-US" sz="1600" dirty="0" smtClean="0"/>
              <a:t>Theoretically, </a:t>
            </a:r>
            <a:r>
              <a:rPr lang="en-US" sz="1600" dirty="0" err="1" smtClean="0"/>
              <a:t>Reg</a:t>
            </a:r>
            <a:r>
              <a:rPr lang="en-US" sz="1600" dirty="0" smtClean="0"/>
              <a:t>-Up is deployed to account for the missing energy.</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graphicFrame>
        <p:nvGraphicFramePr>
          <p:cNvPr id="5" name="Chart 4"/>
          <p:cNvGraphicFramePr>
            <a:graphicFrameLocks/>
          </p:cNvGraphicFramePr>
          <p:nvPr>
            <p:extLst>
              <p:ext uri="{D42A27DB-BD31-4B8C-83A1-F6EECF244321}">
                <p14:modId xmlns:p14="http://schemas.microsoft.com/office/powerpoint/2010/main" val="3133685100"/>
              </p:ext>
            </p:extLst>
          </p:nvPr>
        </p:nvGraphicFramePr>
        <p:xfrm>
          <a:off x="4389582" y="886573"/>
          <a:ext cx="4648200" cy="26193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736090899"/>
              </p:ext>
            </p:extLst>
          </p:nvPr>
        </p:nvGraphicFramePr>
        <p:xfrm>
          <a:off x="914400" y="4419600"/>
          <a:ext cx="7543800" cy="1828800"/>
        </p:xfrm>
        <a:graphic>
          <a:graphicData uri="http://schemas.openxmlformats.org/drawingml/2006/table">
            <a:tbl>
              <a:tblPr>
                <a:tableStyleId>{5940675A-B579-460E-94D1-54222C63F5DA}</a:tableStyleId>
              </a:tblPr>
              <a:tblGrid>
                <a:gridCol w="1112916"/>
                <a:gridCol w="1112916"/>
                <a:gridCol w="1109754"/>
                <a:gridCol w="1049682"/>
                <a:gridCol w="1052844"/>
                <a:gridCol w="1052844"/>
                <a:gridCol w="1052844"/>
              </a:tblGrid>
              <a:tr h="227682">
                <a:tc rowSpan="2">
                  <a:txBody>
                    <a:bodyPr/>
                    <a:lstStyle/>
                    <a:p>
                      <a:pPr algn="ctr" fontAlgn="ctr"/>
                      <a:r>
                        <a:rPr lang="en-US" sz="1100" b="1" u="none" strike="noStrike" dirty="0">
                          <a:solidFill>
                            <a:schemeClr val="tx2"/>
                          </a:solidFill>
                          <a:effectLst/>
                        </a:rPr>
                        <a:t>Real-Time Interval</a:t>
                      </a:r>
                      <a:endParaRPr lang="en-US" sz="1100" b="1" i="0" u="none" strike="noStrike" dirty="0">
                        <a:solidFill>
                          <a:schemeClr val="tx2"/>
                        </a:solidFill>
                        <a:effectLst/>
                        <a:latin typeface="Arial" panose="020B0604020202020204" pitchFamily="34" charset="0"/>
                      </a:endParaRPr>
                    </a:p>
                  </a:txBody>
                  <a:tcPr marL="9525" marR="9525" marT="9525" marB="0" anchor="ctr"/>
                </a:tc>
                <a:tc rowSpan="2">
                  <a:txBody>
                    <a:bodyPr/>
                    <a:lstStyle/>
                    <a:p>
                      <a:pPr algn="ctr" fontAlgn="ctr"/>
                      <a:r>
                        <a:rPr lang="en-US" sz="1100" b="1" u="none" strike="noStrike" dirty="0" smtClean="0">
                          <a:solidFill>
                            <a:schemeClr val="tx2"/>
                          </a:solidFill>
                          <a:effectLst/>
                        </a:rPr>
                        <a:t>GTBD/ </a:t>
                      </a:r>
                    </a:p>
                    <a:p>
                      <a:pPr algn="ctr" fontAlgn="ctr"/>
                      <a:r>
                        <a:rPr lang="en-US" sz="1100" b="1" u="none" strike="noStrike" dirty="0" smtClean="0">
                          <a:solidFill>
                            <a:schemeClr val="tx2"/>
                          </a:solidFill>
                          <a:effectLst/>
                        </a:rPr>
                        <a:t>Demand</a:t>
                      </a:r>
                      <a:endParaRPr lang="en-US" sz="1100" b="1" i="0" u="none" strike="noStrike" dirty="0">
                        <a:solidFill>
                          <a:schemeClr val="tx2"/>
                        </a:solidFill>
                        <a:effectLst/>
                        <a:latin typeface="Arial" panose="020B0604020202020204" pitchFamily="34" charset="0"/>
                      </a:endParaRPr>
                    </a:p>
                  </a:txBody>
                  <a:tcPr marL="9525" marR="9525" marT="9525" marB="0" anchor="ctr"/>
                </a:tc>
                <a:tc gridSpan="5">
                  <a:txBody>
                    <a:bodyPr/>
                    <a:lstStyle/>
                    <a:p>
                      <a:pPr algn="ctr" fontAlgn="b"/>
                      <a:r>
                        <a:rPr lang="en-US" sz="1100" b="1" u="none" strike="noStrike" dirty="0">
                          <a:solidFill>
                            <a:schemeClr val="tx2"/>
                          </a:solidFill>
                          <a:effectLst/>
                        </a:rPr>
                        <a:t>Resource A</a:t>
                      </a:r>
                      <a:endParaRPr lang="en-US" sz="1100" b="1" i="0" u="none" strike="noStrike" dirty="0">
                        <a:solidFill>
                          <a:schemeClr val="tx2"/>
                        </a:solidFill>
                        <a:effectLst/>
                        <a:latin typeface="Arial" panose="020B060402020202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58564">
                <a:tc vMerge="1">
                  <a:txBody>
                    <a:bodyPr/>
                    <a:lstStyle/>
                    <a:p>
                      <a:endParaRPr lang="en-US"/>
                    </a:p>
                  </a:txBody>
                  <a:tcPr/>
                </a:tc>
                <a:tc vMerge="1">
                  <a:txBody>
                    <a:bodyPr/>
                    <a:lstStyle/>
                    <a:p>
                      <a:endParaRPr lang="en-US"/>
                    </a:p>
                  </a:txBody>
                  <a:tcPr/>
                </a:tc>
                <a:tc>
                  <a:txBody>
                    <a:bodyPr/>
                    <a:lstStyle/>
                    <a:p>
                      <a:pPr algn="ctr" fontAlgn="ctr"/>
                      <a:r>
                        <a:rPr lang="en-US" sz="1100" b="1" u="none" strike="noStrike">
                          <a:solidFill>
                            <a:schemeClr val="tx2"/>
                          </a:solidFill>
                          <a:effectLst/>
                        </a:rPr>
                        <a:t>Reg-Up Responsibility</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fontAlgn="ctr"/>
                      <a:r>
                        <a:rPr lang="en-US" sz="1100" b="1" u="none" strike="noStrike" dirty="0">
                          <a:solidFill>
                            <a:schemeClr val="tx2"/>
                          </a:solidFill>
                          <a:effectLst/>
                        </a:rPr>
                        <a:t>ECRS Responsibility </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ctr"/>
                      <a:r>
                        <a:rPr lang="en-US" sz="1100" b="1" i="0" u="none" strike="noStrike" dirty="0" smtClean="0">
                          <a:solidFill>
                            <a:schemeClr val="tx2"/>
                          </a:solidFill>
                          <a:effectLst/>
                          <a:latin typeface="Arial" panose="020B0604020202020204" pitchFamily="34" charset="0"/>
                        </a:rPr>
                        <a:t>HSL/ </a:t>
                      </a:r>
                    </a:p>
                    <a:p>
                      <a:pPr algn="ctr" fontAlgn="ctr"/>
                      <a:r>
                        <a:rPr lang="en-US" sz="1100" b="1" i="0" u="none" strike="noStrike" dirty="0" smtClean="0">
                          <a:solidFill>
                            <a:schemeClr val="tx2"/>
                          </a:solidFill>
                          <a:effectLst/>
                          <a:latin typeface="Arial" panose="020B0604020202020204" pitchFamily="34" charset="0"/>
                        </a:rPr>
                        <a:t>HASL</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ctr"/>
                      <a:r>
                        <a:rPr lang="en-US" sz="1100" b="1" u="none" strike="noStrike" dirty="0">
                          <a:solidFill>
                            <a:schemeClr val="tx2"/>
                          </a:solidFill>
                          <a:effectLst/>
                        </a:rPr>
                        <a:t>HDL (</a:t>
                      </a:r>
                      <a:r>
                        <a:rPr lang="en-US" sz="1100" b="1" u="none" strike="noStrike" dirty="0" smtClean="0">
                          <a:solidFill>
                            <a:schemeClr val="tx2"/>
                          </a:solidFill>
                          <a:effectLst/>
                        </a:rPr>
                        <a:t>SURAMP -</a:t>
                      </a:r>
                      <a:r>
                        <a:rPr lang="en-US" sz="1100" b="1" u="none" strike="noStrike" dirty="0">
                          <a:solidFill>
                            <a:schemeClr val="tx2"/>
                          </a:solidFill>
                          <a:effectLst/>
                        </a:rPr>
                        <a:t>Based)</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ctr"/>
                      <a:r>
                        <a:rPr lang="en-US" sz="1100" b="1" u="none" strike="noStrike" dirty="0">
                          <a:solidFill>
                            <a:schemeClr val="tx2"/>
                          </a:solidFill>
                          <a:effectLst/>
                        </a:rPr>
                        <a:t>Base </a:t>
                      </a:r>
                      <a:r>
                        <a:rPr lang="en-US" sz="1100" b="1" u="none" strike="noStrike" dirty="0" smtClean="0">
                          <a:solidFill>
                            <a:schemeClr val="tx2"/>
                          </a:solidFill>
                          <a:effectLst/>
                        </a:rPr>
                        <a:t>Point</a:t>
                      </a:r>
                      <a:endParaRPr lang="en-US" sz="1100" b="1" i="0" u="none" strike="noStrike" dirty="0">
                        <a:solidFill>
                          <a:schemeClr val="tx2"/>
                        </a:solidFill>
                        <a:effectLst/>
                        <a:latin typeface="Arial" panose="020B0604020202020204" pitchFamily="34" charset="0"/>
                      </a:endParaRPr>
                    </a:p>
                  </a:txBody>
                  <a:tcPr marL="9525" marR="9525" marT="9525" marB="0" anchor="ctr"/>
                </a:tc>
              </a:tr>
              <a:tr h="232578">
                <a:tc>
                  <a:txBody>
                    <a:bodyPr/>
                    <a:lstStyle/>
                    <a:p>
                      <a:pPr algn="ctr" fontAlgn="b"/>
                      <a:r>
                        <a:rPr lang="en-US" sz="1100" b="1" u="none" strike="noStrike">
                          <a:solidFill>
                            <a:schemeClr val="tx2"/>
                          </a:solidFill>
                          <a:effectLst/>
                        </a:rPr>
                        <a:t>1</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u="none" strike="noStrike">
                          <a:solidFill>
                            <a:schemeClr val="tx2"/>
                          </a:solidFill>
                          <a:effectLst/>
                        </a:rPr>
                        <a:t>70</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u="none" strike="noStrike">
                          <a:solidFill>
                            <a:schemeClr val="tx2"/>
                          </a:solidFill>
                          <a:effectLst/>
                        </a:rPr>
                        <a:t>3</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u="none" strike="noStrike">
                          <a:solidFill>
                            <a:schemeClr val="tx2"/>
                          </a:solidFill>
                          <a:effectLst/>
                        </a:rPr>
                        <a:t>3</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i="0" u="none" strike="noStrike" dirty="0" smtClean="0">
                          <a:solidFill>
                            <a:schemeClr val="tx2"/>
                          </a:solidFill>
                          <a:effectLst/>
                          <a:latin typeface="Arial" panose="020B0604020202020204" pitchFamily="34" charset="0"/>
                        </a:rPr>
                        <a:t>100/94</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u="none" strike="noStrike" dirty="0">
                          <a:solidFill>
                            <a:schemeClr val="tx2"/>
                          </a:solidFill>
                          <a:effectLst/>
                        </a:rPr>
                        <a:t>71</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u="none" strike="noStrike">
                          <a:solidFill>
                            <a:schemeClr val="tx2"/>
                          </a:solidFill>
                          <a:effectLst/>
                        </a:rPr>
                        <a:t>70</a:t>
                      </a:r>
                      <a:endParaRPr lang="en-US" sz="1100" b="1" i="0" u="none" strike="noStrike">
                        <a:solidFill>
                          <a:schemeClr val="tx2"/>
                        </a:solidFill>
                        <a:effectLst/>
                        <a:latin typeface="Arial" panose="020B0604020202020204" pitchFamily="34" charset="0"/>
                      </a:endParaRPr>
                    </a:p>
                  </a:txBody>
                  <a:tcPr marL="9525" marR="9525" marT="9525" marB="0" anchor="ctr"/>
                </a:tc>
              </a:tr>
              <a:tr h="232578">
                <a:tc>
                  <a:txBody>
                    <a:bodyPr/>
                    <a:lstStyle/>
                    <a:p>
                      <a:pPr algn="ctr" fontAlgn="b"/>
                      <a:r>
                        <a:rPr lang="en-US" sz="1100" b="1" u="none" strike="noStrike">
                          <a:solidFill>
                            <a:schemeClr val="tx2"/>
                          </a:solidFill>
                          <a:effectLst/>
                        </a:rPr>
                        <a:t>2</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u="none" strike="noStrike">
                          <a:solidFill>
                            <a:schemeClr val="tx2"/>
                          </a:solidFill>
                          <a:effectLst/>
                        </a:rPr>
                        <a:t>73</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u="none" strike="noStrike" dirty="0">
                          <a:solidFill>
                            <a:schemeClr val="tx2"/>
                          </a:solidFill>
                          <a:effectLst/>
                        </a:rPr>
                        <a:t>3</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u="none" strike="noStrike">
                          <a:solidFill>
                            <a:schemeClr val="tx2"/>
                          </a:solidFill>
                          <a:effectLst/>
                        </a:rPr>
                        <a:t>3</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i="0" u="none" strike="noStrike" dirty="0" smtClean="0">
                          <a:solidFill>
                            <a:schemeClr val="tx2"/>
                          </a:solidFill>
                          <a:effectLst/>
                          <a:latin typeface="Arial" panose="020B0604020202020204" pitchFamily="34" charset="0"/>
                        </a:rPr>
                        <a:t>100/94</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u="none" strike="noStrike">
                          <a:solidFill>
                            <a:schemeClr val="tx2"/>
                          </a:solidFill>
                          <a:effectLst/>
                        </a:rPr>
                        <a:t>73.5</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u="none" strike="noStrike" dirty="0">
                          <a:solidFill>
                            <a:schemeClr val="tx2"/>
                          </a:solidFill>
                          <a:effectLst/>
                        </a:rPr>
                        <a:t>73</a:t>
                      </a:r>
                      <a:endParaRPr lang="en-US" sz="1100" b="1" i="0" u="none" strike="noStrike" dirty="0">
                        <a:solidFill>
                          <a:schemeClr val="tx2"/>
                        </a:solidFill>
                        <a:effectLst/>
                        <a:latin typeface="Arial" panose="020B0604020202020204" pitchFamily="34" charset="0"/>
                      </a:endParaRPr>
                    </a:p>
                  </a:txBody>
                  <a:tcPr marL="9525" marR="9525" marT="9525" marB="0" anchor="ctr"/>
                </a:tc>
              </a:tr>
              <a:tr h="244820">
                <a:tc>
                  <a:txBody>
                    <a:bodyPr/>
                    <a:lstStyle/>
                    <a:p>
                      <a:pPr algn="ctr" fontAlgn="b"/>
                      <a:r>
                        <a:rPr lang="en-US" sz="1100" b="1" u="none" strike="noStrike">
                          <a:solidFill>
                            <a:schemeClr val="tx2"/>
                          </a:solidFill>
                          <a:effectLst/>
                        </a:rPr>
                        <a:t>3</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u="sng" strike="noStrike" dirty="0">
                          <a:solidFill>
                            <a:schemeClr val="accent6"/>
                          </a:solidFill>
                          <a:effectLst/>
                        </a:rPr>
                        <a:t>77</a:t>
                      </a:r>
                      <a:endParaRPr lang="en-US" sz="1100" b="1" i="0" u="sng" strike="noStrike" dirty="0">
                        <a:solidFill>
                          <a:schemeClr val="accent6"/>
                        </a:solidFill>
                        <a:effectLst/>
                        <a:latin typeface="Arial" panose="020B0604020202020204" pitchFamily="34" charset="0"/>
                      </a:endParaRPr>
                    </a:p>
                  </a:txBody>
                  <a:tcPr marL="9525" marR="9525" marT="9525" marB="0" anchor="ctr"/>
                </a:tc>
                <a:tc>
                  <a:txBody>
                    <a:bodyPr/>
                    <a:lstStyle/>
                    <a:p>
                      <a:pPr algn="ctr" fontAlgn="b"/>
                      <a:r>
                        <a:rPr lang="en-US" sz="1100" b="1" u="sng" strike="noStrike" dirty="0">
                          <a:solidFill>
                            <a:schemeClr val="accent1"/>
                          </a:solidFill>
                          <a:effectLst/>
                        </a:rPr>
                        <a:t>3</a:t>
                      </a:r>
                      <a:endParaRPr lang="en-US" sz="1100" b="1" i="0" u="sng" strike="noStrike" dirty="0">
                        <a:solidFill>
                          <a:schemeClr val="accent1"/>
                        </a:solidFill>
                        <a:effectLst/>
                        <a:latin typeface="Arial" panose="020B0604020202020204" pitchFamily="34" charset="0"/>
                      </a:endParaRPr>
                    </a:p>
                  </a:txBody>
                  <a:tcPr marL="9525" marR="9525" marT="9525" marB="0" anchor="ctr"/>
                </a:tc>
                <a:tc>
                  <a:txBody>
                    <a:bodyPr/>
                    <a:lstStyle/>
                    <a:p>
                      <a:pPr algn="ctr" fontAlgn="b"/>
                      <a:r>
                        <a:rPr lang="en-US" sz="1100" b="1" u="none" strike="noStrike" dirty="0">
                          <a:solidFill>
                            <a:schemeClr val="tx2"/>
                          </a:solidFill>
                          <a:effectLst/>
                        </a:rPr>
                        <a:t>3</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i="0" u="none" strike="noStrike" dirty="0" smtClean="0">
                          <a:solidFill>
                            <a:schemeClr val="tx2"/>
                          </a:solidFill>
                          <a:effectLst/>
                          <a:latin typeface="Arial" panose="020B0604020202020204" pitchFamily="34" charset="0"/>
                        </a:rPr>
                        <a:t>100/94</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u="none" strike="noStrike">
                          <a:solidFill>
                            <a:schemeClr val="tx2"/>
                          </a:solidFill>
                          <a:effectLst/>
                        </a:rPr>
                        <a:t>76.5</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u="sng" strike="noStrike" dirty="0">
                          <a:solidFill>
                            <a:schemeClr val="accent6"/>
                          </a:solidFill>
                          <a:effectLst/>
                        </a:rPr>
                        <a:t>76.5</a:t>
                      </a:r>
                      <a:endParaRPr lang="en-US" sz="1100" b="1" i="0" u="sng" strike="noStrike" dirty="0">
                        <a:solidFill>
                          <a:schemeClr val="accent6"/>
                        </a:solidFill>
                        <a:effectLst/>
                        <a:latin typeface="Arial" panose="020B0604020202020204" pitchFamily="34" charset="0"/>
                      </a:endParaRPr>
                    </a:p>
                  </a:txBody>
                  <a:tcPr marL="9525" marR="9525" marT="9525" marB="0" anchor="ctr"/>
                </a:tc>
              </a:tr>
              <a:tr h="232578">
                <a:tc>
                  <a:txBody>
                    <a:bodyPr/>
                    <a:lstStyle/>
                    <a:p>
                      <a:pPr algn="ctr" fontAlgn="b"/>
                      <a:r>
                        <a:rPr lang="en-US" sz="1100" b="1" u="none" strike="noStrike">
                          <a:solidFill>
                            <a:schemeClr val="tx2"/>
                          </a:solidFill>
                          <a:effectLst/>
                        </a:rPr>
                        <a:t>4</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u="none" strike="noStrike">
                          <a:solidFill>
                            <a:schemeClr val="tx2"/>
                          </a:solidFill>
                          <a:effectLst/>
                        </a:rPr>
                        <a:t>79</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u="none" strike="noStrike">
                          <a:solidFill>
                            <a:schemeClr val="tx2"/>
                          </a:solidFill>
                          <a:effectLst/>
                        </a:rPr>
                        <a:t>3</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u="none" strike="noStrike" dirty="0">
                          <a:solidFill>
                            <a:schemeClr val="tx2"/>
                          </a:solidFill>
                          <a:effectLst/>
                        </a:rPr>
                        <a:t>3</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i="0" u="none" strike="noStrike" dirty="0" smtClean="0">
                          <a:solidFill>
                            <a:schemeClr val="tx2"/>
                          </a:solidFill>
                          <a:effectLst/>
                          <a:latin typeface="Arial" panose="020B0604020202020204" pitchFamily="34" charset="0"/>
                        </a:rPr>
                        <a:t>100/94</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u="none" strike="noStrike" dirty="0">
                          <a:solidFill>
                            <a:schemeClr val="tx2"/>
                          </a:solidFill>
                          <a:effectLst/>
                        </a:rPr>
                        <a:t>80</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u="none" strike="noStrike" dirty="0">
                          <a:solidFill>
                            <a:schemeClr val="tx2"/>
                          </a:solidFill>
                          <a:effectLst/>
                        </a:rPr>
                        <a:t>79</a:t>
                      </a:r>
                      <a:endParaRPr lang="en-US" sz="1100" b="1" i="0" u="none" strike="noStrike" dirty="0">
                        <a:solidFill>
                          <a:schemeClr val="tx2"/>
                        </a:solidFill>
                        <a:effectLst/>
                        <a:latin typeface="Arial" panose="020B0604020202020204" pitchFamily="34" charset="0"/>
                      </a:endParaRPr>
                    </a:p>
                  </a:txBody>
                  <a:tcPr marL="9525" marR="9525" marT="9525" marB="0" anchor="ctr"/>
                </a:tc>
              </a:tr>
            </a:tbl>
          </a:graphicData>
        </a:graphic>
      </p:graphicFrame>
      <p:sp>
        <p:nvSpPr>
          <p:cNvPr id="7" name="TextBox 6"/>
          <p:cNvSpPr txBox="1"/>
          <p:nvPr/>
        </p:nvSpPr>
        <p:spPr>
          <a:xfrm>
            <a:off x="1707825" y="3472948"/>
            <a:ext cx="5575950" cy="830997"/>
          </a:xfrm>
          <a:prstGeom prst="rect">
            <a:avLst/>
          </a:prstGeom>
          <a:noFill/>
        </p:spPr>
        <p:txBody>
          <a:bodyPr wrap="none" rtlCol="0">
            <a:spAutoFit/>
          </a:bodyPr>
          <a:lstStyle/>
          <a:p>
            <a:r>
              <a:rPr lang="en-US" sz="1600" dirty="0" smtClean="0">
                <a:solidFill>
                  <a:schemeClr val="tx2"/>
                </a:solidFill>
              </a:rPr>
              <a:t>Ramp constraint: </a:t>
            </a:r>
          </a:p>
          <a:p>
            <a:pPr marL="285750" indent="-285750">
              <a:buFont typeface="Arial" panose="020B0604020202020204" pitchFamily="34" charset="0"/>
              <a:buChar char="•"/>
            </a:pPr>
            <a:r>
              <a:rPr lang="en-US" sz="1600" dirty="0" smtClean="0">
                <a:solidFill>
                  <a:schemeClr val="tx2"/>
                </a:solidFill>
              </a:rPr>
              <a:t>SURAMP = 1MW/min – ((3/5)*50%) = 0.7MW/min</a:t>
            </a:r>
          </a:p>
          <a:p>
            <a:pPr marL="285750" indent="-285750">
              <a:buFont typeface="Arial" panose="020B0604020202020204" pitchFamily="34" charset="0"/>
              <a:buChar char="•"/>
            </a:pPr>
            <a:r>
              <a:rPr lang="en-US" sz="1600" dirty="0" smtClean="0">
                <a:solidFill>
                  <a:schemeClr val="tx2"/>
                </a:solidFill>
              </a:rPr>
              <a:t>HDL =  Output + (0.7MW/min * 5min) = Output + 3.5MW</a:t>
            </a:r>
            <a:endParaRPr lang="en-US" sz="1600" dirty="0">
              <a:solidFill>
                <a:schemeClr val="tx2"/>
              </a:solidFill>
            </a:endParaRPr>
          </a:p>
        </p:txBody>
      </p:sp>
    </p:spTree>
    <p:extLst>
      <p:ext uri="{BB962C8B-B14F-4D97-AF65-F5344CB8AC3E}">
        <p14:creationId xmlns:p14="http://schemas.microsoft.com/office/powerpoint/2010/main" val="32175841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RTC Examples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graphicFrame>
        <p:nvGraphicFramePr>
          <p:cNvPr id="6" name="Chart 5"/>
          <p:cNvGraphicFramePr>
            <a:graphicFrameLocks/>
          </p:cNvGraphicFramePr>
          <p:nvPr>
            <p:extLst>
              <p:ext uri="{D42A27DB-BD31-4B8C-83A1-F6EECF244321}">
                <p14:modId xmlns:p14="http://schemas.microsoft.com/office/powerpoint/2010/main" val="4142298716"/>
              </p:ext>
            </p:extLst>
          </p:nvPr>
        </p:nvGraphicFramePr>
        <p:xfrm>
          <a:off x="1590386" y="843214"/>
          <a:ext cx="5181600" cy="26193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4067685508"/>
              </p:ext>
            </p:extLst>
          </p:nvPr>
        </p:nvGraphicFramePr>
        <p:xfrm>
          <a:off x="152400" y="3812672"/>
          <a:ext cx="4365337" cy="26193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ext uri="{D42A27DB-BD31-4B8C-83A1-F6EECF244321}">
                <p14:modId xmlns:p14="http://schemas.microsoft.com/office/powerpoint/2010/main" val="4011006398"/>
              </p:ext>
            </p:extLst>
          </p:nvPr>
        </p:nvGraphicFramePr>
        <p:xfrm>
          <a:off x="4476173" y="3810000"/>
          <a:ext cx="4591627" cy="2619375"/>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9"/>
          <p:cNvSpPr txBox="1"/>
          <p:nvPr/>
        </p:nvSpPr>
        <p:spPr>
          <a:xfrm>
            <a:off x="609600" y="3261123"/>
            <a:ext cx="3505200" cy="584775"/>
          </a:xfrm>
          <a:prstGeom prst="rect">
            <a:avLst/>
          </a:prstGeom>
          <a:noFill/>
        </p:spPr>
        <p:txBody>
          <a:bodyPr wrap="square" rtlCol="0">
            <a:spAutoFit/>
          </a:bodyPr>
          <a:lstStyle/>
          <a:p>
            <a:pPr algn="ctr"/>
            <a:r>
              <a:rPr lang="en-US" sz="1600" i="1" dirty="0" err="1" smtClean="0">
                <a:solidFill>
                  <a:schemeClr val="accent3"/>
                </a:solidFill>
              </a:rPr>
              <a:t>Reg</a:t>
            </a:r>
            <a:r>
              <a:rPr lang="en-US" sz="1600" i="1" dirty="0" smtClean="0">
                <a:solidFill>
                  <a:schemeClr val="accent3"/>
                </a:solidFill>
              </a:rPr>
              <a:t>-Up is set exactly equal to the inverse of the PBPC </a:t>
            </a:r>
            <a:endParaRPr lang="en-US" sz="1600" i="1" dirty="0">
              <a:solidFill>
                <a:schemeClr val="accent3"/>
              </a:solidFill>
            </a:endParaRPr>
          </a:p>
        </p:txBody>
      </p:sp>
      <p:sp>
        <p:nvSpPr>
          <p:cNvPr id="11" name="TextBox 10"/>
          <p:cNvSpPr txBox="1"/>
          <p:nvPr/>
        </p:nvSpPr>
        <p:spPr>
          <a:xfrm>
            <a:off x="4879110" y="3124200"/>
            <a:ext cx="3505200" cy="830997"/>
          </a:xfrm>
          <a:prstGeom prst="rect">
            <a:avLst/>
          </a:prstGeom>
          <a:noFill/>
        </p:spPr>
        <p:txBody>
          <a:bodyPr wrap="square" rtlCol="0">
            <a:spAutoFit/>
          </a:bodyPr>
          <a:lstStyle/>
          <a:p>
            <a:pPr algn="ctr"/>
            <a:r>
              <a:rPr lang="en-US" sz="1600" i="1" dirty="0" smtClean="0">
                <a:solidFill>
                  <a:schemeClr val="accent3"/>
                </a:solidFill>
              </a:rPr>
              <a:t>All </a:t>
            </a:r>
            <a:r>
              <a:rPr lang="en-US" sz="1600" i="1" dirty="0" err="1" smtClean="0">
                <a:solidFill>
                  <a:schemeClr val="accent3"/>
                </a:solidFill>
              </a:rPr>
              <a:t>Reg</a:t>
            </a:r>
            <a:r>
              <a:rPr lang="en-US" sz="1600" i="1" dirty="0" smtClean="0">
                <a:solidFill>
                  <a:schemeClr val="accent3"/>
                </a:solidFill>
              </a:rPr>
              <a:t>-Up is placed at price points  on the aggregate ORDC ahead of ECRS</a:t>
            </a:r>
            <a:endParaRPr lang="en-US" sz="1600" i="1" dirty="0">
              <a:solidFill>
                <a:schemeClr val="accent3"/>
              </a:solidFill>
            </a:endParaRPr>
          </a:p>
        </p:txBody>
      </p:sp>
    </p:spTree>
    <p:extLst>
      <p:ext uri="{BB962C8B-B14F-4D97-AF65-F5344CB8AC3E}">
        <p14:creationId xmlns:p14="http://schemas.microsoft.com/office/powerpoint/2010/main" val="29436678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RTC – Example A</a:t>
            </a:r>
            <a:endParaRPr lang="en-US" dirty="0"/>
          </a:p>
        </p:txBody>
      </p:sp>
      <p:sp>
        <p:nvSpPr>
          <p:cNvPr id="3" name="Content Placeholder 2"/>
          <p:cNvSpPr>
            <a:spLocks noGrp="1"/>
          </p:cNvSpPr>
          <p:nvPr>
            <p:ph idx="1"/>
          </p:nvPr>
        </p:nvSpPr>
        <p:spPr>
          <a:xfrm>
            <a:off x="109682" y="762000"/>
            <a:ext cx="4495800" cy="2956680"/>
          </a:xfrm>
        </p:spPr>
        <p:txBody>
          <a:bodyPr/>
          <a:lstStyle/>
          <a:p>
            <a:r>
              <a:rPr lang="en-US" sz="2000" dirty="0" smtClean="0"/>
              <a:t>Key points:</a:t>
            </a:r>
          </a:p>
          <a:p>
            <a:pPr lvl="1"/>
            <a:r>
              <a:rPr lang="en-US" sz="1600" dirty="0" smtClean="0"/>
              <a:t>AS awards can now change.</a:t>
            </a:r>
          </a:p>
          <a:p>
            <a:pPr lvl="1"/>
            <a:r>
              <a:rPr lang="en-US" sz="1600" dirty="0" smtClean="0"/>
              <a:t>For the entire window there is sufficient 10-minute ramp and capacity for energy and all AS, so no ECRS shortages regardless of the ASDC</a:t>
            </a:r>
          </a:p>
          <a:p>
            <a:pPr lvl="1"/>
            <a:r>
              <a:rPr lang="en-US" sz="1600" dirty="0" smtClean="0"/>
              <a:t>For </a:t>
            </a:r>
            <a:r>
              <a:rPr lang="en-US" sz="1600" dirty="0"/>
              <a:t>interval 3, the ramp </a:t>
            </a:r>
            <a:r>
              <a:rPr lang="en-US" sz="1600" dirty="0" smtClean="0"/>
              <a:t>limitations result </a:t>
            </a:r>
            <a:r>
              <a:rPr lang="en-US" sz="1600" dirty="0"/>
              <a:t>in </a:t>
            </a:r>
            <a:r>
              <a:rPr lang="en-US" sz="1600" dirty="0" smtClean="0"/>
              <a:t>being 1 MW short on </a:t>
            </a:r>
            <a:r>
              <a:rPr lang="en-US" sz="1600" dirty="0" err="1" smtClean="0"/>
              <a:t>Reg</a:t>
            </a:r>
            <a:r>
              <a:rPr lang="en-US" sz="1600" dirty="0" smtClean="0"/>
              <a:t>-Up.  </a:t>
            </a:r>
          </a:p>
          <a:p>
            <a:pPr lvl="2"/>
            <a:r>
              <a:rPr lang="en-US" sz="1400" dirty="0" smtClean="0"/>
              <a:t>Accordingly, price </a:t>
            </a:r>
            <a:r>
              <a:rPr lang="en-US" sz="1400" dirty="0"/>
              <a:t>goes to $2,000/MWh </a:t>
            </a:r>
            <a:r>
              <a:rPr lang="en-US" sz="1400" dirty="0" smtClean="0"/>
              <a:t>based on the ASDC.</a:t>
            </a: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444690670"/>
              </p:ext>
            </p:extLst>
          </p:nvPr>
        </p:nvGraphicFramePr>
        <p:xfrm>
          <a:off x="914399" y="4343400"/>
          <a:ext cx="7315200" cy="1793023"/>
        </p:xfrm>
        <a:graphic>
          <a:graphicData uri="http://schemas.openxmlformats.org/drawingml/2006/table">
            <a:tbl>
              <a:tblPr>
                <a:tableStyleId>{5940675A-B579-460E-94D1-54222C63F5DA}</a:tableStyleId>
              </a:tblPr>
              <a:tblGrid>
                <a:gridCol w="1079191"/>
                <a:gridCol w="1079191"/>
                <a:gridCol w="1076124"/>
                <a:gridCol w="1017874"/>
                <a:gridCol w="1020940"/>
                <a:gridCol w="1020940"/>
                <a:gridCol w="1020940"/>
              </a:tblGrid>
              <a:tr h="194391">
                <a:tc rowSpan="2">
                  <a:txBody>
                    <a:bodyPr/>
                    <a:lstStyle/>
                    <a:p>
                      <a:pPr algn="ctr" fontAlgn="ctr"/>
                      <a:r>
                        <a:rPr lang="en-US" sz="1100" b="1" u="none" strike="noStrike" dirty="0">
                          <a:solidFill>
                            <a:schemeClr val="tx2"/>
                          </a:solidFill>
                          <a:effectLst/>
                        </a:rPr>
                        <a:t>Real-Time Interval</a:t>
                      </a:r>
                      <a:endParaRPr lang="en-US" sz="1100" b="1" i="0" u="none" strike="noStrike" dirty="0">
                        <a:solidFill>
                          <a:schemeClr val="tx2"/>
                        </a:solidFill>
                        <a:effectLst/>
                        <a:latin typeface="Arial" panose="020B0604020202020204" pitchFamily="34" charset="0"/>
                      </a:endParaRPr>
                    </a:p>
                  </a:txBody>
                  <a:tcPr marL="9525" marR="9525" marT="9525" marB="0" anchor="ctr"/>
                </a:tc>
                <a:tc rowSpan="2">
                  <a:txBody>
                    <a:bodyPr/>
                    <a:lstStyle/>
                    <a:p>
                      <a:pPr algn="ctr" fontAlgn="ctr"/>
                      <a:r>
                        <a:rPr lang="en-US" sz="1100" b="1" u="none" strike="noStrike" dirty="0" smtClean="0">
                          <a:solidFill>
                            <a:schemeClr val="tx2"/>
                          </a:solidFill>
                          <a:effectLst/>
                        </a:rPr>
                        <a:t>GTBD/ </a:t>
                      </a:r>
                    </a:p>
                    <a:p>
                      <a:pPr algn="ctr" fontAlgn="ctr"/>
                      <a:r>
                        <a:rPr lang="en-US" sz="1100" b="1" u="none" strike="noStrike" dirty="0" smtClean="0">
                          <a:solidFill>
                            <a:schemeClr val="tx2"/>
                          </a:solidFill>
                          <a:effectLst/>
                        </a:rPr>
                        <a:t>Demand</a:t>
                      </a:r>
                      <a:endParaRPr lang="en-US" sz="1100" b="1" i="0" u="none" strike="noStrike" dirty="0">
                        <a:solidFill>
                          <a:schemeClr val="tx2"/>
                        </a:solidFill>
                        <a:effectLst/>
                        <a:latin typeface="Arial" panose="020B0604020202020204" pitchFamily="34" charset="0"/>
                      </a:endParaRPr>
                    </a:p>
                  </a:txBody>
                  <a:tcPr marL="9525" marR="9525" marT="9525" marB="0" anchor="ctr"/>
                </a:tc>
                <a:tc gridSpan="5">
                  <a:txBody>
                    <a:bodyPr/>
                    <a:lstStyle/>
                    <a:p>
                      <a:pPr algn="ctr" fontAlgn="b"/>
                      <a:r>
                        <a:rPr lang="en-US" sz="1100" b="1" u="none" strike="noStrike" dirty="0">
                          <a:solidFill>
                            <a:schemeClr val="tx2"/>
                          </a:solidFill>
                          <a:effectLst/>
                        </a:rPr>
                        <a:t>Resource A</a:t>
                      </a:r>
                      <a:endParaRPr lang="en-US" sz="1100" b="1" i="0" u="none" strike="noStrike" dirty="0">
                        <a:solidFill>
                          <a:schemeClr val="tx2"/>
                        </a:solidFill>
                        <a:effectLst/>
                        <a:latin typeface="Arial" panose="020B060402020202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62272">
                <a:tc vMerge="1">
                  <a:txBody>
                    <a:bodyPr/>
                    <a:lstStyle/>
                    <a:p>
                      <a:endParaRPr lang="en-US"/>
                    </a:p>
                  </a:txBody>
                  <a:tcPr/>
                </a:tc>
                <a:tc vMerge="1">
                  <a:txBody>
                    <a:bodyPr/>
                    <a:lstStyle/>
                    <a:p>
                      <a:endParaRPr lang="en-US"/>
                    </a:p>
                  </a:txBody>
                  <a:tcPr/>
                </a:tc>
                <a:tc>
                  <a:txBody>
                    <a:bodyPr/>
                    <a:lstStyle/>
                    <a:p>
                      <a:pPr algn="ctr" fontAlgn="ctr"/>
                      <a:r>
                        <a:rPr lang="en-US" sz="1100" b="1" u="none" strike="noStrike" dirty="0" err="1">
                          <a:solidFill>
                            <a:schemeClr val="tx2"/>
                          </a:solidFill>
                          <a:effectLst/>
                        </a:rPr>
                        <a:t>Reg</a:t>
                      </a:r>
                      <a:r>
                        <a:rPr lang="en-US" sz="1100" b="1" u="none" strike="noStrike" dirty="0">
                          <a:solidFill>
                            <a:schemeClr val="tx2"/>
                          </a:solidFill>
                          <a:effectLst/>
                        </a:rPr>
                        <a:t>-Up </a:t>
                      </a:r>
                      <a:endParaRPr lang="en-US" sz="1100" b="1" u="none" strike="noStrike" dirty="0" smtClean="0">
                        <a:solidFill>
                          <a:schemeClr val="tx2"/>
                        </a:solidFill>
                        <a:effectLst/>
                      </a:endParaRPr>
                    </a:p>
                    <a:p>
                      <a:pPr algn="ctr" fontAlgn="ctr"/>
                      <a:r>
                        <a:rPr lang="en-US" sz="1100" b="1" u="none" strike="noStrike" dirty="0" smtClean="0">
                          <a:solidFill>
                            <a:schemeClr val="tx2"/>
                          </a:solidFill>
                          <a:effectLst/>
                        </a:rPr>
                        <a:t>Award</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ctr"/>
                      <a:r>
                        <a:rPr lang="en-US" sz="1100" b="1" u="none" strike="noStrike" dirty="0" smtClean="0">
                          <a:solidFill>
                            <a:schemeClr val="tx2"/>
                          </a:solidFill>
                          <a:effectLst/>
                        </a:rPr>
                        <a:t>ECRS</a:t>
                      </a:r>
                      <a:r>
                        <a:rPr lang="en-US" sz="1100" b="1" u="none" strike="noStrike" baseline="0" dirty="0" smtClean="0">
                          <a:solidFill>
                            <a:schemeClr val="tx2"/>
                          </a:solidFill>
                          <a:effectLst/>
                        </a:rPr>
                        <a:t> </a:t>
                      </a:r>
                    </a:p>
                    <a:p>
                      <a:pPr algn="ctr" fontAlgn="ctr"/>
                      <a:r>
                        <a:rPr lang="en-US" sz="1100" b="1" u="none" strike="noStrike" baseline="0" dirty="0" smtClean="0">
                          <a:solidFill>
                            <a:schemeClr val="tx2"/>
                          </a:solidFill>
                          <a:effectLst/>
                        </a:rPr>
                        <a:t>Award</a:t>
                      </a:r>
                      <a:r>
                        <a:rPr lang="en-US" sz="1100" b="1" u="none" strike="noStrike" dirty="0" smtClean="0">
                          <a:solidFill>
                            <a:schemeClr val="tx2"/>
                          </a:solidFill>
                          <a:effectLst/>
                        </a:rPr>
                        <a:t> </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ctr"/>
                      <a:r>
                        <a:rPr lang="en-US" sz="1100" b="1" i="0" u="none" strike="noStrike" dirty="0" smtClean="0">
                          <a:solidFill>
                            <a:schemeClr val="tx2"/>
                          </a:solidFill>
                          <a:effectLst/>
                          <a:latin typeface="Arial" panose="020B0604020202020204" pitchFamily="34" charset="0"/>
                        </a:rPr>
                        <a:t>HSL/ </a:t>
                      </a:r>
                    </a:p>
                    <a:p>
                      <a:pPr algn="ctr" fontAlgn="ctr"/>
                      <a:r>
                        <a:rPr lang="en-US" sz="1100" b="1" i="0" u="none" strike="noStrike" dirty="0" smtClean="0">
                          <a:solidFill>
                            <a:schemeClr val="tx2"/>
                          </a:solidFill>
                          <a:effectLst/>
                          <a:latin typeface="Arial" panose="020B0604020202020204" pitchFamily="34" charset="0"/>
                        </a:rPr>
                        <a:t>HASL</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ctr"/>
                      <a:r>
                        <a:rPr lang="en-US" sz="1100" b="1" u="none" strike="noStrike" dirty="0">
                          <a:solidFill>
                            <a:schemeClr val="tx2"/>
                          </a:solidFill>
                          <a:effectLst/>
                        </a:rPr>
                        <a:t>HDL </a:t>
                      </a:r>
                      <a:endParaRPr lang="en-US" sz="1100" b="1" u="none" strike="noStrike" dirty="0" smtClean="0">
                        <a:solidFill>
                          <a:schemeClr val="tx2"/>
                        </a:solidFill>
                        <a:effectLst/>
                      </a:endParaRPr>
                    </a:p>
                    <a:p>
                      <a:pPr algn="ctr" fontAlgn="ctr"/>
                      <a:r>
                        <a:rPr lang="en-US" sz="1100" b="1" u="none" strike="noStrike" dirty="0" smtClean="0">
                          <a:solidFill>
                            <a:schemeClr val="tx2"/>
                          </a:solidFill>
                          <a:effectLst/>
                        </a:rPr>
                        <a:t>(Physical Ramp)</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ctr"/>
                      <a:r>
                        <a:rPr lang="en-US" sz="1100" b="1" u="none" strike="noStrike" dirty="0">
                          <a:solidFill>
                            <a:schemeClr val="tx2"/>
                          </a:solidFill>
                          <a:effectLst/>
                        </a:rPr>
                        <a:t>Base </a:t>
                      </a:r>
                      <a:r>
                        <a:rPr lang="en-US" sz="1100" b="1" u="none" strike="noStrike" dirty="0" smtClean="0">
                          <a:solidFill>
                            <a:schemeClr val="tx2"/>
                          </a:solidFill>
                          <a:effectLst/>
                        </a:rPr>
                        <a:t>Point</a:t>
                      </a:r>
                      <a:endParaRPr lang="en-US" sz="1100" b="1" i="0" u="none" strike="noStrike" dirty="0">
                        <a:solidFill>
                          <a:schemeClr val="tx2"/>
                        </a:solidFill>
                        <a:effectLst/>
                        <a:latin typeface="Arial" panose="020B0604020202020204" pitchFamily="34" charset="0"/>
                      </a:endParaRPr>
                    </a:p>
                  </a:txBody>
                  <a:tcPr marL="9525" marR="9525" marT="9525" marB="0" anchor="ctr"/>
                </a:tc>
              </a:tr>
              <a:tr h="259090">
                <a:tc>
                  <a:txBody>
                    <a:bodyPr/>
                    <a:lstStyle/>
                    <a:p>
                      <a:pPr algn="ctr" fontAlgn="b"/>
                      <a:r>
                        <a:rPr lang="en-US" sz="1100" b="1" u="none" strike="noStrike">
                          <a:solidFill>
                            <a:schemeClr val="tx2"/>
                          </a:solidFill>
                          <a:effectLst/>
                        </a:rPr>
                        <a:t>1</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u="none" strike="noStrike">
                          <a:solidFill>
                            <a:schemeClr val="tx2"/>
                          </a:solidFill>
                          <a:effectLst/>
                        </a:rPr>
                        <a:t>70</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i="0" u="none" strike="noStrike" dirty="0">
                          <a:solidFill>
                            <a:schemeClr val="tx2"/>
                          </a:solidFill>
                          <a:effectLst/>
                          <a:latin typeface="Arial" panose="020B0604020202020204" pitchFamily="34" charset="0"/>
                        </a:rPr>
                        <a:t>3</a:t>
                      </a:r>
                    </a:p>
                  </a:txBody>
                  <a:tcPr marL="9525" marR="9525" marT="9525" marB="0" anchor="ctr"/>
                </a:tc>
                <a:tc>
                  <a:txBody>
                    <a:bodyPr/>
                    <a:lstStyle/>
                    <a:p>
                      <a:pPr algn="ctr" fontAlgn="b"/>
                      <a:r>
                        <a:rPr lang="en-US" sz="1100" b="1" i="0" u="none" strike="noStrike">
                          <a:solidFill>
                            <a:schemeClr val="tx2"/>
                          </a:solidFill>
                          <a:effectLst/>
                          <a:latin typeface="Arial" panose="020B0604020202020204" pitchFamily="34" charset="0"/>
                        </a:rPr>
                        <a:t>3</a:t>
                      </a:r>
                    </a:p>
                  </a:txBody>
                  <a:tcPr marL="9525" marR="9525" marT="9525" marB="0" anchor="ctr"/>
                </a:tc>
                <a:tc>
                  <a:txBody>
                    <a:bodyPr/>
                    <a:lstStyle/>
                    <a:p>
                      <a:pPr algn="ctr" fontAlgn="b"/>
                      <a:r>
                        <a:rPr lang="en-US" sz="1100" b="1" i="0" u="none" strike="noStrike" dirty="0" smtClean="0">
                          <a:solidFill>
                            <a:schemeClr val="tx2"/>
                          </a:solidFill>
                          <a:effectLst/>
                          <a:latin typeface="Arial" panose="020B0604020202020204" pitchFamily="34" charset="0"/>
                        </a:rPr>
                        <a:t>100/</a:t>
                      </a:r>
                      <a:r>
                        <a:rPr lang="en-US" sz="1100" b="1" i="0" u="none" strike="noStrike" dirty="0" err="1" smtClean="0">
                          <a:solidFill>
                            <a:schemeClr val="tx2"/>
                          </a:solidFill>
                          <a:effectLst/>
                          <a:latin typeface="Arial" panose="020B0604020202020204" pitchFamily="34" charset="0"/>
                        </a:rPr>
                        <a:t>na</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i="0" u="none" strike="noStrike">
                          <a:solidFill>
                            <a:schemeClr val="tx2"/>
                          </a:solidFill>
                          <a:effectLst/>
                          <a:latin typeface="Arial" panose="020B0604020202020204" pitchFamily="34" charset="0"/>
                        </a:rPr>
                        <a:t>72.5</a:t>
                      </a:r>
                    </a:p>
                  </a:txBody>
                  <a:tcPr marL="9525" marR="9525" marT="9525" marB="0" anchor="ctr"/>
                </a:tc>
                <a:tc>
                  <a:txBody>
                    <a:bodyPr/>
                    <a:lstStyle/>
                    <a:p>
                      <a:pPr algn="ctr" fontAlgn="b"/>
                      <a:r>
                        <a:rPr lang="en-US" sz="1100" b="1" i="0" u="none" strike="noStrike">
                          <a:solidFill>
                            <a:schemeClr val="tx2"/>
                          </a:solidFill>
                          <a:effectLst/>
                          <a:latin typeface="Arial" panose="020B0604020202020204" pitchFamily="34" charset="0"/>
                        </a:rPr>
                        <a:t>70</a:t>
                      </a:r>
                    </a:p>
                  </a:txBody>
                  <a:tcPr marL="9525" marR="9525" marT="9525" marB="0" anchor="ctr"/>
                </a:tc>
              </a:tr>
              <a:tr h="259090">
                <a:tc>
                  <a:txBody>
                    <a:bodyPr/>
                    <a:lstStyle/>
                    <a:p>
                      <a:pPr algn="ctr" fontAlgn="b"/>
                      <a:r>
                        <a:rPr lang="en-US" sz="1100" b="1" u="none" strike="noStrike">
                          <a:solidFill>
                            <a:schemeClr val="tx2"/>
                          </a:solidFill>
                          <a:effectLst/>
                        </a:rPr>
                        <a:t>2</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u="none" strike="noStrike">
                          <a:solidFill>
                            <a:schemeClr val="tx2"/>
                          </a:solidFill>
                          <a:effectLst/>
                        </a:rPr>
                        <a:t>73</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i="0" u="none" strike="noStrike" dirty="0">
                          <a:solidFill>
                            <a:schemeClr val="tx2"/>
                          </a:solidFill>
                          <a:effectLst/>
                          <a:latin typeface="Arial" panose="020B0604020202020204" pitchFamily="34" charset="0"/>
                        </a:rPr>
                        <a:t>3</a:t>
                      </a:r>
                    </a:p>
                  </a:txBody>
                  <a:tcPr marL="9525" marR="9525" marT="9525" marB="0" anchor="ctr"/>
                </a:tc>
                <a:tc>
                  <a:txBody>
                    <a:bodyPr/>
                    <a:lstStyle/>
                    <a:p>
                      <a:pPr algn="ctr" fontAlgn="b"/>
                      <a:r>
                        <a:rPr lang="en-US" sz="1100" b="1" i="0" u="none" strike="noStrike">
                          <a:solidFill>
                            <a:schemeClr val="tx2"/>
                          </a:solidFill>
                          <a:effectLst/>
                          <a:latin typeface="Arial" panose="020B0604020202020204" pitchFamily="34" charset="0"/>
                        </a:rPr>
                        <a:t>3</a:t>
                      </a:r>
                    </a:p>
                  </a:txBody>
                  <a:tcPr marL="9525" marR="9525" marT="9525" marB="0" anchor="ctr"/>
                </a:tc>
                <a:tc>
                  <a:txBody>
                    <a:bodyPr/>
                    <a:lstStyle/>
                    <a:p>
                      <a:pPr algn="ctr" fontAlgn="b"/>
                      <a:r>
                        <a:rPr lang="en-US" sz="1100" b="1" i="0" u="none" strike="noStrike" dirty="0" smtClean="0">
                          <a:solidFill>
                            <a:schemeClr val="tx2"/>
                          </a:solidFill>
                          <a:effectLst/>
                          <a:latin typeface="Arial" panose="020B0604020202020204" pitchFamily="34" charset="0"/>
                        </a:rPr>
                        <a:t>100/</a:t>
                      </a:r>
                      <a:r>
                        <a:rPr lang="en-US" sz="1100" b="1" i="0" u="none" strike="noStrike" dirty="0" err="1" smtClean="0">
                          <a:solidFill>
                            <a:schemeClr val="tx2"/>
                          </a:solidFill>
                          <a:effectLst/>
                          <a:latin typeface="Arial" panose="020B0604020202020204" pitchFamily="34" charset="0"/>
                        </a:rPr>
                        <a:t>na</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i="0" u="none" strike="noStrike">
                          <a:solidFill>
                            <a:schemeClr val="tx2"/>
                          </a:solidFill>
                          <a:effectLst/>
                          <a:latin typeface="Arial" panose="020B0604020202020204" pitchFamily="34" charset="0"/>
                        </a:rPr>
                        <a:t>75</a:t>
                      </a:r>
                    </a:p>
                  </a:txBody>
                  <a:tcPr marL="9525" marR="9525" marT="9525" marB="0" anchor="ctr"/>
                </a:tc>
                <a:tc>
                  <a:txBody>
                    <a:bodyPr/>
                    <a:lstStyle/>
                    <a:p>
                      <a:pPr algn="ctr" fontAlgn="b"/>
                      <a:r>
                        <a:rPr lang="en-US" sz="1100" b="1" i="0" u="none" strike="noStrike">
                          <a:solidFill>
                            <a:schemeClr val="tx2"/>
                          </a:solidFill>
                          <a:effectLst/>
                          <a:latin typeface="Arial" panose="020B0604020202020204" pitchFamily="34" charset="0"/>
                        </a:rPr>
                        <a:t>73</a:t>
                      </a:r>
                    </a:p>
                  </a:txBody>
                  <a:tcPr marL="9525" marR="9525" marT="9525" marB="0" anchor="ctr"/>
                </a:tc>
              </a:tr>
              <a:tr h="259090">
                <a:tc>
                  <a:txBody>
                    <a:bodyPr/>
                    <a:lstStyle/>
                    <a:p>
                      <a:pPr algn="ctr" fontAlgn="b"/>
                      <a:r>
                        <a:rPr lang="en-US" sz="1100" b="1" u="none" strike="noStrike">
                          <a:solidFill>
                            <a:schemeClr val="tx2"/>
                          </a:solidFill>
                          <a:effectLst/>
                        </a:rPr>
                        <a:t>3</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u="sng" strike="noStrike" dirty="0">
                          <a:solidFill>
                            <a:schemeClr val="accent6"/>
                          </a:solidFill>
                          <a:effectLst/>
                        </a:rPr>
                        <a:t>77</a:t>
                      </a:r>
                      <a:endParaRPr lang="en-US" sz="1100" b="1" i="0" u="sng" strike="noStrike" dirty="0">
                        <a:solidFill>
                          <a:schemeClr val="accent6"/>
                        </a:solidFill>
                        <a:effectLst/>
                        <a:latin typeface="Arial" panose="020B0604020202020204" pitchFamily="34" charset="0"/>
                      </a:endParaRPr>
                    </a:p>
                  </a:txBody>
                  <a:tcPr marL="9525" marR="9525" marT="9525" marB="0" anchor="ctr"/>
                </a:tc>
                <a:tc>
                  <a:txBody>
                    <a:bodyPr/>
                    <a:lstStyle/>
                    <a:p>
                      <a:pPr algn="ctr" fontAlgn="b"/>
                      <a:r>
                        <a:rPr lang="en-US" sz="1100" b="1" i="0" u="sng" strike="noStrike" dirty="0">
                          <a:solidFill>
                            <a:schemeClr val="accent1"/>
                          </a:solidFill>
                          <a:effectLst/>
                          <a:latin typeface="Arial" panose="020B0604020202020204" pitchFamily="34" charset="0"/>
                        </a:rPr>
                        <a:t>2</a:t>
                      </a:r>
                    </a:p>
                  </a:txBody>
                  <a:tcPr marL="9525" marR="9525" marT="9525" marB="0" anchor="ctr"/>
                </a:tc>
                <a:tc>
                  <a:txBody>
                    <a:bodyPr/>
                    <a:lstStyle/>
                    <a:p>
                      <a:pPr algn="ctr" fontAlgn="b"/>
                      <a:r>
                        <a:rPr lang="en-US" sz="1100" b="1" i="0" u="none" strike="noStrike">
                          <a:solidFill>
                            <a:schemeClr val="tx2"/>
                          </a:solidFill>
                          <a:effectLst/>
                          <a:latin typeface="Arial" panose="020B0604020202020204" pitchFamily="34" charset="0"/>
                        </a:rPr>
                        <a:t>3</a:t>
                      </a:r>
                    </a:p>
                  </a:txBody>
                  <a:tcPr marL="9525" marR="9525" marT="9525" marB="0" anchor="ctr"/>
                </a:tc>
                <a:tc>
                  <a:txBody>
                    <a:bodyPr/>
                    <a:lstStyle/>
                    <a:p>
                      <a:pPr algn="ctr" fontAlgn="b"/>
                      <a:r>
                        <a:rPr lang="en-US" sz="1100" b="1" i="0" u="none" strike="noStrike" dirty="0" smtClean="0">
                          <a:solidFill>
                            <a:schemeClr val="tx2"/>
                          </a:solidFill>
                          <a:effectLst/>
                          <a:latin typeface="Arial" panose="020B0604020202020204" pitchFamily="34" charset="0"/>
                        </a:rPr>
                        <a:t>100/</a:t>
                      </a:r>
                      <a:r>
                        <a:rPr lang="en-US" sz="1100" b="1" i="0" u="none" strike="noStrike" dirty="0" err="1" smtClean="0">
                          <a:solidFill>
                            <a:schemeClr val="tx2"/>
                          </a:solidFill>
                          <a:effectLst/>
                          <a:latin typeface="Arial" panose="020B0604020202020204" pitchFamily="34" charset="0"/>
                        </a:rPr>
                        <a:t>na</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i="0" u="none" strike="noStrike">
                          <a:solidFill>
                            <a:schemeClr val="tx2"/>
                          </a:solidFill>
                          <a:effectLst/>
                          <a:latin typeface="Arial" panose="020B0604020202020204" pitchFamily="34" charset="0"/>
                        </a:rPr>
                        <a:t>78</a:t>
                      </a:r>
                    </a:p>
                  </a:txBody>
                  <a:tcPr marL="9525" marR="9525" marT="9525" marB="0" anchor="ctr"/>
                </a:tc>
                <a:tc>
                  <a:txBody>
                    <a:bodyPr/>
                    <a:lstStyle/>
                    <a:p>
                      <a:pPr algn="ctr" fontAlgn="b"/>
                      <a:r>
                        <a:rPr lang="en-US" sz="1100" b="1" i="0" u="sng" strike="noStrike" dirty="0">
                          <a:solidFill>
                            <a:schemeClr val="accent6"/>
                          </a:solidFill>
                          <a:effectLst/>
                          <a:latin typeface="Arial" panose="020B0604020202020204" pitchFamily="34" charset="0"/>
                        </a:rPr>
                        <a:t>77</a:t>
                      </a:r>
                    </a:p>
                  </a:txBody>
                  <a:tcPr marL="9525" marR="9525" marT="9525" marB="0" anchor="ctr"/>
                </a:tc>
              </a:tr>
              <a:tr h="259090">
                <a:tc>
                  <a:txBody>
                    <a:bodyPr/>
                    <a:lstStyle/>
                    <a:p>
                      <a:pPr algn="ctr" fontAlgn="b"/>
                      <a:r>
                        <a:rPr lang="en-US" sz="1100" b="1" u="none" strike="noStrike">
                          <a:solidFill>
                            <a:schemeClr val="tx2"/>
                          </a:solidFill>
                          <a:effectLst/>
                        </a:rPr>
                        <a:t>4</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u="none" strike="noStrike">
                          <a:solidFill>
                            <a:schemeClr val="tx2"/>
                          </a:solidFill>
                          <a:effectLst/>
                        </a:rPr>
                        <a:t>79</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i="0" u="none" strike="noStrike">
                          <a:solidFill>
                            <a:schemeClr val="tx2"/>
                          </a:solidFill>
                          <a:effectLst/>
                          <a:latin typeface="Arial" panose="020B0604020202020204" pitchFamily="34" charset="0"/>
                        </a:rPr>
                        <a:t>3</a:t>
                      </a:r>
                    </a:p>
                  </a:txBody>
                  <a:tcPr marL="9525" marR="9525" marT="9525" marB="0" anchor="ctr"/>
                </a:tc>
                <a:tc>
                  <a:txBody>
                    <a:bodyPr/>
                    <a:lstStyle/>
                    <a:p>
                      <a:pPr algn="ctr" fontAlgn="b"/>
                      <a:r>
                        <a:rPr lang="en-US" sz="1100" b="1" i="0" u="none" strike="noStrike" dirty="0">
                          <a:solidFill>
                            <a:schemeClr val="tx2"/>
                          </a:solidFill>
                          <a:effectLst/>
                          <a:latin typeface="Arial" panose="020B0604020202020204" pitchFamily="34" charset="0"/>
                        </a:rPr>
                        <a:t>3</a:t>
                      </a:r>
                    </a:p>
                  </a:txBody>
                  <a:tcPr marL="9525" marR="9525" marT="9525" marB="0" anchor="ctr"/>
                </a:tc>
                <a:tc>
                  <a:txBody>
                    <a:bodyPr/>
                    <a:lstStyle/>
                    <a:p>
                      <a:pPr algn="ctr" fontAlgn="b"/>
                      <a:r>
                        <a:rPr lang="en-US" sz="1100" b="1" i="0" u="none" strike="noStrike" dirty="0" smtClean="0">
                          <a:solidFill>
                            <a:schemeClr val="tx2"/>
                          </a:solidFill>
                          <a:effectLst/>
                          <a:latin typeface="Arial" panose="020B0604020202020204" pitchFamily="34" charset="0"/>
                        </a:rPr>
                        <a:t>100/</a:t>
                      </a:r>
                      <a:r>
                        <a:rPr lang="en-US" sz="1100" b="1" i="0" u="none" strike="noStrike" dirty="0" err="1" smtClean="0">
                          <a:solidFill>
                            <a:schemeClr val="tx2"/>
                          </a:solidFill>
                          <a:effectLst/>
                          <a:latin typeface="Arial" panose="020B0604020202020204" pitchFamily="34" charset="0"/>
                        </a:rPr>
                        <a:t>na</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i="0" u="none" strike="noStrike" dirty="0">
                          <a:solidFill>
                            <a:schemeClr val="tx2"/>
                          </a:solidFill>
                          <a:effectLst/>
                          <a:latin typeface="Arial" panose="020B0604020202020204" pitchFamily="34" charset="0"/>
                        </a:rPr>
                        <a:t>81.5</a:t>
                      </a:r>
                    </a:p>
                  </a:txBody>
                  <a:tcPr marL="9525" marR="9525" marT="9525" marB="0" anchor="ctr"/>
                </a:tc>
                <a:tc>
                  <a:txBody>
                    <a:bodyPr/>
                    <a:lstStyle/>
                    <a:p>
                      <a:pPr algn="ctr" fontAlgn="b"/>
                      <a:r>
                        <a:rPr lang="en-US" sz="1100" b="1" i="0" u="none" strike="noStrike" dirty="0">
                          <a:solidFill>
                            <a:schemeClr val="tx2"/>
                          </a:solidFill>
                          <a:effectLst/>
                          <a:latin typeface="Arial" panose="020B0604020202020204" pitchFamily="34" charset="0"/>
                        </a:rPr>
                        <a:t>79</a:t>
                      </a:r>
                    </a:p>
                  </a:txBody>
                  <a:tcPr marL="9525" marR="9525" marT="9525" marB="0" anchor="ctr"/>
                </a:tc>
              </a:tr>
            </a:tbl>
          </a:graphicData>
        </a:graphic>
      </p:graphicFrame>
      <p:graphicFrame>
        <p:nvGraphicFramePr>
          <p:cNvPr id="8" name="Chart 7"/>
          <p:cNvGraphicFramePr>
            <a:graphicFrameLocks/>
          </p:cNvGraphicFramePr>
          <p:nvPr>
            <p:extLst>
              <p:ext uri="{D42A27DB-BD31-4B8C-83A1-F6EECF244321}">
                <p14:modId xmlns:p14="http://schemas.microsoft.com/office/powerpoint/2010/main" val="1098722683"/>
              </p:ext>
            </p:extLst>
          </p:nvPr>
        </p:nvGraphicFramePr>
        <p:xfrm>
          <a:off x="4695536" y="939798"/>
          <a:ext cx="4365337" cy="2619375"/>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p:cNvSpPr txBox="1"/>
          <p:nvPr/>
        </p:nvSpPr>
        <p:spPr>
          <a:xfrm>
            <a:off x="1839768" y="3472948"/>
            <a:ext cx="5562600" cy="830997"/>
          </a:xfrm>
          <a:prstGeom prst="rect">
            <a:avLst/>
          </a:prstGeom>
          <a:noFill/>
        </p:spPr>
        <p:txBody>
          <a:bodyPr wrap="square" rtlCol="0">
            <a:spAutoFit/>
          </a:bodyPr>
          <a:lstStyle/>
          <a:p>
            <a:r>
              <a:rPr lang="en-US" sz="1600" dirty="0" smtClean="0">
                <a:solidFill>
                  <a:schemeClr val="tx2"/>
                </a:solidFill>
              </a:rPr>
              <a:t>Ramp constraint: </a:t>
            </a:r>
          </a:p>
          <a:p>
            <a:pPr marL="285750" indent="-285750">
              <a:buFont typeface="Arial" panose="020B0604020202020204" pitchFamily="34" charset="0"/>
              <a:buChar char="•"/>
            </a:pPr>
            <a:r>
              <a:rPr lang="en-US" sz="1600" dirty="0" smtClean="0">
                <a:solidFill>
                  <a:schemeClr val="tx2"/>
                </a:solidFill>
              </a:rPr>
              <a:t>HDL =  Output + (1MW/min * 5min) = Output + 5MW</a:t>
            </a:r>
          </a:p>
          <a:p>
            <a:pPr marL="285750" indent="-285750">
              <a:buFont typeface="Arial" panose="020B0604020202020204" pitchFamily="34" charset="0"/>
              <a:buChar char="•"/>
            </a:pPr>
            <a:r>
              <a:rPr lang="en-US" sz="1600" dirty="0" smtClean="0">
                <a:solidFill>
                  <a:schemeClr val="tx2"/>
                </a:solidFill>
              </a:rPr>
              <a:t>Base Point + (50% * </a:t>
            </a:r>
            <a:r>
              <a:rPr lang="en-US" sz="1600" dirty="0" err="1" smtClean="0">
                <a:solidFill>
                  <a:schemeClr val="tx2"/>
                </a:solidFill>
              </a:rPr>
              <a:t>Reg</a:t>
            </a:r>
            <a:r>
              <a:rPr lang="en-US" sz="1600" dirty="0" smtClean="0">
                <a:solidFill>
                  <a:schemeClr val="tx2"/>
                </a:solidFill>
              </a:rPr>
              <a:t>-Up Award) &lt;= HDL</a:t>
            </a:r>
            <a:endParaRPr lang="en-US" sz="1600" dirty="0">
              <a:solidFill>
                <a:schemeClr val="tx2"/>
              </a:solidFill>
            </a:endParaRPr>
          </a:p>
        </p:txBody>
      </p:sp>
    </p:spTree>
    <p:extLst>
      <p:ext uri="{BB962C8B-B14F-4D97-AF65-F5344CB8AC3E}">
        <p14:creationId xmlns:p14="http://schemas.microsoft.com/office/powerpoint/2010/main" val="10415507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RTC – Example B</a:t>
            </a:r>
            <a:endParaRPr lang="en-US" dirty="0"/>
          </a:p>
        </p:txBody>
      </p:sp>
      <p:sp>
        <p:nvSpPr>
          <p:cNvPr id="3" name="Content Placeholder 2"/>
          <p:cNvSpPr>
            <a:spLocks noGrp="1"/>
          </p:cNvSpPr>
          <p:nvPr>
            <p:ph idx="1"/>
          </p:nvPr>
        </p:nvSpPr>
        <p:spPr>
          <a:xfrm>
            <a:off x="109682" y="853320"/>
            <a:ext cx="4401127" cy="2956680"/>
          </a:xfrm>
        </p:spPr>
        <p:txBody>
          <a:bodyPr/>
          <a:lstStyle/>
          <a:p>
            <a:r>
              <a:rPr lang="en-US" sz="2000" dirty="0" smtClean="0"/>
              <a:t>Key points:</a:t>
            </a:r>
          </a:p>
          <a:p>
            <a:pPr lvl="1"/>
            <a:r>
              <a:rPr lang="en-US" sz="1600" dirty="0" smtClean="0"/>
              <a:t>AS awards and base points are the same as in example A.</a:t>
            </a:r>
          </a:p>
          <a:p>
            <a:pPr lvl="1"/>
            <a:r>
              <a:rPr lang="en-US" sz="1600" dirty="0" smtClean="0"/>
              <a:t>With the same shortage for interval </a:t>
            </a:r>
            <a:r>
              <a:rPr lang="en-US" sz="1600" dirty="0"/>
              <a:t>3, the </a:t>
            </a:r>
            <a:r>
              <a:rPr lang="en-US" sz="1600" dirty="0" err="1" smtClean="0"/>
              <a:t>Reg</a:t>
            </a:r>
            <a:r>
              <a:rPr lang="en-US" sz="1600" dirty="0" smtClean="0"/>
              <a:t>-Up ASDC sets the price at $9,000/MWh.</a:t>
            </a:r>
          </a:p>
          <a:p>
            <a:pPr lvl="1"/>
            <a:r>
              <a:rPr lang="en-US" sz="1600" dirty="0" smtClean="0"/>
              <a:t>This value is higher than any point on the ECRS ASDC, but there is not </a:t>
            </a:r>
            <a:r>
              <a:rPr lang="en-US" sz="1600" dirty="0" smtClean="0"/>
              <a:t>an ECRS </a:t>
            </a:r>
            <a:r>
              <a:rPr lang="en-US" sz="1600" dirty="0" smtClean="0"/>
              <a:t>shortage</a:t>
            </a: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
        <p:nvSpPr>
          <p:cNvPr id="9" name="TextBox 8"/>
          <p:cNvSpPr txBox="1"/>
          <p:nvPr/>
        </p:nvSpPr>
        <p:spPr>
          <a:xfrm>
            <a:off x="1839768" y="3472948"/>
            <a:ext cx="5562600" cy="830997"/>
          </a:xfrm>
          <a:prstGeom prst="rect">
            <a:avLst/>
          </a:prstGeom>
          <a:noFill/>
        </p:spPr>
        <p:txBody>
          <a:bodyPr wrap="square" rtlCol="0">
            <a:spAutoFit/>
          </a:bodyPr>
          <a:lstStyle/>
          <a:p>
            <a:r>
              <a:rPr lang="en-US" sz="1600" dirty="0" smtClean="0">
                <a:solidFill>
                  <a:schemeClr val="tx2"/>
                </a:solidFill>
              </a:rPr>
              <a:t>Ramp constraint: </a:t>
            </a:r>
          </a:p>
          <a:p>
            <a:pPr marL="285750" indent="-285750">
              <a:buFont typeface="Arial" panose="020B0604020202020204" pitchFamily="34" charset="0"/>
              <a:buChar char="•"/>
            </a:pPr>
            <a:r>
              <a:rPr lang="en-US" sz="1600" dirty="0" smtClean="0">
                <a:solidFill>
                  <a:schemeClr val="tx2"/>
                </a:solidFill>
              </a:rPr>
              <a:t>HDL =  Output + (1MW/min * 5min) = Output + 5MW</a:t>
            </a:r>
          </a:p>
          <a:p>
            <a:pPr marL="285750" indent="-285750">
              <a:buFont typeface="Arial" panose="020B0604020202020204" pitchFamily="34" charset="0"/>
              <a:buChar char="•"/>
            </a:pPr>
            <a:r>
              <a:rPr lang="en-US" sz="1600" dirty="0" smtClean="0">
                <a:solidFill>
                  <a:schemeClr val="tx2"/>
                </a:solidFill>
              </a:rPr>
              <a:t>Base Point + (50% * </a:t>
            </a:r>
            <a:r>
              <a:rPr lang="en-US" sz="1600" dirty="0" err="1" smtClean="0">
                <a:solidFill>
                  <a:schemeClr val="tx2"/>
                </a:solidFill>
              </a:rPr>
              <a:t>Reg</a:t>
            </a:r>
            <a:r>
              <a:rPr lang="en-US" sz="1600" dirty="0" smtClean="0">
                <a:solidFill>
                  <a:schemeClr val="tx2"/>
                </a:solidFill>
              </a:rPr>
              <a:t>-Up Award) &lt;= HDL</a:t>
            </a:r>
            <a:endParaRPr lang="en-US" sz="1600" dirty="0">
              <a:solidFill>
                <a:schemeClr val="tx2"/>
              </a:solidFill>
            </a:endParaRPr>
          </a:p>
        </p:txBody>
      </p:sp>
      <p:graphicFrame>
        <p:nvGraphicFramePr>
          <p:cNvPr id="11" name="Chart 10"/>
          <p:cNvGraphicFramePr>
            <a:graphicFrameLocks/>
          </p:cNvGraphicFramePr>
          <p:nvPr>
            <p:extLst>
              <p:ext uri="{D42A27DB-BD31-4B8C-83A1-F6EECF244321}">
                <p14:modId xmlns:p14="http://schemas.microsoft.com/office/powerpoint/2010/main" val="1837512565"/>
              </p:ext>
            </p:extLst>
          </p:nvPr>
        </p:nvGraphicFramePr>
        <p:xfrm>
          <a:off x="4510809" y="930652"/>
          <a:ext cx="4591627" cy="26193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1952142594"/>
              </p:ext>
            </p:extLst>
          </p:nvPr>
        </p:nvGraphicFramePr>
        <p:xfrm>
          <a:off x="914399" y="4343400"/>
          <a:ext cx="7315200" cy="1793023"/>
        </p:xfrm>
        <a:graphic>
          <a:graphicData uri="http://schemas.openxmlformats.org/drawingml/2006/table">
            <a:tbl>
              <a:tblPr>
                <a:tableStyleId>{5940675A-B579-460E-94D1-54222C63F5DA}</a:tableStyleId>
              </a:tblPr>
              <a:tblGrid>
                <a:gridCol w="1079191"/>
                <a:gridCol w="1079191"/>
                <a:gridCol w="1076124"/>
                <a:gridCol w="1017874"/>
                <a:gridCol w="1020940"/>
                <a:gridCol w="1020940"/>
                <a:gridCol w="1020940"/>
              </a:tblGrid>
              <a:tr h="194391">
                <a:tc rowSpan="2">
                  <a:txBody>
                    <a:bodyPr/>
                    <a:lstStyle/>
                    <a:p>
                      <a:pPr algn="ctr" fontAlgn="ctr"/>
                      <a:r>
                        <a:rPr lang="en-US" sz="1100" b="1" u="none" strike="noStrike" dirty="0">
                          <a:solidFill>
                            <a:schemeClr val="tx2"/>
                          </a:solidFill>
                          <a:effectLst/>
                        </a:rPr>
                        <a:t>Real-Time Interval</a:t>
                      </a:r>
                      <a:endParaRPr lang="en-US" sz="1100" b="1" i="0" u="none" strike="noStrike" dirty="0">
                        <a:solidFill>
                          <a:schemeClr val="tx2"/>
                        </a:solidFill>
                        <a:effectLst/>
                        <a:latin typeface="Arial" panose="020B0604020202020204" pitchFamily="34" charset="0"/>
                      </a:endParaRPr>
                    </a:p>
                  </a:txBody>
                  <a:tcPr marL="9525" marR="9525" marT="9525" marB="0" anchor="ctr"/>
                </a:tc>
                <a:tc rowSpan="2">
                  <a:txBody>
                    <a:bodyPr/>
                    <a:lstStyle/>
                    <a:p>
                      <a:pPr algn="ctr" fontAlgn="ctr"/>
                      <a:r>
                        <a:rPr lang="en-US" sz="1100" b="1" u="none" strike="noStrike" dirty="0" smtClean="0">
                          <a:solidFill>
                            <a:schemeClr val="tx2"/>
                          </a:solidFill>
                          <a:effectLst/>
                        </a:rPr>
                        <a:t>GTBD/ </a:t>
                      </a:r>
                    </a:p>
                    <a:p>
                      <a:pPr algn="ctr" fontAlgn="ctr"/>
                      <a:r>
                        <a:rPr lang="en-US" sz="1100" b="1" u="none" strike="noStrike" dirty="0" smtClean="0">
                          <a:solidFill>
                            <a:schemeClr val="tx2"/>
                          </a:solidFill>
                          <a:effectLst/>
                        </a:rPr>
                        <a:t>Demand</a:t>
                      </a:r>
                      <a:endParaRPr lang="en-US" sz="1100" b="1" i="0" u="none" strike="noStrike" dirty="0">
                        <a:solidFill>
                          <a:schemeClr val="tx2"/>
                        </a:solidFill>
                        <a:effectLst/>
                        <a:latin typeface="Arial" panose="020B0604020202020204" pitchFamily="34" charset="0"/>
                      </a:endParaRPr>
                    </a:p>
                  </a:txBody>
                  <a:tcPr marL="9525" marR="9525" marT="9525" marB="0" anchor="ctr"/>
                </a:tc>
                <a:tc gridSpan="5">
                  <a:txBody>
                    <a:bodyPr/>
                    <a:lstStyle/>
                    <a:p>
                      <a:pPr algn="ctr" fontAlgn="b"/>
                      <a:r>
                        <a:rPr lang="en-US" sz="1100" b="1" u="none" strike="noStrike" dirty="0">
                          <a:solidFill>
                            <a:schemeClr val="tx2"/>
                          </a:solidFill>
                          <a:effectLst/>
                        </a:rPr>
                        <a:t>Resource A</a:t>
                      </a:r>
                      <a:endParaRPr lang="en-US" sz="1100" b="1" i="0" u="none" strike="noStrike" dirty="0">
                        <a:solidFill>
                          <a:schemeClr val="tx2"/>
                        </a:solidFill>
                        <a:effectLst/>
                        <a:latin typeface="Arial" panose="020B060402020202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62272">
                <a:tc vMerge="1">
                  <a:txBody>
                    <a:bodyPr/>
                    <a:lstStyle/>
                    <a:p>
                      <a:endParaRPr lang="en-US"/>
                    </a:p>
                  </a:txBody>
                  <a:tcPr/>
                </a:tc>
                <a:tc vMerge="1">
                  <a:txBody>
                    <a:bodyPr/>
                    <a:lstStyle/>
                    <a:p>
                      <a:endParaRPr lang="en-US"/>
                    </a:p>
                  </a:txBody>
                  <a:tcPr/>
                </a:tc>
                <a:tc>
                  <a:txBody>
                    <a:bodyPr/>
                    <a:lstStyle/>
                    <a:p>
                      <a:pPr algn="ctr" fontAlgn="ctr"/>
                      <a:r>
                        <a:rPr lang="en-US" sz="1100" b="1" u="none" strike="noStrike" dirty="0" err="1">
                          <a:solidFill>
                            <a:schemeClr val="tx2"/>
                          </a:solidFill>
                          <a:effectLst/>
                        </a:rPr>
                        <a:t>Reg</a:t>
                      </a:r>
                      <a:r>
                        <a:rPr lang="en-US" sz="1100" b="1" u="none" strike="noStrike" dirty="0">
                          <a:solidFill>
                            <a:schemeClr val="tx2"/>
                          </a:solidFill>
                          <a:effectLst/>
                        </a:rPr>
                        <a:t>-Up </a:t>
                      </a:r>
                      <a:endParaRPr lang="en-US" sz="1100" b="1" u="none" strike="noStrike" dirty="0" smtClean="0">
                        <a:solidFill>
                          <a:schemeClr val="tx2"/>
                        </a:solidFill>
                        <a:effectLst/>
                      </a:endParaRPr>
                    </a:p>
                    <a:p>
                      <a:pPr algn="ctr" fontAlgn="ctr"/>
                      <a:r>
                        <a:rPr lang="en-US" sz="1100" b="1" u="none" strike="noStrike" dirty="0" smtClean="0">
                          <a:solidFill>
                            <a:schemeClr val="tx2"/>
                          </a:solidFill>
                          <a:effectLst/>
                        </a:rPr>
                        <a:t>Award</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ctr"/>
                      <a:r>
                        <a:rPr lang="en-US" sz="1100" b="1" u="none" strike="noStrike" dirty="0" smtClean="0">
                          <a:solidFill>
                            <a:schemeClr val="tx2"/>
                          </a:solidFill>
                          <a:effectLst/>
                        </a:rPr>
                        <a:t>ECRS</a:t>
                      </a:r>
                      <a:r>
                        <a:rPr lang="en-US" sz="1100" b="1" u="none" strike="noStrike" baseline="0" dirty="0" smtClean="0">
                          <a:solidFill>
                            <a:schemeClr val="tx2"/>
                          </a:solidFill>
                          <a:effectLst/>
                        </a:rPr>
                        <a:t> </a:t>
                      </a:r>
                    </a:p>
                    <a:p>
                      <a:pPr algn="ctr" fontAlgn="ctr"/>
                      <a:r>
                        <a:rPr lang="en-US" sz="1100" b="1" u="none" strike="noStrike" baseline="0" dirty="0" smtClean="0">
                          <a:solidFill>
                            <a:schemeClr val="tx2"/>
                          </a:solidFill>
                          <a:effectLst/>
                        </a:rPr>
                        <a:t>Award</a:t>
                      </a:r>
                      <a:r>
                        <a:rPr lang="en-US" sz="1100" b="1" u="none" strike="noStrike" dirty="0" smtClean="0">
                          <a:solidFill>
                            <a:schemeClr val="tx2"/>
                          </a:solidFill>
                          <a:effectLst/>
                        </a:rPr>
                        <a:t> </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ctr"/>
                      <a:r>
                        <a:rPr lang="en-US" sz="1100" b="1" i="0" u="none" strike="noStrike" dirty="0" smtClean="0">
                          <a:solidFill>
                            <a:schemeClr val="tx2"/>
                          </a:solidFill>
                          <a:effectLst/>
                          <a:latin typeface="Arial" panose="020B0604020202020204" pitchFamily="34" charset="0"/>
                        </a:rPr>
                        <a:t>HSL/ </a:t>
                      </a:r>
                    </a:p>
                    <a:p>
                      <a:pPr algn="ctr" fontAlgn="ctr"/>
                      <a:r>
                        <a:rPr lang="en-US" sz="1100" b="1" i="0" u="none" strike="noStrike" dirty="0" smtClean="0">
                          <a:solidFill>
                            <a:schemeClr val="tx2"/>
                          </a:solidFill>
                          <a:effectLst/>
                          <a:latin typeface="Arial" panose="020B0604020202020204" pitchFamily="34" charset="0"/>
                        </a:rPr>
                        <a:t>HASL</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ctr"/>
                      <a:r>
                        <a:rPr lang="en-US" sz="1100" b="1" u="none" strike="noStrike" dirty="0">
                          <a:solidFill>
                            <a:schemeClr val="tx2"/>
                          </a:solidFill>
                          <a:effectLst/>
                        </a:rPr>
                        <a:t>HDL </a:t>
                      </a:r>
                      <a:endParaRPr lang="en-US" sz="1100" b="1" u="none" strike="noStrike" dirty="0" smtClean="0">
                        <a:solidFill>
                          <a:schemeClr val="tx2"/>
                        </a:solidFill>
                        <a:effectLst/>
                      </a:endParaRPr>
                    </a:p>
                    <a:p>
                      <a:pPr algn="ctr" fontAlgn="ctr"/>
                      <a:r>
                        <a:rPr lang="en-US" sz="1100" b="1" u="none" strike="noStrike" dirty="0" smtClean="0">
                          <a:solidFill>
                            <a:schemeClr val="tx2"/>
                          </a:solidFill>
                          <a:effectLst/>
                        </a:rPr>
                        <a:t>(Physical Ramp)</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ctr"/>
                      <a:r>
                        <a:rPr lang="en-US" sz="1100" b="1" u="none" strike="noStrike" dirty="0">
                          <a:solidFill>
                            <a:schemeClr val="tx2"/>
                          </a:solidFill>
                          <a:effectLst/>
                        </a:rPr>
                        <a:t>Base </a:t>
                      </a:r>
                      <a:r>
                        <a:rPr lang="en-US" sz="1100" b="1" u="none" strike="noStrike" dirty="0" smtClean="0">
                          <a:solidFill>
                            <a:schemeClr val="tx2"/>
                          </a:solidFill>
                          <a:effectLst/>
                        </a:rPr>
                        <a:t>Point</a:t>
                      </a:r>
                      <a:endParaRPr lang="en-US" sz="1100" b="1" i="0" u="none" strike="noStrike" dirty="0">
                        <a:solidFill>
                          <a:schemeClr val="tx2"/>
                        </a:solidFill>
                        <a:effectLst/>
                        <a:latin typeface="Arial" panose="020B0604020202020204" pitchFamily="34" charset="0"/>
                      </a:endParaRPr>
                    </a:p>
                  </a:txBody>
                  <a:tcPr marL="9525" marR="9525" marT="9525" marB="0" anchor="ctr"/>
                </a:tc>
              </a:tr>
              <a:tr h="259090">
                <a:tc>
                  <a:txBody>
                    <a:bodyPr/>
                    <a:lstStyle/>
                    <a:p>
                      <a:pPr algn="ctr" fontAlgn="b"/>
                      <a:r>
                        <a:rPr lang="en-US" sz="1100" b="1" u="none" strike="noStrike">
                          <a:solidFill>
                            <a:schemeClr val="tx2"/>
                          </a:solidFill>
                          <a:effectLst/>
                        </a:rPr>
                        <a:t>1</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u="none" strike="noStrike">
                          <a:solidFill>
                            <a:schemeClr val="tx2"/>
                          </a:solidFill>
                          <a:effectLst/>
                        </a:rPr>
                        <a:t>70</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i="0" u="none" strike="noStrike" dirty="0">
                          <a:solidFill>
                            <a:schemeClr val="tx2"/>
                          </a:solidFill>
                          <a:effectLst/>
                          <a:latin typeface="Arial" panose="020B0604020202020204" pitchFamily="34" charset="0"/>
                        </a:rPr>
                        <a:t>3</a:t>
                      </a:r>
                    </a:p>
                  </a:txBody>
                  <a:tcPr marL="9525" marR="9525" marT="9525" marB="0" anchor="ctr"/>
                </a:tc>
                <a:tc>
                  <a:txBody>
                    <a:bodyPr/>
                    <a:lstStyle/>
                    <a:p>
                      <a:pPr algn="ctr" fontAlgn="b"/>
                      <a:r>
                        <a:rPr lang="en-US" sz="1100" b="1" i="0" u="none" strike="noStrike">
                          <a:solidFill>
                            <a:schemeClr val="tx2"/>
                          </a:solidFill>
                          <a:effectLst/>
                          <a:latin typeface="Arial" panose="020B0604020202020204" pitchFamily="34" charset="0"/>
                        </a:rPr>
                        <a:t>3</a:t>
                      </a:r>
                    </a:p>
                  </a:txBody>
                  <a:tcPr marL="9525" marR="9525" marT="9525" marB="0" anchor="ctr"/>
                </a:tc>
                <a:tc>
                  <a:txBody>
                    <a:bodyPr/>
                    <a:lstStyle/>
                    <a:p>
                      <a:pPr algn="ctr" fontAlgn="b"/>
                      <a:r>
                        <a:rPr lang="en-US" sz="1100" b="1" i="0" u="none" strike="noStrike" dirty="0" smtClean="0">
                          <a:solidFill>
                            <a:schemeClr val="tx2"/>
                          </a:solidFill>
                          <a:effectLst/>
                          <a:latin typeface="Arial" panose="020B0604020202020204" pitchFamily="34" charset="0"/>
                        </a:rPr>
                        <a:t>100/</a:t>
                      </a:r>
                      <a:r>
                        <a:rPr lang="en-US" sz="1100" b="1" i="0" u="none" strike="noStrike" dirty="0" err="1" smtClean="0">
                          <a:solidFill>
                            <a:schemeClr val="tx2"/>
                          </a:solidFill>
                          <a:effectLst/>
                          <a:latin typeface="Arial" panose="020B0604020202020204" pitchFamily="34" charset="0"/>
                        </a:rPr>
                        <a:t>na</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i="0" u="none" strike="noStrike">
                          <a:solidFill>
                            <a:schemeClr val="tx2"/>
                          </a:solidFill>
                          <a:effectLst/>
                          <a:latin typeface="Arial" panose="020B0604020202020204" pitchFamily="34" charset="0"/>
                        </a:rPr>
                        <a:t>72.5</a:t>
                      </a:r>
                    </a:p>
                  </a:txBody>
                  <a:tcPr marL="9525" marR="9525" marT="9525" marB="0" anchor="ctr"/>
                </a:tc>
                <a:tc>
                  <a:txBody>
                    <a:bodyPr/>
                    <a:lstStyle/>
                    <a:p>
                      <a:pPr algn="ctr" fontAlgn="b"/>
                      <a:r>
                        <a:rPr lang="en-US" sz="1100" b="1" i="0" u="none" strike="noStrike">
                          <a:solidFill>
                            <a:schemeClr val="tx2"/>
                          </a:solidFill>
                          <a:effectLst/>
                          <a:latin typeface="Arial" panose="020B0604020202020204" pitchFamily="34" charset="0"/>
                        </a:rPr>
                        <a:t>70</a:t>
                      </a:r>
                    </a:p>
                  </a:txBody>
                  <a:tcPr marL="9525" marR="9525" marT="9525" marB="0" anchor="ctr"/>
                </a:tc>
              </a:tr>
              <a:tr h="259090">
                <a:tc>
                  <a:txBody>
                    <a:bodyPr/>
                    <a:lstStyle/>
                    <a:p>
                      <a:pPr algn="ctr" fontAlgn="b"/>
                      <a:r>
                        <a:rPr lang="en-US" sz="1100" b="1" u="none" strike="noStrike">
                          <a:solidFill>
                            <a:schemeClr val="tx2"/>
                          </a:solidFill>
                          <a:effectLst/>
                        </a:rPr>
                        <a:t>2</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u="none" strike="noStrike">
                          <a:solidFill>
                            <a:schemeClr val="tx2"/>
                          </a:solidFill>
                          <a:effectLst/>
                        </a:rPr>
                        <a:t>73</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i="0" u="none" strike="noStrike" dirty="0">
                          <a:solidFill>
                            <a:schemeClr val="tx2"/>
                          </a:solidFill>
                          <a:effectLst/>
                          <a:latin typeface="Arial" panose="020B0604020202020204" pitchFamily="34" charset="0"/>
                        </a:rPr>
                        <a:t>3</a:t>
                      </a:r>
                    </a:p>
                  </a:txBody>
                  <a:tcPr marL="9525" marR="9525" marT="9525" marB="0" anchor="ctr"/>
                </a:tc>
                <a:tc>
                  <a:txBody>
                    <a:bodyPr/>
                    <a:lstStyle/>
                    <a:p>
                      <a:pPr algn="ctr" fontAlgn="b"/>
                      <a:r>
                        <a:rPr lang="en-US" sz="1100" b="1" i="0" u="none" strike="noStrike">
                          <a:solidFill>
                            <a:schemeClr val="tx2"/>
                          </a:solidFill>
                          <a:effectLst/>
                          <a:latin typeface="Arial" panose="020B0604020202020204" pitchFamily="34" charset="0"/>
                        </a:rPr>
                        <a:t>3</a:t>
                      </a:r>
                    </a:p>
                  </a:txBody>
                  <a:tcPr marL="9525" marR="9525" marT="9525" marB="0" anchor="ctr"/>
                </a:tc>
                <a:tc>
                  <a:txBody>
                    <a:bodyPr/>
                    <a:lstStyle/>
                    <a:p>
                      <a:pPr algn="ctr" fontAlgn="b"/>
                      <a:r>
                        <a:rPr lang="en-US" sz="1100" b="1" i="0" u="none" strike="noStrike" dirty="0" smtClean="0">
                          <a:solidFill>
                            <a:schemeClr val="tx2"/>
                          </a:solidFill>
                          <a:effectLst/>
                          <a:latin typeface="Arial" panose="020B0604020202020204" pitchFamily="34" charset="0"/>
                        </a:rPr>
                        <a:t>100/</a:t>
                      </a:r>
                      <a:r>
                        <a:rPr lang="en-US" sz="1100" b="1" i="0" u="none" strike="noStrike" dirty="0" err="1" smtClean="0">
                          <a:solidFill>
                            <a:schemeClr val="tx2"/>
                          </a:solidFill>
                          <a:effectLst/>
                          <a:latin typeface="Arial" panose="020B0604020202020204" pitchFamily="34" charset="0"/>
                        </a:rPr>
                        <a:t>na</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i="0" u="none" strike="noStrike">
                          <a:solidFill>
                            <a:schemeClr val="tx2"/>
                          </a:solidFill>
                          <a:effectLst/>
                          <a:latin typeface="Arial" panose="020B0604020202020204" pitchFamily="34" charset="0"/>
                        </a:rPr>
                        <a:t>75</a:t>
                      </a:r>
                    </a:p>
                  </a:txBody>
                  <a:tcPr marL="9525" marR="9525" marT="9525" marB="0" anchor="ctr"/>
                </a:tc>
                <a:tc>
                  <a:txBody>
                    <a:bodyPr/>
                    <a:lstStyle/>
                    <a:p>
                      <a:pPr algn="ctr" fontAlgn="b"/>
                      <a:r>
                        <a:rPr lang="en-US" sz="1100" b="1" i="0" u="none" strike="noStrike">
                          <a:solidFill>
                            <a:schemeClr val="tx2"/>
                          </a:solidFill>
                          <a:effectLst/>
                          <a:latin typeface="Arial" panose="020B0604020202020204" pitchFamily="34" charset="0"/>
                        </a:rPr>
                        <a:t>73</a:t>
                      </a:r>
                    </a:p>
                  </a:txBody>
                  <a:tcPr marL="9525" marR="9525" marT="9525" marB="0" anchor="ctr"/>
                </a:tc>
              </a:tr>
              <a:tr h="259090">
                <a:tc>
                  <a:txBody>
                    <a:bodyPr/>
                    <a:lstStyle/>
                    <a:p>
                      <a:pPr algn="ctr" fontAlgn="b"/>
                      <a:r>
                        <a:rPr lang="en-US" sz="1100" b="1" u="none" strike="noStrike">
                          <a:solidFill>
                            <a:schemeClr val="tx2"/>
                          </a:solidFill>
                          <a:effectLst/>
                        </a:rPr>
                        <a:t>3</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u="sng" strike="noStrike" dirty="0">
                          <a:solidFill>
                            <a:schemeClr val="accent6"/>
                          </a:solidFill>
                          <a:effectLst/>
                        </a:rPr>
                        <a:t>77</a:t>
                      </a:r>
                      <a:endParaRPr lang="en-US" sz="1100" b="1" i="0" u="sng" strike="noStrike" dirty="0">
                        <a:solidFill>
                          <a:schemeClr val="accent6"/>
                        </a:solidFill>
                        <a:effectLst/>
                        <a:latin typeface="Arial" panose="020B0604020202020204" pitchFamily="34" charset="0"/>
                      </a:endParaRPr>
                    </a:p>
                  </a:txBody>
                  <a:tcPr marL="9525" marR="9525" marT="9525" marB="0" anchor="ctr"/>
                </a:tc>
                <a:tc>
                  <a:txBody>
                    <a:bodyPr/>
                    <a:lstStyle/>
                    <a:p>
                      <a:pPr algn="ctr" fontAlgn="b"/>
                      <a:r>
                        <a:rPr lang="en-US" sz="1100" b="1" i="0" u="sng" strike="noStrike" dirty="0">
                          <a:solidFill>
                            <a:schemeClr val="accent1"/>
                          </a:solidFill>
                          <a:effectLst/>
                          <a:latin typeface="Arial" panose="020B0604020202020204" pitchFamily="34" charset="0"/>
                        </a:rPr>
                        <a:t>2</a:t>
                      </a:r>
                    </a:p>
                  </a:txBody>
                  <a:tcPr marL="9525" marR="9525" marT="9525" marB="0" anchor="ctr"/>
                </a:tc>
                <a:tc>
                  <a:txBody>
                    <a:bodyPr/>
                    <a:lstStyle/>
                    <a:p>
                      <a:pPr algn="ctr" fontAlgn="b"/>
                      <a:r>
                        <a:rPr lang="en-US" sz="1100" b="1" i="0" u="none" strike="noStrike">
                          <a:solidFill>
                            <a:schemeClr val="tx2"/>
                          </a:solidFill>
                          <a:effectLst/>
                          <a:latin typeface="Arial" panose="020B0604020202020204" pitchFamily="34" charset="0"/>
                        </a:rPr>
                        <a:t>3</a:t>
                      </a:r>
                    </a:p>
                  </a:txBody>
                  <a:tcPr marL="9525" marR="9525" marT="9525" marB="0" anchor="ctr"/>
                </a:tc>
                <a:tc>
                  <a:txBody>
                    <a:bodyPr/>
                    <a:lstStyle/>
                    <a:p>
                      <a:pPr algn="ctr" fontAlgn="b"/>
                      <a:r>
                        <a:rPr lang="en-US" sz="1100" b="1" i="0" u="none" strike="noStrike" dirty="0" smtClean="0">
                          <a:solidFill>
                            <a:schemeClr val="tx2"/>
                          </a:solidFill>
                          <a:effectLst/>
                          <a:latin typeface="Arial" panose="020B0604020202020204" pitchFamily="34" charset="0"/>
                        </a:rPr>
                        <a:t>100/</a:t>
                      </a:r>
                      <a:r>
                        <a:rPr lang="en-US" sz="1100" b="1" i="0" u="none" strike="noStrike" dirty="0" err="1" smtClean="0">
                          <a:solidFill>
                            <a:schemeClr val="tx2"/>
                          </a:solidFill>
                          <a:effectLst/>
                          <a:latin typeface="Arial" panose="020B0604020202020204" pitchFamily="34" charset="0"/>
                        </a:rPr>
                        <a:t>na</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i="0" u="none" strike="noStrike">
                          <a:solidFill>
                            <a:schemeClr val="tx2"/>
                          </a:solidFill>
                          <a:effectLst/>
                          <a:latin typeface="Arial" panose="020B0604020202020204" pitchFamily="34" charset="0"/>
                        </a:rPr>
                        <a:t>78</a:t>
                      </a:r>
                    </a:p>
                  </a:txBody>
                  <a:tcPr marL="9525" marR="9525" marT="9525" marB="0" anchor="ctr"/>
                </a:tc>
                <a:tc>
                  <a:txBody>
                    <a:bodyPr/>
                    <a:lstStyle/>
                    <a:p>
                      <a:pPr algn="ctr" fontAlgn="b"/>
                      <a:r>
                        <a:rPr lang="en-US" sz="1100" b="1" i="0" u="sng" strike="noStrike" dirty="0">
                          <a:solidFill>
                            <a:schemeClr val="accent6"/>
                          </a:solidFill>
                          <a:effectLst/>
                          <a:latin typeface="Arial" panose="020B0604020202020204" pitchFamily="34" charset="0"/>
                        </a:rPr>
                        <a:t>77</a:t>
                      </a:r>
                    </a:p>
                  </a:txBody>
                  <a:tcPr marL="9525" marR="9525" marT="9525" marB="0" anchor="ctr"/>
                </a:tc>
              </a:tr>
              <a:tr h="259090">
                <a:tc>
                  <a:txBody>
                    <a:bodyPr/>
                    <a:lstStyle/>
                    <a:p>
                      <a:pPr algn="ctr" fontAlgn="b"/>
                      <a:r>
                        <a:rPr lang="en-US" sz="1100" b="1" u="none" strike="noStrike">
                          <a:solidFill>
                            <a:schemeClr val="tx2"/>
                          </a:solidFill>
                          <a:effectLst/>
                        </a:rPr>
                        <a:t>4</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u="none" strike="noStrike">
                          <a:solidFill>
                            <a:schemeClr val="tx2"/>
                          </a:solidFill>
                          <a:effectLst/>
                        </a:rPr>
                        <a:t>79</a:t>
                      </a:r>
                      <a:endParaRPr lang="en-US" sz="1100" b="1" i="0" u="none" strike="noStrike">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i="0" u="none" strike="noStrike">
                          <a:solidFill>
                            <a:schemeClr val="tx2"/>
                          </a:solidFill>
                          <a:effectLst/>
                          <a:latin typeface="Arial" panose="020B0604020202020204" pitchFamily="34" charset="0"/>
                        </a:rPr>
                        <a:t>3</a:t>
                      </a:r>
                    </a:p>
                  </a:txBody>
                  <a:tcPr marL="9525" marR="9525" marT="9525" marB="0" anchor="ctr"/>
                </a:tc>
                <a:tc>
                  <a:txBody>
                    <a:bodyPr/>
                    <a:lstStyle/>
                    <a:p>
                      <a:pPr algn="ctr" fontAlgn="b"/>
                      <a:r>
                        <a:rPr lang="en-US" sz="1100" b="1" i="0" u="none" strike="noStrike" dirty="0">
                          <a:solidFill>
                            <a:schemeClr val="tx2"/>
                          </a:solidFill>
                          <a:effectLst/>
                          <a:latin typeface="Arial" panose="020B0604020202020204" pitchFamily="34" charset="0"/>
                        </a:rPr>
                        <a:t>3</a:t>
                      </a:r>
                    </a:p>
                  </a:txBody>
                  <a:tcPr marL="9525" marR="9525" marT="9525" marB="0" anchor="ctr"/>
                </a:tc>
                <a:tc>
                  <a:txBody>
                    <a:bodyPr/>
                    <a:lstStyle/>
                    <a:p>
                      <a:pPr algn="ctr" fontAlgn="b"/>
                      <a:r>
                        <a:rPr lang="en-US" sz="1100" b="1" i="0" u="none" strike="noStrike" dirty="0" smtClean="0">
                          <a:solidFill>
                            <a:schemeClr val="tx2"/>
                          </a:solidFill>
                          <a:effectLst/>
                          <a:latin typeface="Arial" panose="020B0604020202020204" pitchFamily="34" charset="0"/>
                        </a:rPr>
                        <a:t>100/</a:t>
                      </a:r>
                      <a:r>
                        <a:rPr lang="en-US" sz="1100" b="1" i="0" u="none" strike="noStrike" dirty="0" err="1" smtClean="0">
                          <a:solidFill>
                            <a:schemeClr val="tx2"/>
                          </a:solidFill>
                          <a:effectLst/>
                          <a:latin typeface="Arial" panose="020B0604020202020204" pitchFamily="34" charset="0"/>
                        </a:rPr>
                        <a:t>na</a:t>
                      </a:r>
                      <a:endParaRPr lang="en-US" sz="1100" b="1" i="0" u="none" strike="noStrike" dirty="0">
                        <a:solidFill>
                          <a:schemeClr val="tx2"/>
                        </a:solidFill>
                        <a:effectLst/>
                        <a:latin typeface="Arial" panose="020B0604020202020204" pitchFamily="34" charset="0"/>
                      </a:endParaRPr>
                    </a:p>
                  </a:txBody>
                  <a:tcPr marL="9525" marR="9525" marT="9525" marB="0" anchor="ctr"/>
                </a:tc>
                <a:tc>
                  <a:txBody>
                    <a:bodyPr/>
                    <a:lstStyle/>
                    <a:p>
                      <a:pPr algn="ctr" fontAlgn="b"/>
                      <a:r>
                        <a:rPr lang="en-US" sz="1100" b="1" i="0" u="none" strike="noStrike" dirty="0">
                          <a:solidFill>
                            <a:schemeClr val="tx2"/>
                          </a:solidFill>
                          <a:effectLst/>
                          <a:latin typeface="Arial" panose="020B0604020202020204" pitchFamily="34" charset="0"/>
                        </a:rPr>
                        <a:t>81.5</a:t>
                      </a:r>
                    </a:p>
                  </a:txBody>
                  <a:tcPr marL="9525" marR="9525" marT="9525" marB="0" anchor="ctr"/>
                </a:tc>
                <a:tc>
                  <a:txBody>
                    <a:bodyPr/>
                    <a:lstStyle/>
                    <a:p>
                      <a:pPr algn="ctr" fontAlgn="b"/>
                      <a:r>
                        <a:rPr lang="en-US" sz="1100" b="1" i="0" u="none" strike="noStrike" dirty="0">
                          <a:solidFill>
                            <a:schemeClr val="tx2"/>
                          </a:solidFill>
                          <a:effectLst/>
                          <a:latin typeface="Arial" panose="020B0604020202020204" pitchFamily="34" charset="0"/>
                        </a:rPr>
                        <a:t>79</a:t>
                      </a:r>
                    </a:p>
                  </a:txBody>
                  <a:tcPr marL="9525" marR="9525" marT="9525" marB="0" anchor="ctr"/>
                </a:tc>
              </a:tr>
            </a:tbl>
          </a:graphicData>
        </a:graphic>
      </p:graphicFrame>
    </p:spTree>
    <p:extLst>
      <p:ext uri="{BB962C8B-B14F-4D97-AF65-F5344CB8AC3E}">
        <p14:creationId xmlns:p14="http://schemas.microsoft.com/office/powerpoint/2010/main" val="264754498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A658A-C103-45C1-832E-B28E7F58B3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4001</TotalTime>
  <Words>1009</Words>
  <Application>Microsoft Office PowerPoint</Application>
  <PresentationFormat>On-screen Show (4:3)</PresentationFormat>
  <Paragraphs>228</Paragraphs>
  <Slides>11</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11</vt:i4>
      </vt:variant>
    </vt:vector>
  </HeadingPairs>
  <TitlesOfParts>
    <vt:vector size="15" baseType="lpstr">
      <vt:lpstr>Arial</vt:lpstr>
      <vt:lpstr>Calibri</vt:lpstr>
      <vt:lpstr>1_Custom Design</vt:lpstr>
      <vt:lpstr>Office Theme</vt:lpstr>
      <vt:lpstr>PowerPoint Presentation</vt:lpstr>
      <vt:lpstr>Acronyms</vt:lpstr>
      <vt:lpstr>Introduction</vt:lpstr>
      <vt:lpstr>Example Setup</vt:lpstr>
      <vt:lpstr>Example Setup</vt:lpstr>
      <vt:lpstr>Today’s Market</vt:lpstr>
      <vt:lpstr>RTC Examples</vt:lpstr>
      <vt:lpstr>RTC – Example A</vt:lpstr>
      <vt:lpstr>RTC – Example B</vt:lpstr>
      <vt:lpstr>Conclusions</vt:lpstr>
      <vt:lpstr>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Maggio, Dave</cp:lastModifiedBy>
  <cp:revision>252</cp:revision>
  <cp:lastPrinted>2016-01-21T20:53:15Z</cp:lastPrinted>
  <dcterms:created xsi:type="dcterms:W3CDTF">2016-01-21T15:20:31Z</dcterms:created>
  <dcterms:modified xsi:type="dcterms:W3CDTF">2019-08-20T21:10:18Z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