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85" r:id="rId7"/>
    <p:sldId id="288" r:id="rId8"/>
    <p:sldId id="287" r:id="rId9"/>
    <p:sldId id="301" r:id="rId10"/>
    <p:sldId id="306" r:id="rId11"/>
    <p:sldId id="307" r:id="rId12"/>
    <p:sldId id="294" r:id="rId13"/>
    <p:sldId id="300" r:id="rId14"/>
    <p:sldId id="291" r:id="rId15"/>
    <p:sldId id="305" r:id="rId16"/>
    <p:sldId id="30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adminmonitor.com/tx/puct/open_meeting/20190627/" TargetMode="External"/><Relationship Id="rId2" Type="http://schemas.openxmlformats.org/officeDocument/2006/relationships/hyperlink" Target="http://interchange.puc.texas.gov/Search/Documents?controlNumber=48540&amp;itemNumber=60" TargetMode="External"/><Relationship Id="rId1" Type="http://schemas.openxmlformats.org/officeDocument/2006/relationships/slideLayout" Target="../slideLayouts/slideLayout3.xml"/><Relationship Id="rId5" Type="http://schemas.openxmlformats.org/officeDocument/2006/relationships/hyperlink" Target="http://www.adminmonitor.com/tx/puct/open_meeting/20190718/" TargetMode="External"/><Relationship Id="rId4" Type="http://schemas.openxmlformats.org/officeDocument/2006/relationships/hyperlink" Target="http://interchange.puc.texas.gov/Search/Documents?controlNumber=48540&amp;itemNumber=62"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mktrules/puctDirectives/rtCoOptimization"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 Id="rId4" Type="http://schemas.openxmlformats.org/officeDocument/2006/relationships/hyperlink" Target="http://www.ercot.com/mktrules/puctDirectives/rtCoOptimizatio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August 27,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and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Review Process</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TAC is the stakeholder body to vote on Design Principles.</a:t>
            </a:r>
          </a:p>
          <a:p>
            <a:pPr lvl="1"/>
            <a:endParaRPr lang="en-US" sz="900" dirty="0" smtClean="0"/>
          </a:p>
          <a:p>
            <a:r>
              <a:rPr lang="en-US" sz="2000" dirty="0" smtClean="0"/>
              <a:t>RTC Key </a:t>
            </a:r>
            <a:r>
              <a:rPr lang="en-US" sz="2000" dirty="0"/>
              <a:t>Principles </a:t>
            </a:r>
            <a:r>
              <a:rPr lang="en-US" sz="2000" dirty="0" smtClean="0"/>
              <a:t>are non-binding and will </a:t>
            </a:r>
            <a:r>
              <a:rPr lang="en-US" sz="2000" dirty="0"/>
              <a:t>not go directly to the Board </a:t>
            </a:r>
            <a:r>
              <a:rPr lang="en-US" sz="2000" dirty="0" smtClean="0"/>
              <a:t>after TAC consideration.</a:t>
            </a:r>
          </a:p>
          <a:p>
            <a:pPr lvl="1"/>
            <a:r>
              <a:rPr lang="en-US" sz="1400" dirty="0"/>
              <a:t>Procedures set forth in Protocol Section 21 do not apply to discussions, opinions or </a:t>
            </a:r>
            <a:r>
              <a:rPr lang="en-US" sz="1400" dirty="0" smtClean="0"/>
              <a:t>approvals </a:t>
            </a:r>
            <a:r>
              <a:rPr lang="en-US" sz="1400" dirty="0"/>
              <a:t>by TAC with respect to RTC Key Principles</a:t>
            </a:r>
            <a:r>
              <a:rPr lang="en-US" sz="1400" dirty="0" smtClean="0"/>
              <a:t>.</a:t>
            </a:r>
          </a:p>
          <a:p>
            <a:pPr lvl="1"/>
            <a:r>
              <a:rPr lang="en-US" sz="1400" dirty="0"/>
              <a:t>Section VIII of the ERCOT Board Policies and Procedures does not apply to discussions, opinions or unofficial approvals by TAC with respect to RTC Key Principles</a:t>
            </a:r>
            <a:r>
              <a:rPr lang="en-US" sz="1400" dirty="0" smtClean="0"/>
              <a:t>.</a:t>
            </a:r>
          </a:p>
          <a:p>
            <a:pPr lvl="1"/>
            <a:endParaRPr lang="en-US" sz="1000" dirty="0"/>
          </a:p>
          <a:p>
            <a:r>
              <a:rPr lang="en-US" sz="2000" dirty="0" smtClean="0"/>
              <a:t>After TAC endorsement of </a:t>
            </a:r>
            <a:r>
              <a:rPr lang="en-US" sz="2000" dirty="0"/>
              <a:t>all RTC Key Principles, ERCOT will compile the </a:t>
            </a:r>
            <a:r>
              <a:rPr lang="en-US" sz="2000" dirty="0" smtClean="0"/>
              <a:t>RTC </a:t>
            </a:r>
            <a:r>
              <a:rPr lang="en-US" sz="2000" dirty="0"/>
              <a:t>Key Principles into a single package, and </a:t>
            </a:r>
            <a:r>
              <a:rPr lang="en-US" sz="2000" dirty="0" smtClean="0"/>
              <a:t>submit </a:t>
            </a:r>
            <a:r>
              <a:rPr lang="en-US" sz="2000" dirty="0"/>
              <a:t>it to TAC for a courtesy review prior to Board review.  The </a:t>
            </a:r>
            <a:r>
              <a:rPr lang="en-US" sz="2000" dirty="0" smtClean="0"/>
              <a:t>package </a:t>
            </a:r>
            <a:r>
              <a:rPr lang="en-US" sz="2000" dirty="0"/>
              <a:t>will contain a full record of TAC </a:t>
            </a:r>
            <a:r>
              <a:rPr lang="en-US" sz="2000" dirty="0" smtClean="0"/>
              <a:t>votes.</a:t>
            </a:r>
            <a:endParaRPr lang="en-US" sz="2000" dirty="0"/>
          </a:p>
          <a:p>
            <a:pPr lvl="1"/>
            <a:endParaRPr lang="en-US" sz="1000" dirty="0"/>
          </a:p>
          <a:p>
            <a:r>
              <a:rPr lang="en-US" sz="2000" dirty="0" smtClean="0"/>
              <a:t>Following </a:t>
            </a:r>
            <a:r>
              <a:rPr lang="en-US" sz="2000" dirty="0"/>
              <a:t>TAC review of the complete RTC Key Principles package, ERCOT will submit it to the Board for discussion and consideration</a:t>
            </a:r>
            <a:r>
              <a:rPr lang="en-US" sz="2000" dirty="0" smtClean="0"/>
              <a:t>.</a:t>
            </a:r>
          </a:p>
          <a:p>
            <a:pPr lvl="1"/>
            <a:r>
              <a:rPr lang="en-US" sz="1400" dirty="0" smtClean="0"/>
              <a:t>Any </a:t>
            </a:r>
            <a:r>
              <a:rPr lang="en-US" sz="1400" dirty="0"/>
              <a:t>stakeholder opposed to an RTC Key Principle </a:t>
            </a:r>
            <a:r>
              <a:rPr lang="en-US" sz="1400" dirty="0" smtClean="0"/>
              <a:t>may</a:t>
            </a:r>
            <a:r>
              <a:rPr lang="en-US" sz="1400" dirty="0"/>
              <a:t>, at this time, request Board consideration in accordance with Section VIII of the ERCOT Board Policies and Procedures</a:t>
            </a:r>
            <a:r>
              <a:rPr lang="en-US" sz="1400" dirty="0" smtClean="0"/>
              <a:t>.</a:t>
            </a:r>
            <a:endParaRPr lang="en-US" sz="1400" dirty="0"/>
          </a:p>
          <a:p>
            <a:pPr marL="0" indent="0">
              <a:buNone/>
            </a:pPr>
            <a:endParaRPr lang="en-US" sz="18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144568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1000"/>
              </a:spcBef>
              <a:spcAft>
                <a:spcPts val="1000"/>
              </a:spcAft>
            </a:pPr>
            <a:r>
              <a:rPr lang="en-US" sz="2400" dirty="0" smtClean="0"/>
              <a:t>PUCT Direction on RTC Design Items</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000" dirty="0" smtClean="0"/>
              <a:t>Key updates PUCT </a:t>
            </a:r>
            <a:r>
              <a:rPr lang="en-US" sz="2000" dirty="0"/>
              <a:t>Project </a:t>
            </a:r>
            <a:r>
              <a:rPr lang="en-US" sz="2000" dirty="0" smtClean="0"/>
              <a:t>No</a:t>
            </a:r>
            <a:r>
              <a:rPr lang="en-US" sz="2000" dirty="0"/>
              <a:t>. 48540 </a:t>
            </a:r>
            <a:endParaRPr lang="en-US" sz="2000" dirty="0" smtClean="0"/>
          </a:p>
          <a:p>
            <a:pPr lvl="1"/>
            <a:r>
              <a:rPr lang="en-US" sz="1200" dirty="0" smtClean="0"/>
              <a:t>June 26, 2019 Chair Memo: </a:t>
            </a:r>
            <a:r>
              <a:rPr lang="en-US" sz="800" dirty="0">
                <a:hlinkClick r:id="rId2"/>
              </a:rPr>
              <a:t>http://</a:t>
            </a:r>
            <a:r>
              <a:rPr lang="en-US" sz="800" dirty="0" smtClean="0">
                <a:hlinkClick r:id="rId2"/>
              </a:rPr>
              <a:t>interchange.puc.texas.gov/Search/Documents?controlNumber=48540&amp;itemNumber=60</a:t>
            </a:r>
            <a:r>
              <a:rPr lang="en-US" sz="800" dirty="0" smtClean="0"/>
              <a:t> </a:t>
            </a:r>
          </a:p>
          <a:p>
            <a:pPr lvl="1"/>
            <a:r>
              <a:rPr lang="en-US" sz="1200" dirty="0" smtClean="0"/>
              <a:t>June 27, 2019 PUCT Open Meeting: </a:t>
            </a:r>
            <a:r>
              <a:rPr lang="en-US" sz="800" dirty="0" smtClean="0">
                <a:hlinkClick r:id="rId3"/>
              </a:rPr>
              <a:t>http://www.adminmonitor.com/tx/puct/open_meeting/20190627/</a:t>
            </a:r>
            <a:r>
              <a:rPr lang="en-US" sz="1050" dirty="0" smtClean="0"/>
              <a:t> </a:t>
            </a:r>
          </a:p>
          <a:p>
            <a:pPr lvl="1"/>
            <a:r>
              <a:rPr lang="en-US" sz="1200" dirty="0" smtClean="0"/>
              <a:t>July 17, 2019 ERCOT Letter on RTC Timeline:</a:t>
            </a:r>
            <a:r>
              <a:rPr lang="en-US" sz="1100" dirty="0" smtClean="0"/>
              <a:t> </a:t>
            </a:r>
            <a:r>
              <a:rPr lang="en-US" sz="800" dirty="0" smtClean="0">
                <a:hlinkClick r:id="rId4"/>
              </a:rPr>
              <a:t>http://interchange.puc.texas.gov/Search/Documents?controlNumber=48540&amp;itemNumber=62</a:t>
            </a:r>
            <a:r>
              <a:rPr lang="en-US" sz="800" dirty="0" smtClean="0"/>
              <a:t> </a:t>
            </a:r>
          </a:p>
          <a:p>
            <a:pPr lvl="1"/>
            <a:r>
              <a:rPr lang="en-US" sz="1200" dirty="0" smtClean="0"/>
              <a:t>July 18, 2010 PUCT Open Meeting: </a:t>
            </a:r>
            <a:r>
              <a:rPr lang="en-US" sz="800" dirty="0">
                <a:hlinkClick r:id="rId5"/>
              </a:rPr>
              <a:t>http://www.adminmonitor.com/tx/puct/open_meeting/20190718/</a:t>
            </a:r>
            <a:endParaRPr lang="en-US" sz="800" dirty="0"/>
          </a:p>
          <a:p>
            <a:pPr lvl="2"/>
            <a:endParaRPr lang="en-US" sz="1200" dirty="0" smtClean="0"/>
          </a:p>
          <a:p>
            <a:pPr lvl="1"/>
            <a:r>
              <a:rPr lang="en-US" sz="1600" u="sng" dirty="0" smtClean="0"/>
              <a:t>Ancillary </a:t>
            </a:r>
            <a:r>
              <a:rPr lang="en-US" sz="1600" u="sng" dirty="0"/>
              <a:t>Services Demand Curves</a:t>
            </a:r>
            <a:r>
              <a:rPr lang="en-US" sz="1600" dirty="0"/>
              <a:t> – Curves should follow current </a:t>
            </a:r>
            <a:r>
              <a:rPr lang="en-US" sz="1600" dirty="0" smtClean="0"/>
              <a:t>Operating Reserve Demand Curve (ORDC) parameters.</a:t>
            </a:r>
            <a:endParaRPr lang="en-US" sz="1600" dirty="0"/>
          </a:p>
          <a:p>
            <a:pPr lvl="1"/>
            <a:endParaRPr lang="en-US" sz="700" dirty="0"/>
          </a:p>
          <a:p>
            <a:pPr lvl="1"/>
            <a:r>
              <a:rPr lang="en-US" sz="1600" u="sng" dirty="0" smtClean="0"/>
              <a:t>System-wide Offer Cap (SWCAP) and Power Balance Penalty Curve (PBPC)</a:t>
            </a:r>
            <a:r>
              <a:rPr lang="en-US" sz="1600" dirty="0"/>
              <a:t> – Set </a:t>
            </a:r>
            <a:r>
              <a:rPr lang="en-US" sz="1600" dirty="0" smtClean="0"/>
              <a:t>SWCAP </a:t>
            </a:r>
            <a:r>
              <a:rPr lang="en-US" sz="1600" dirty="0"/>
              <a:t>$2,000 per MWh, Max ASDC $9,000 per MWh, VOLL $9,000 per MWh. Prices capped at $9,000 per MWh exclusive of congestion costs. LCAP will apply if necessary</a:t>
            </a:r>
            <a:r>
              <a:rPr lang="en-US" sz="1600" dirty="0" smtClean="0"/>
              <a:t>.</a:t>
            </a:r>
          </a:p>
          <a:p>
            <a:pPr lvl="1"/>
            <a:endParaRPr lang="en-US" sz="700" dirty="0" smtClean="0"/>
          </a:p>
          <a:p>
            <a:pPr lvl="1"/>
            <a:r>
              <a:rPr lang="en-US" sz="1600" u="sng" dirty="0" smtClean="0"/>
              <a:t>Ancillary Service Offers</a:t>
            </a:r>
            <a:r>
              <a:rPr lang="en-US" sz="1600" dirty="0"/>
              <a:t> – Creation </a:t>
            </a:r>
            <a:r>
              <a:rPr lang="en-US" sz="1600" dirty="0" smtClean="0"/>
              <a:t>of Proxy AS Offers if qualified and available but not offered.</a:t>
            </a:r>
            <a:endParaRPr lang="en-US" sz="1600" dirty="0"/>
          </a:p>
          <a:p>
            <a:pPr lvl="1"/>
            <a:endParaRPr lang="en-US" sz="700" dirty="0"/>
          </a:p>
          <a:p>
            <a:pPr lvl="1"/>
            <a:r>
              <a:rPr lang="en-US" sz="1600" u="sng" dirty="0" smtClean="0"/>
              <a:t>Suite </a:t>
            </a:r>
            <a:r>
              <a:rPr lang="en-US" sz="1600" u="sng" dirty="0"/>
              <a:t>of </a:t>
            </a:r>
            <a:r>
              <a:rPr lang="en-US" sz="1600" u="sng" dirty="0" smtClean="0"/>
              <a:t>Ancillary Service Products</a:t>
            </a:r>
            <a:r>
              <a:rPr lang="en-US" sz="1600" dirty="0"/>
              <a:t> – All Ancillary Service products finalized with the approval of NPRR863. </a:t>
            </a:r>
            <a:endParaRPr lang="en-US" sz="1600" dirty="0" smtClean="0"/>
          </a:p>
          <a:p>
            <a:pPr lvl="1"/>
            <a:endParaRPr lang="en-US" sz="600" dirty="0"/>
          </a:p>
          <a:p>
            <a:pPr lvl="1"/>
            <a:r>
              <a:rPr lang="en-US" sz="1600" u="sng" dirty="0" smtClean="0"/>
              <a:t>Day-Ahead </a:t>
            </a:r>
            <a:r>
              <a:rPr lang="en-US" sz="1600" u="sng" dirty="0"/>
              <a:t>Market</a:t>
            </a:r>
            <a:r>
              <a:rPr lang="en-US" sz="1600" dirty="0"/>
              <a:t> – </a:t>
            </a:r>
            <a:r>
              <a:rPr lang="en-US" sz="1600" dirty="0" smtClean="0"/>
              <a:t>The Commission did not want to add DAM enhancements to the RTC Project that would jeopardize the RTC delivery timeline.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51044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Schedule</a:t>
            </a:r>
          </a:p>
          <a:p>
            <a:pPr>
              <a:spcBef>
                <a:spcPts val="1000"/>
              </a:spcBef>
              <a:spcAft>
                <a:spcPts val="1000"/>
              </a:spcAft>
            </a:pPr>
            <a:r>
              <a:rPr lang="en-US" sz="2000" dirty="0" smtClean="0"/>
              <a:t>ERCOT.com page for Real-Time Co-Optimization</a:t>
            </a:r>
          </a:p>
          <a:p>
            <a:pPr>
              <a:spcBef>
                <a:spcPts val="1000"/>
              </a:spcBef>
              <a:spcAft>
                <a:spcPts val="1000"/>
              </a:spcAft>
            </a:pPr>
            <a:r>
              <a:rPr lang="en-US" sz="2000" dirty="0" smtClean="0"/>
              <a:t>Today’s Plan for Discussion</a:t>
            </a:r>
          </a:p>
          <a:p>
            <a:pPr>
              <a:spcBef>
                <a:spcPts val="1000"/>
              </a:spcBef>
              <a:spcAft>
                <a:spcPts val="1000"/>
              </a:spcAft>
            </a:pPr>
            <a:r>
              <a:rPr lang="en-US" sz="2000" dirty="0" smtClean="0"/>
              <a:t>Appendix</a:t>
            </a:r>
          </a:p>
          <a:p>
            <a:pPr lvl="1">
              <a:spcBef>
                <a:spcPts val="1000"/>
              </a:spcBef>
              <a:spcAft>
                <a:spcPts val="1000"/>
              </a:spcAft>
            </a:pPr>
            <a:r>
              <a:rPr lang="en-US" sz="1800" dirty="0" smtClean="0"/>
              <a:t>Stakeholder Process Summary</a:t>
            </a:r>
          </a:p>
          <a:p>
            <a:pPr lvl="1">
              <a:spcBef>
                <a:spcPts val="1000"/>
              </a:spcBef>
              <a:spcAft>
                <a:spcPts val="1000"/>
              </a:spcAft>
            </a:pPr>
            <a:r>
              <a:rPr lang="en-US" sz="1800" dirty="0" smtClean="0"/>
              <a:t>PUCT Direction on RTC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990600"/>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4"/>
          <p:cNvSpPr txBox="1"/>
          <p:nvPr/>
        </p:nvSpPr>
        <p:spPr>
          <a:xfrm>
            <a:off x="1143000" y="1620083"/>
            <a:ext cx="7086600" cy="4247317"/>
          </a:xfrm>
          <a:prstGeom prst="rect">
            <a:avLst/>
          </a:prstGeom>
          <a:noFill/>
          <a:ln>
            <a:solidFill>
              <a:schemeClr val="tx2"/>
            </a:solidFill>
          </a:ln>
        </p:spPr>
        <p:txBody>
          <a:bodyPr wrap="square" rtlCol="0">
            <a:spAutoFit/>
          </a:bodyPr>
          <a:lstStyle/>
          <a:p>
            <a:r>
              <a:rPr lang="en-US" strike="sngStrike" dirty="0" smtClean="0">
                <a:solidFill>
                  <a:schemeClr val="tx2"/>
                </a:solidFill>
              </a:rPr>
              <a:t>Tuesday, April 30</a:t>
            </a:r>
          </a:p>
          <a:p>
            <a:r>
              <a:rPr lang="en-US" strike="sngStrike" dirty="0" smtClean="0">
                <a:solidFill>
                  <a:schemeClr val="tx2"/>
                </a:solidFill>
              </a:rPr>
              <a:t>Monday, </a:t>
            </a:r>
            <a:r>
              <a:rPr lang="en-US" strike="sngStrike" dirty="0">
                <a:solidFill>
                  <a:schemeClr val="tx2"/>
                </a:solidFill>
              </a:rPr>
              <a:t>May </a:t>
            </a:r>
            <a:r>
              <a:rPr lang="en-US" strike="sngStrike" dirty="0" smtClean="0">
                <a:solidFill>
                  <a:schemeClr val="tx2"/>
                </a:solidFill>
              </a:rPr>
              <a:t>13</a:t>
            </a:r>
            <a:endParaRPr lang="en-US" strike="sngStrike" dirty="0">
              <a:solidFill>
                <a:schemeClr val="tx2"/>
              </a:solidFill>
            </a:endParaRPr>
          </a:p>
          <a:p>
            <a:r>
              <a:rPr lang="en-US" strike="sngStrike" dirty="0" smtClean="0">
                <a:solidFill>
                  <a:schemeClr val="tx2"/>
                </a:solidFill>
              </a:rPr>
              <a:t>Friday, </a:t>
            </a:r>
            <a:r>
              <a:rPr lang="en-US" strike="sngStrike" dirty="0">
                <a:solidFill>
                  <a:schemeClr val="tx2"/>
                </a:solidFill>
              </a:rPr>
              <a:t>June </a:t>
            </a:r>
            <a:r>
              <a:rPr lang="en-US" strike="sngStrike" dirty="0" smtClean="0">
                <a:solidFill>
                  <a:schemeClr val="tx2"/>
                </a:solidFill>
              </a:rPr>
              <a:t>7</a:t>
            </a:r>
            <a:endParaRPr lang="en-US" strike="sngStrike" dirty="0" smtClean="0">
              <a:solidFill>
                <a:srgbClr val="FF0000"/>
              </a:solidFill>
            </a:endParaRPr>
          </a:p>
          <a:p>
            <a:r>
              <a:rPr lang="en-US" strike="sngStrike" dirty="0" smtClean="0">
                <a:solidFill>
                  <a:schemeClr val="tx2"/>
                </a:solidFill>
              </a:rPr>
              <a:t>Friday, </a:t>
            </a:r>
            <a:r>
              <a:rPr lang="en-US" strike="sngStrike" dirty="0">
                <a:solidFill>
                  <a:schemeClr val="tx2"/>
                </a:solidFill>
              </a:rPr>
              <a:t>June </a:t>
            </a:r>
            <a:r>
              <a:rPr lang="en-US" strike="sngStrike" dirty="0" smtClean="0">
                <a:solidFill>
                  <a:schemeClr val="tx2"/>
                </a:solidFill>
              </a:rPr>
              <a:t>21</a:t>
            </a:r>
            <a:endParaRPr lang="en-US" strike="sngStrike" dirty="0">
              <a:solidFill>
                <a:schemeClr val="tx2"/>
              </a:solidFill>
            </a:endParaRPr>
          </a:p>
          <a:p>
            <a:r>
              <a:rPr lang="en-US" strike="sngStrike" dirty="0" smtClean="0">
                <a:solidFill>
                  <a:schemeClr val="tx2"/>
                </a:solidFill>
              </a:rPr>
              <a:t>Friday, </a:t>
            </a:r>
            <a:r>
              <a:rPr lang="en-US" strike="sngStrike" dirty="0">
                <a:solidFill>
                  <a:schemeClr val="tx2"/>
                </a:solidFill>
              </a:rPr>
              <a:t>July 12 </a:t>
            </a:r>
            <a:r>
              <a:rPr lang="en-US" strike="sngStrike" dirty="0" smtClean="0">
                <a:solidFill>
                  <a:schemeClr val="tx2"/>
                </a:solidFill>
              </a:rPr>
              <a:t>(Taylor site)</a:t>
            </a:r>
            <a:endParaRPr lang="en-US" strike="sngStrike" dirty="0">
              <a:solidFill>
                <a:schemeClr val="tx2"/>
              </a:solidFill>
            </a:endParaRPr>
          </a:p>
          <a:p>
            <a:r>
              <a:rPr lang="en-US" strike="sngStrike" dirty="0" smtClean="0">
                <a:solidFill>
                  <a:schemeClr val="tx2"/>
                </a:solidFill>
              </a:rPr>
              <a:t>Friday</a:t>
            </a:r>
            <a:r>
              <a:rPr lang="en-US" strike="sngStrike" dirty="0">
                <a:solidFill>
                  <a:schemeClr val="tx2"/>
                </a:solidFill>
              </a:rPr>
              <a:t>, </a:t>
            </a:r>
            <a:r>
              <a:rPr lang="en-US" strike="sngStrike" dirty="0" smtClean="0">
                <a:solidFill>
                  <a:schemeClr val="tx2"/>
                </a:solidFill>
              </a:rPr>
              <a:t>Aug. 9</a:t>
            </a:r>
            <a:endParaRPr lang="en-US" strike="sngStrike" dirty="0">
              <a:solidFill>
                <a:schemeClr val="tx2"/>
              </a:solidFill>
            </a:endParaRPr>
          </a:p>
          <a:p>
            <a:r>
              <a:rPr lang="en-US" strike="sngStrike" dirty="0" smtClean="0">
                <a:solidFill>
                  <a:schemeClr val="tx2"/>
                </a:solidFill>
              </a:rPr>
              <a:t>Tuesday</a:t>
            </a:r>
            <a:r>
              <a:rPr lang="en-US" strike="sngStrike" dirty="0">
                <a:solidFill>
                  <a:schemeClr val="tx2"/>
                </a:solidFill>
              </a:rPr>
              <a:t>, </a:t>
            </a:r>
            <a:r>
              <a:rPr lang="en-US" strike="sngStrike" dirty="0" smtClean="0">
                <a:solidFill>
                  <a:schemeClr val="tx2"/>
                </a:solidFill>
              </a:rPr>
              <a:t>Aug. 27</a:t>
            </a:r>
            <a:endParaRPr lang="en-US" strike="sngStrike" dirty="0">
              <a:solidFill>
                <a:schemeClr val="tx2"/>
              </a:solidFill>
            </a:endParaRPr>
          </a:p>
          <a:p>
            <a:endParaRPr lang="en-US" dirty="0" smtClean="0">
              <a:solidFill>
                <a:schemeClr val="tx2"/>
              </a:solidFill>
            </a:endParaRPr>
          </a:p>
          <a:p>
            <a:r>
              <a:rPr lang="en-US" dirty="0" smtClean="0">
                <a:solidFill>
                  <a:schemeClr val="tx2"/>
                </a:solidFill>
              </a:rPr>
              <a:t>Thursday, Sept. 19</a:t>
            </a:r>
          </a:p>
          <a:p>
            <a:r>
              <a:rPr lang="en-US" dirty="0" smtClean="0">
                <a:solidFill>
                  <a:srgbClr val="FF0000"/>
                </a:solidFill>
              </a:rPr>
              <a:t>Tuesday, Sept. 24  (special meeting for ISO Lessons Learned)</a:t>
            </a:r>
            <a:endParaRPr lang="en-US" dirty="0">
              <a:solidFill>
                <a:srgbClr val="FF0000"/>
              </a:solidFill>
            </a:endParaRPr>
          </a:p>
          <a:p>
            <a:r>
              <a:rPr lang="en-US" dirty="0" smtClean="0">
                <a:solidFill>
                  <a:srgbClr val="FF0000"/>
                </a:solidFill>
              </a:rPr>
              <a:t>Friday, Oct. 11 (moved from Oct. 14 due to GCPA)</a:t>
            </a:r>
          </a:p>
          <a:p>
            <a:r>
              <a:rPr lang="en-US" dirty="0" smtClean="0">
                <a:solidFill>
                  <a:schemeClr val="tx2"/>
                </a:solidFill>
              </a:rPr>
              <a:t>Wednesday</a:t>
            </a:r>
            <a:r>
              <a:rPr lang="en-US" dirty="0">
                <a:solidFill>
                  <a:schemeClr val="tx2"/>
                </a:solidFill>
              </a:rPr>
              <a:t>, </a:t>
            </a:r>
            <a:r>
              <a:rPr lang="en-US" dirty="0" smtClean="0">
                <a:solidFill>
                  <a:schemeClr val="tx2"/>
                </a:solidFill>
              </a:rPr>
              <a:t>Oct. 30</a:t>
            </a:r>
            <a:endParaRPr lang="en-US" dirty="0">
              <a:solidFill>
                <a:schemeClr val="tx2"/>
              </a:solidFill>
            </a:endParaRPr>
          </a:p>
          <a:p>
            <a:r>
              <a:rPr lang="en-US" dirty="0" smtClean="0">
                <a:solidFill>
                  <a:schemeClr val="tx2"/>
                </a:solidFill>
              </a:rPr>
              <a:t>Tuesday, Nov. 19 (half of room 206)</a:t>
            </a:r>
            <a:endParaRPr lang="en-US" dirty="0">
              <a:solidFill>
                <a:schemeClr val="tx2"/>
              </a:solidFill>
            </a:endParaRPr>
          </a:p>
          <a:p>
            <a:r>
              <a:rPr lang="en-US" dirty="0" smtClean="0">
                <a:solidFill>
                  <a:schemeClr val="tx2"/>
                </a:solidFill>
              </a:rPr>
              <a:t>Tuesday</a:t>
            </a:r>
            <a:r>
              <a:rPr lang="en-US" dirty="0">
                <a:solidFill>
                  <a:schemeClr val="tx2"/>
                </a:solidFill>
              </a:rPr>
              <a:t>, </a:t>
            </a:r>
            <a:r>
              <a:rPr lang="en-US" dirty="0" smtClean="0">
                <a:solidFill>
                  <a:schemeClr val="tx2"/>
                </a:solidFill>
              </a:rPr>
              <a:t>Dec. 3 (half day after RMS)</a:t>
            </a:r>
            <a:endParaRPr lang="en-US" dirty="0">
              <a:solidFill>
                <a:schemeClr val="tx2"/>
              </a:solidFill>
            </a:endParaRPr>
          </a:p>
          <a:p>
            <a:r>
              <a:rPr lang="en-US" dirty="0">
                <a:solidFill>
                  <a:schemeClr val="tx2"/>
                </a:solidFill>
              </a:rPr>
              <a:t>Thursday, </a:t>
            </a:r>
            <a:r>
              <a:rPr lang="en-US" dirty="0" smtClean="0">
                <a:solidFill>
                  <a:schemeClr val="tx2"/>
                </a:solidFill>
              </a:rPr>
              <a:t>Dec. 19</a:t>
            </a:r>
            <a:endParaRPr lang="en-US" dirty="0">
              <a:solidFill>
                <a:schemeClr val="tx2"/>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ERCOT.com page for Real-Time </a:t>
            </a:r>
            <a:r>
              <a:rPr lang="en-US" sz="2400" dirty="0" smtClean="0"/>
              <a:t>Co-Optimization</a:t>
            </a:r>
            <a:endParaRPr lang="en-US" sz="2400" dirty="0"/>
          </a:p>
        </p:txBody>
      </p:sp>
      <p:sp>
        <p:nvSpPr>
          <p:cNvPr id="3" name="Content Placeholder 2"/>
          <p:cNvSpPr>
            <a:spLocks noGrp="1"/>
          </p:cNvSpPr>
          <p:nvPr>
            <p:ph idx="1"/>
          </p:nvPr>
        </p:nvSpPr>
        <p:spPr>
          <a:xfrm>
            <a:off x="381000" y="838201"/>
            <a:ext cx="8229600" cy="990600"/>
          </a:xfrm>
        </p:spPr>
        <p:txBody>
          <a:bodyPr/>
          <a:lstStyle/>
          <a:p>
            <a:r>
              <a:rPr lang="en-US" sz="2000" dirty="0" smtClean="0"/>
              <a:t>Developed and deployed an aggregate page to capture stakeholder artifacts and development for each </a:t>
            </a:r>
            <a:r>
              <a:rPr lang="en-US" sz="2000" dirty="0" smtClean="0">
                <a:hlinkClick r:id="rId2"/>
              </a:rPr>
              <a:t>Key Principle</a:t>
            </a: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8" name="Picture 7"/>
          <p:cNvPicPr>
            <a:picLocks noChangeAspect="1"/>
          </p:cNvPicPr>
          <p:nvPr/>
        </p:nvPicPr>
        <p:blipFill>
          <a:blip r:embed="rId3"/>
          <a:stretch>
            <a:fillRect/>
          </a:stretch>
        </p:blipFill>
        <p:spPr>
          <a:xfrm>
            <a:off x="457200" y="1668228"/>
            <a:ext cx="7924800" cy="4961172"/>
          </a:xfrm>
          <a:prstGeom prst="rect">
            <a:avLst/>
          </a:prstGeom>
        </p:spPr>
      </p:pic>
    </p:spTree>
    <p:extLst>
      <p:ext uri="{BB962C8B-B14F-4D97-AF65-F5344CB8AC3E}">
        <p14:creationId xmlns:p14="http://schemas.microsoft.com/office/powerpoint/2010/main" val="155820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1"/>
            <a:ext cx="8534400" cy="1066800"/>
          </a:xfrm>
        </p:spPr>
        <p:txBody>
          <a:bodyPr/>
          <a:lstStyle/>
          <a:p>
            <a:r>
              <a:rPr lang="en-US" sz="2000" dirty="0" smtClean="0"/>
              <a:t>After each RTCTF and TAC meeting, ERCOT will post the key artifacts into the different KPs to capture history of discussion.</a:t>
            </a:r>
          </a:p>
          <a:p>
            <a:r>
              <a:rPr lang="en-US" sz="2000" dirty="0" smtClean="0"/>
              <a:t>All new materials for discussion will continue on RTCTF Meeting page.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6" name="Picture 5"/>
          <p:cNvPicPr>
            <a:picLocks noChangeAspect="1"/>
          </p:cNvPicPr>
          <p:nvPr/>
        </p:nvPicPr>
        <p:blipFill>
          <a:blip r:embed="rId2"/>
          <a:stretch>
            <a:fillRect/>
          </a:stretch>
        </p:blipFill>
        <p:spPr>
          <a:xfrm>
            <a:off x="762000" y="2145506"/>
            <a:ext cx="6881699" cy="4538663"/>
          </a:xfrm>
          <a:prstGeom prst="rect">
            <a:avLst/>
          </a:prstGeom>
        </p:spPr>
      </p:pic>
      <p:sp>
        <p:nvSpPr>
          <p:cNvPr id="8" name="Title 1"/>
          <p:cNvSpPr>
            <a:spLocks noGrp="1"/>
          </p:cNvSpPr>
          <p:nvPr>
            <p:ph type="title"/>
          </p:nvPr>
        </p:nvSpPr>
        <p:spPr/>
        <p:txBody>
          <a:bodyPr/>
          <a:lstStyle/>
          <a:p>
            <a:r>
              <a:rPr lang="en-US" sz="2400" dirty="0"/>
              <a:t>ERCOT.com page for Real-Time </a:t>
            </a:r>
            <a:r>
              <a:rPr lang="en-US" sz="2400" dirty="0" smtClean="0"/>
              <a:t>Co-Optimization</a:t>
            </a:r>
            <a:endParaRPr lang="en-US" sz="2400" dirty="0"/>
          </a:p>
        </p:txBody>
      </p:sp>
    </p:spTree>
    <p:extLst>
      <p:ext uri="{BB962C8B-B14F-4D97-AF65-F5344CB8AC3E}">
        <p14:creationId xmlns:p14="http://schemas.microsoft.com/office/powerpoint/2010/main" val="3830686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RTCTF Postings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Rectangle 4"/>
          <p:cNvSpPr/>
          <p:nvPr/>
        </p:nvSpPr>
        <p:spPr>
          <a:xfrm>
            <a:off x="381000" y="3382283"/>
            <a:ext cx="32766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t>RTCTF Calendar Pages</a:t>
            </a:r>
          </a:p>
          <a:p>
            <a:pPr algn="ctr"/>
            <a:r>
              <a:rPr lang="en-US" dirty="0" smtClean="0"/>
              <a:t>Current/new materials posted on RTCTF meeting pages</a:t>
            </a:r>
          </a:p>
        </p:txBody>
      </p:sp>
      <p:sp>
        <p:nvSpPr>
          <p:cNvPr id="6" name="Rectangle 5"/>
          <p:cNvSpPr/>
          <p:nvPr/>
        </p:nvSpPr>
        <p:spPr>
          <a:xfrm>
            <a:off x="381000" y="990600"/>
            <a:ext cx="3171049"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RTCTF Home Page</a:t>
            </a:r>
          </a:p>
          <a:p>
            <a:pPr algn="ctr"/>
            <a:r>
              <a:rPr lang="en-US" dirty="0" smtClean="0"/>
              <a:t>RTCTF Charter</a:t>
            </a:r>
          </a:p>
          <a:p>
            <a:pPr algn="ctr"/>
            <a:r>
              <a:rPr lang="en-US" dirty="0" smtClean="0"/>
              <a:t>Meeting Calendar</a:t>
            </a:r>
          </a:p>
          <a:p>
            <a:pPr algn="ctr"/>
            <a:r>
              <a:rPr lang="en-US" dirty="0" smtClean="0"/>
              <a:t>Principle Tracking Schedule</a:t>
            </a:r>
          </a:p>
          <a:p>
            <a:pPr algn="ctr"/>
            <a:r>
              <a:rPr lang="en-US" dirty="0" smtClean="0"/>
              <a:t>RTC Scenario/Clearing Tool</a:t>
            </a:r>
          </a:p>
        </p:txBody>
      </p:sp>
      <p:sp>
        <p:nvSpPr>
          <p:cNvPr id="7" name="Rectangle 6"/>
          <p:cNvSpPr/>
          <p:nvPr/>
        </p:nvSpPr>
        <p:spPr>
          <a:xfrm>
            <a:off x="381000" y="5257801"/>
            <a:ext cx="3276600" cy="943882"/>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t>ERCOT.com/ </a:t>
            </a:r>
            <a:r>
              <a:rPr lang="en-US" u="sng" dirty="0" err="1" smtClean="0"/>
              <a:t>MarketRules</a:t>
            </a:r>
            <a:r>
              <a:rPr lang="en-US" u="sng" dirty="0" smtClean="0"/>
              <a:t>, </a:t>
            </a:r>
            <a:r>
              <a:rPr lang="en-US" u="sng" dirty="0" smtClean="0"/>
              <a:t>PUCT Directive/RTC </a:t>
            </a:r>
            <a:r>
              <a:rPr lang="en-US" u="sng" dirty="0" smtClean="0"/>
              <a:t>Page</a:t>
            </a:r>
            <a:r>
              <a:rPr lang="en-US" dirty="0" smtClean="0"/>
              <a:t/>
            </a:r>
            <a:br>
              <a:rPr lang="en-US" dirty="0" smtClean="0"/>
            </a:br>
            <a:r>
              <a:rPr lang="en-US" dirty="0"/>
              <a:t>All historical materials posted </a:t>
            </a:r>
          </a:p>
        </p:txBody>
      </p:sp>
      <p:sp>
        <p:nvSpPr>
          <p:cNvPr id="8" name="Rectangle 7"/>
          <p:cNvSpPr/>
          <p:nvPr/>
        </p:nvSpPr>
        <p:spPr>
          <a:xfrm>
            <a:off x="3587052" y="1295400"/>
            <a:ext cx="3499548" cy="338554"/>
          </a:xfrm>
          <a:prstGeom prst="rect">
            <a:avLst/>
          </a:prstGeom>
        </p:spPr>
        <p:txBody>
          <a:bodyPr wrap="none">
            <a:spAutoFit/>
          </a:bodyPr>
          <a:lstStyle/>
          <a:p>
            <a:r>
              <a:rPr lang="en-US" sz="1600" dirty="0">
                <a:hlinkClick r:id="rId2"/>
              </a:rPr>
              <a:t>http://www.ercot.com/committee/rtctf</a:t>
            </a:r>
            <a:endParaRPr lang="en-US" sz="1600" dirty="0"/>
          </a:p>
        </p:txBody>
      </p:sp>
      <p:pic>
        <p:nvPicPr>
          <p:cNvPr id="9" name="Picture 8"/>
          <p:cNvPicPr>
            <a:picLocks noChangeAspect="1"/>
          </p:cNvPicPr>
          <p:nvPr/>
        </p:nvPicPr>
        <p:blipFill>
          <a:blip r:embed="rId3"/>
          <a:stretch>
            <a:fillRect/>
          </a:stretch>
        </p:blipFill>
        <p:spPr>
          <a:xfrm>
            <a:off x="4595812" y="1664732"/>
            <a:ext cx="4281488" cy="3309135"/>
          </a:xfrm>
          <a:prstGeom prst="rect">
            <a:avLst/>
          </a:prstGeom>
        </p:spPr>
      </p:pic>
      <p:sp>
        <p:nvSpPr>
          <p:cNvPr id="11" name="Right Arrow 10"/>
          <p:cNvSpPr/>
          <p:nvPr/>
        </p:nvSpPr>
        <p:spPr>
          <a:xfrm>
            <a:off x="3681412" y="3725183"/>
            <a:ext cx="9144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707924" y="5530141"/>
            <a:ext cx="5131276" cy="307777"/>
          </a:xfrm>
          <a:prstGeom prst="rect">
            <a:avLst/>
          </a:prstGeom>
        </p:spPr>
        <p:txBody>
          <a:bodyPr wrap="none">
            <a:spAutoFit/>
          </a:bodyPr>
          <a:lstStyle/>
          <a:p>
            <a:r>
              <a:rPr lang="en-US" sz="1400" dirty="0">
                <a:hlinkClick r:id="rId4"/>
              </a:rPr>
              <a:t>http://www.ercot.com/mktrules/puctDirectives/rtCoOptimization</a:t>
            </a:r>
            <a:endParaRPr lang="en-US" sz="1400" dirty="0"/>
          </a:p>
        </p:txBody>
      </p:sp>
      <p:cxnSp>
        <p:nvCxnSpPr>
          <p:cNvPr id="14" name="Straight Connector 13"/>
          <p:cNvCxnSpPr/>
          <p:nvPr/>
        </p:nvCxnSpPr>
        <p:spPr>
          <a:xfrm>
            <a:off x="76200" y="5105400"/>
            <a:ext cx="8801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164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00" dirty="0" smtClean="0"/>
          </a:p>
          <a:p>
            <a:r>
              <a:rPr lang="en-US" sz="2000" dirty="0" smtClean="0"/>
              <a:t>KP review items (2</a:t>
            </a:r>
            <a:r>
              <a:rPr lang="en-US" sz="2000" baseline="30000" dirty="0" smtClean="0"/>
              <a:t>nd</a:t>
            </a:r>
            <a:r>
              <a:rPr lang="en-US" sz="2000" dirty="0" smtClean="0"/>
              <a:t> iteration):</a:t>
            </a:r>
          </a:p>
          <a:p>
            <a:pPr lvl="1"/>
            <a:r>
              <a:rPr lang="en-US" sz="1800" dirty="0" smtClean="0"/>
              <a:t>KP1.1 </a:t>
            </a:r>
            <a:r>
              <a:rPr lang="en-US" sz="1800" dirty="0"/>
              <a:t>- Real-Time AS Demand </a:t>
            </a:r>
            <a:r>
              <a:rPr lang="en-US" sz="1800" dirty="0" smtClean="0"/>
              <a:t>Curve </a:t>
            </a:r>
            <a:r>
              <a:rPr lang="en-US" sz="1800" i="1" dirty="0" smtClean="0">
                <a:solidFill>
                  <a:srgbClr val="FF0000"/>
                </a:solidFill>
              </a:rPr>
              <a:t>(potential consensus on items 1-3, deeper dive into demand curve aggregation 4-5)</a:t>
            </a:r>
          </a:p>
          <a:p>
            <a:pPr lvl="1"/>
            <a:r>
              <a:rPr lang="en-US" sz="1800" dirty="0"/>
              <a:t>KP1.2 - Real-Time VOLL, SWOC, PBPC, and Process for Capping </a:t>
            </a:r>
            <a:r>
              <a:rPr lang="en-US" sz="1800" dirty="0" smtClean="0"/>
              <a:t>Prices </a:t>
            </a:r>
            <a:r>
              <a:rPr lang="en-US" sz="1800" i="1" dirty="0" smtClean="0">
                <a:solidFill>
                  <a:srgbClr val="FF0000"/>
                </a:solidFill>
              </a:rPr>
              <a:t>(potential consensus on items 1 and 2)</a:t>
            </a:r>
          </a:p>
          <a:p>
            <a:pPr lvl="1"/>
            <a:r>
              <a:rPr lang="en-US" sz="1800" dirty="0"/>
              <a:t>KP1.3 - RTC Constraints and Re-procurement During AS </a:t>
            </a:r>
            <a:r>
              <a:rPr lang="en-US" sz="1800" dirty="0" smtClean="0"/>
              <a:t>Deployment </a:t>
            </a:r>
            <a:r>
              <a:rPr lang="en-US" sz="1800" i="1" dirty="0" smtClean="0">
                <a:solidFill>
                  <a:srgbClr val="FF0000"/>
                </a:solidFill>
              </a:rPr>
              <a:t>(Deeper </a:t>
            </a:r>
            <a:r>
              <a:rPr lang="en-US" sz="1800" i="1" dirty="0">
                <a:solidFill>
                  <a:srgbClr val="FF0000"/>
                </a:solidFill>
              </a:rPr>
              <a:t>dive into </a:t>
            </a:r>
            <a:r>
              <a:rPr lang="en-US" sz="1800" i="1" dirty="0" smtClean="0">
                <a:solidFill>
                  <a:srgbClr val="FF0000"/>
                </a:solidFill>
              </a:rPr>
              <a:t>Load Resources, STEC Hydro, Non-Spin, Infeasible)</a:t>
            </a:r>
            <a:endParaRPr lang="en-US" sz="1800" i="1" dirty="0">
              <a:solidFill>
                <a:srgbClr val="FF0000"/>
              </a:solidFill>
            </a:endParaRPr>
          </a:p>
          <a:p>
            <a:endParaRPr lang="en-US" sz="1100" dirty="0" smtClean="0"/>
          </a:p>
          <a:p>
            <a:r>
              <a:rPr lang="en-US" sz="2000" dirty="0" smtClean="0"/>
              <a:t>New KP items:</a:t>
            </a:r>
          </a:p>
          <a:p>
            <a:pPr lvl="1"/>
            <a:r>
              <a:rPr lang="en-US" sz="1800" dirty="0"/>
              <a:t>KP1.3 - AS Offer Structure for Real-Time and AS Proxy Offers</a:t>
            </a:r>
          </a:p>
          <a:p>
            <a:pPr lvl="1"/>
            <a:r>
              <a:rPr lang="en-US" sz="1800" dirty="0"/>
              <a:t>KP2 - Definition of the AS Products to Align with RTC Framework</a:t>
            </a:r>
            <a:endParaRPr lang="en-US" sz="1800" dirty="0" smtClean="0"/>
          </a:p>
          <a:p>
            <a:pPr lvl="1"/>
            <a:r>
              <a:rPr lang="en-US" sz="1800" dirty="0"/>
              <a:t>KP5 - Potential DAM Changes with RTC: Use of AS Demand Curves and Change to the Current AS Insufficiency </a:t>
            </a:r>
            <a:r>
              <a:rPr lang="en-US" sz="1800" dirty="0" smtClean="0"/>
              <a:t>Process</a:t>
            </a:r>
          </a:p>
          <a:p>
            <a:pPr lvl="1"/>
            <a:endParaRPr lang="en-US" sz="1050" dirty="0"/>
          </a:p>
          <a:p>
            <a:r>
              <a:rPr lang="en-US" sz="2000" dirty="0" smtClean="0"/>
              <a:t>Any </a:t>
            </a:r>
            <a:r>
              <a:rPr lang="en-US" sz="2000" dirty="0"/>
              <a:t>questions or concerns?</a:t>
            </a:r>
          </a:p>
          <a:p>
            <a:pPr lvl="1"/>
            <a:endParaRPr lang="en-US" sz="2000" dirty="0" smtClean="0"/>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4942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endParaRPr lang="en-US" sz="3200" dirty="0" smtClean="0"/>
          </a:p>
          <a:p>
            <a:pPr marL="0" indent="0" algn="ctr">
              <a:buNone/>
            </a:pPr>
            <a:r>
              <a:rPr lang="en-US" sz="3200" dirty="0" smtClean="0"/>
              <a:t>Appendix</a:t>
            </a:r>
          </a:p>
          <a:p>
            <a:pPr marL="0" indent="0" algn="ctr">
              <a:buNone/>
            </a:pPr>
            <a:endParaRPr lang="en-US" sz="3200" dirty="0"/>
          </a:p>
          <a:p>
            <a:pPr marL="0" indent="0" algn="ctr">
              <a:buNone/>
            </a:pPr>
            <a:r>
              <a:rPr lang="en-US" sz="2000" dirty="0"/>
              <a:t>Stakeholder Process Summary</a:t>
            </a:r>
          </a:p>
          <a:p>
            <a:pPr marL="0" indent="0" algn="ctr">
              <a:buNone/>
            </a:pPr>
            <a:r>
              <a:rPr lang="en-US" sz="2000" dirty="0"/>
              <a:t>PUCT Direction on RTC Items</a:t>
            </a:r>
          </a:p>
          <a:p>
            <a:pPr marL="0" indent="0" algn="ctr">
              <a:buNone/>
            </a:pP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84457455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2150</TotalTime>
  <Words>887</Words>
  <Application>Microsoft Office PowerPoint</Application>
  <PresentationFormat>On-screen Show (4:3)</PresentationFormat>
  <Paragraphs>128</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ERCOT.com page for Real-Time Co-Optimization</vt:lpstr>
      <vt:lpstr>ERCOT.com page for Real-Time Co-Optimization</vt:lpstr>
      <vt:lpstr>Summary of RTCTF Postings</vt:lpstr>
      <vt:lpstr>Today’s Plan for Key Principles (KP)</vt:lpstr>
      <vt:lpstr>PowerPoint Presentation</vt:lpstr>
      <vt:lpstr>RTCTF Review Process </vt:lpstr>
      <vt:lpstr>TAC Review Process</vt:lpstr>
      <vt:lpstr>PUCT Direction on RTC Design Items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188</cp:revision>
  <cp:lastPrinted>2016-01-21T20:53:15Z</cp:lastPrinted>
  <dcterms:created xsi:type="dcterms:W3CDTF">2016-01-21T15:20:31Z</dcterms:created>
  <dcterms:modified xsi:type="dcterms:W3CDTF">2019-08-26T17:53:48Z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