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70" r:id="rId7"/>
    <p:sldId id="331" r:id="rId8"/>
    <p:sldId id="333" r:id="rId9"/>
    <p:sldId id="317" r:id="rId10"/>
    <p:sldId id="323" r:id="rId11"/>
    <p:sldId id="330" r:id="rId12"/>
    <p:sldId id="322" r:id="rId13"/>
    <p:sldId id="321" r:id="rId14"/>
    <p:sldId id="33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18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services/programs/load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13338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 </a:t>
            </a:r>
            <a:r>
              <a:rPr lang="en-US" dirty="0" smtClean="0"/>
              <a:t>/ </a:t>
            </a:r>
            <a:r>
              <a:rPr lang="en-US" dirty="0" smtClean="0"/>
              <a:t>NOIE Demand Response Data Collection Process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DSWG - August 23,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REP/NOIE DR Data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r>
              <a:rPr lang="en-US" sz="2400" dirty="0" smtClean="0"/>
              <a:t>Changes for 2019</a:t>
            </a:r>
          </a:p>
          <a:p>
            <a:pPr lvl="1"/>
            <a:r>
              <a:rPr lang="en-US" sz="2000" dirty="0" smtClean="0"/>
              <a:t>Reporting threshold </a:t>
            </a:r>
            <a:r>
              <a:rPr lang="en-US" sz="2000" dirty="0" smtClean="0"/>
              <a:t>to </a:t>
            </a:r>
            <a:r>
              <a:rPr lang="en-US" sz="2000" dirty="0" smtClean="0"/>
              <a:t>exclude </a:t>
            </a:r>
            <a:r>
              <a:rPr lang="en-US" sz="2000" dirty="0" smtClean="0"/>
              <a:t>smaller REPs and </a:t>
            </a:r>
            <a:r>
              <a:rPr lang="en-US" sz="2000" dirty="0" smtClean="0"/>
              <a:t>NOIEs</a:t>
            </a:r>
          </a:p>
          <a:p>
            <a:pPr lvl="1"/>
            <a:r>
              <a:rPr lang="en-US" sz="2000" dirty="0" smtClean="0"/>
              <a:t>Allow </a:t>
            </a:r>
            <a:r>
              <a:rPr lang="en-US" sz="2000" dirty="0"/>
              <a:t>for </a:t>
            </a:r>
            <a:r>
              <a:rPr lang="en-US" sz="2000" dirty="0" smtClean="0"/>
              <a:t>REP data to be submitted to ERCOT via </a:t>
            </a:r>
            <a:r>
              <a:rPr lang="en-US" sz="2000" dirty="0"/>
              <a:t>NAESB as in prior years</a:t>
            </a:r>
            <a:r>
              <a:rPr lang="en-US" sz="2000" dirty="0" smtClean="0"/>
              <a:t> or via</a:t>
            </a:r>
          </a:p>
          <a:p>
            <a:pPr lvl="2"/>
            <a:r>
              <a:rPr lang="en-US" sz="1800" dirty="0" smtClean="0"/>
              <a:t>For email submissions, ERCOT will post response files on the MIS</a:t>
            </a:r>
          </a:p>
          <a:p>
            <a:pPr lvl="2"/>
            <a:r>
              <a:rPr lang="en-US" sz="1800" dirty="0" smtClean="0"/>
              <a:t>ERCOT response files within 2 business days</a:t>
            </a:r>
          </a:p>
          <a:p>
            <a:pPr lvl="2"/>
            <a:endParaRPr lang="en-US" sz="400" dirty="0" smtClean="0"/>
          </a:p>
          <a:p>
            <a:pPr lvl="1"/>
            <a:r>
              <a:rPr lang="en-US" sz="2000" dirty="0" smtClean="0"/>
              <a:t>REPs can request </a:t>
            </a:r>
            <a:r>
              <a:rPr lang="en-US" sz="2000" dirty="0"/>
              <a:t>ERCOT </a:t>
            </a:r>
            <a:r>
              <a:rPr lang="en-US" sz="2000" dirty="0" smtClean="0"/>
              <a:t>to provide a </a:t>
            </a:r>
            <a:r>
              <a:rPr lang="en-US" sz="2000" dirty="0"/>
              <a:t>list of ESIIDs that </a:t>
            </a:r>
            <a:r>
              <a:rPr lang="en-US" sz="2000" dirty="0" smtClean="0"/>
              <a:t>they own </a:t>
            </a:r>
            <a:r>
              <a:rPr lang="en-US" sz="2000" dirty="0"/>
              <a:t>on the snapshot </a:t>
            </a:r>
            <a:r>
              <a:rPr lang="en-US" sz="2000" dirty="0" smtClean="0"/>
              <a:t>date</a:t>
            </a:r>
          </a:p>
          <a:p>
            <a:pPr lvl="2"/>
            <a:r>
              <a:rPr lang="en-US" sz="1800" dirty="0" smtClean="0"/>
              <a:t>Will be posted to the MIS</a:t>
            </a:r>
          </a:p>
          <a:p>
            <a:pPr lvl="2"/>
            <a:r>
              <a:rPr lang="en-US" sz="1800" dirty="0" smtClean="0"/>
              <a:t>Start </a:t>
            </a:r>
            <a:r>
              <a:rPr lang="en-US" sz="1800" dirty="0"/>
              <a:t>date </a:t>
            </a:r>
            <a:r>
              <a:rPr lang="en-US" sz="1800" dirty="0" smtClean="0"/>
              <a:t>of that period of ownership</a:t>
            </a:r>
          </a:p>
          <a:p>
            <a:pPr lvl="2"/>
            <a:r>
              <a:rPr lang="en-US" sz="1800" dirty="0" smtClean="0"/>
              <a:t>Current Profile Group (“RES” or “BUS”)</a:t>
            </a:r>
          </a:p>
          <a:p>
            <a:pPr lvl="2"/>
            <a:r>
              <a:rPr lang="en-US" sz="1800" dirty="0" smtClean="0"/>
              <a:t>Current Meter Data Type (“IDR(includes AMS)” or “NIDR”)</a:t>
            </a:r>
          </a:p>
          <a:p>
            <a:pPr lvl="2"/>
            <a:endParaRPr lang="en-US" sz="400" dirty="0"/>
          </a:p>
          <a:p>
            <a:pPr lvl="1"/>
            <a:r>
              <a:rPr lang="en-US" sz="2000" dirty="0" smtClean="0"/>
              <a:t>Data submission deadline Oct 31, 2019</a:t>
            </a:r>
            <a:endParaRPr lang="en-US" sz="2000" dirty="0"/>
          </a:p>
          <a:p>
            <a:endParaRPr lang="en-US" sz="2400" dirty="0"/>
          </a:p>
          <a:p>
            <a:endParaRPr lang="en-US" sz="24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8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REP/NOIE DR Data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r>
              <a:rPr lang="en-US" sz="2400" dirty="0" smtClean="0"/>
              <a:t>NPRR 933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Will remain tabled until we complete the 2019 process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will discuss with affected parties and draft comments based on lessons learned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0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DR Data Collection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www.ercot.com/services/programs/load</a:t>
            </a:r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52063"/>
            <a:ext cx="6400800" cy="4520137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6" name="Right Arrow 5"/>
          <p:cNvSpPr/>
          <p:nvPr/>
        </p:nvSpPr>
        <p:spPr>
          <a:xfrm rot="10356588" flipV="1">
            <a:off x="5880394" y="5896169"/>
            <a:ext cx="625256" cy="242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3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Collection Schedule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r>
              <a:rPr lang="en-US" sz="2200" dirty="0" smtClean="0"/>
              <a:t>August 1, 2019  </a:t>
            </a:r>
          </a:p>
          <a:p>
            <a:pPr lvl="1"/>
            <a:r>
              <a:rPr lang="en-US" sz="1800" dirty="0" smtClean="0"/>
              <a:t>ERCOT </a:t>
            </a:r>
            <a:r>
              <a:rPr lang="en-US" sz="1800" dirty="0" smtClean="0"/>
              <a:t>sent a Market Notice to Authorized Representative to all REPs and NOIEs (LSE and TDSP)</a:t>
            </a:r>
            <a:endParaRPr lang="en-US" sz="1800" dirty="0" smtClean="0"/>
          </a:p>
          <a:p>
            <a:pPr lvl="1"/>
            <a:r>
              <a:rPr lang="en-US" sz="1800" dirty="0" smtClean="0"/>
              <a:t>ERCOT posted a participation status report on the MIS – larger REPs and NOIEs notified they are required to participate, smaller not required</a:t>
            </a:r>
          </a:p>
          <a:p>
            <a:pPr lvl="1"/>
            <a:r>
              <a:rPr lang="en-US" sz="1800" dirty="0" smtClean="0"/>
              <a:t>Asked for acknowledgment email by August 15 from required participants</a:t>
            </a:r>
          </a:p>
          <a:p>
            <a:pPr lvl="2"/>
            <a:r>
              <a:rPr lang="en-US" sz="2000" dirty="0" smtClean="0"/>
              <a:t>Responses not received from 15 REPs and 2 NOIEs</a:t>
            </a:r>
          </a:p>
          <a:p>
            <a:pPr lvl="2"/>
            <a:r>
              <a:rPr lang="en-US" sz="2000" dirty="0" smtClean="0"/>
              <a:t>ERCOT Client Services following up with them</a:t>
            </a:r>
            <a:endParaRPr lang="en-US" sz="2000" dirty="0" smtClean="0"/>
          </a:p>
          <a:p>
            <a:pPr lvl="2"/>
            <a:endParaRPr lang="en-US" sz="1600" dirty="0" smtClean="0"/>
          </a:p>
          <a:p>
            <a:r>
              <a:rPr lang="en-US" sz="2200" dirty="0" smtClean="0"/>
              <a:t>September </a:t>
            </a:r>
            <a:r>
              <a:rPr lang="en-US" sz="2200" dirty="0" smtClean="0"/>
              <a:t>30, 2019 (</a:t>
            </a:r>
            <a:r>
              <a:rPr lang="en-US" sz="1800" dirty="0" smtClean="0"/>
              <a:t>Snapshot date)</a:t>
            </a:r>
          </a:p>
          <a:p>
            <a:pPr lvl="1"/>
            <a:r>
              <a:rPr lang="en-US" sz="1800" dirty="0" smtClean="0"/>
              <a:t>ERCOT </a:t>
            </a:r>
            <a:r>
              <a:rPr lang="en-US" sz="1800" dirty="0" smtClean="0"/>
              <a:t>provides </a:t>
            </a:r>
            <a:r>
              <a:rPr lang="en-US" sz="1800" dirty="0"/>
              <a:t>2019 event survey </a:t>
            </a:r>
            <a:r>
              <a:rPr lang="en-US" sz="1800" dirty="0" smtClean="0"/>
              <a:t>links to REPs </a:t>
            </a:r>
            <a:r>
              <a:rPr lang="en-US" sz="1800" dirty="0" smtClean="0"/>
              <a:t>and NOIEs that </a:t>
            </a:r>
            <a:r>
              <a:rPr lang="en-US" sz="1800" dirty="0" smtClean="0"/>
              <a:t>meet </a:t>
            </a:r>
            <a:r>
              <a:rPr lang="en-US" sz="1800" dirty="0" smtClean="0"/>
              <a:t>threshold</a:t>
            </a:r>
          </a:p>
          <a:p>
            <a:pPr lvl="1"/>
            <a:r>
              <a:rPr lang="en-US" sz="1800" dirty="0" smtClean="0"/>
              <a:t>REPs </a:t>
            </a:r>
            <a:r>
              <a:rPr lang="en-US" sz="1800" dirty="0"/>
              <a:t>can start sending files to </a:t>
            </a:r>
            <a:r>
              <a:rPr lang="en-US" sz="1800" dirty="0" smtClean="0"/>
              <a:t>ERCOT and complete event surveys</a:t>
            </a:r>
          </a:p>
          <a:p>
            <a:pPr lvl="1"/>
            <a:r>
              <a:rPr lang="en-US" sz="1800" dirty="0" smtClean="0"/>
              <a:t>NOIEs can complete surveys</a:t>
            </a:r>
          </a:p>
          <a:p>
            <a:pPr lvl="1"/>
            <a:r>
              <a:rPr lang="en-US" sz="1800" dirty="0" smtClean="0"/>
              <a:t>REPs and NOIEs with no programs can inform ERCOT via email.</a:t>
            </a:r>
          </a:p>
          <a:p>
            <a:pPr lvl="1"/>
            <a:r>
              <a:rPr lang="en-US" sz="1800" dirty="0" smtClean="0"/>
              <a:t>Responses are required even if no programs</a:t>
            </a:r>
            <a:endParaRPr lang="en-US" sz="1800" dirty="0"/>
          </a:p>
          <a:p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5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Collection Schedule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r>
              <a:rPr lang="en-US" sz="2200" dirty="0" smtClean="0"/>
              <a:t>October </a:t>
            </a:r>
            <a:r>
              <a:rPr lang="en-US" sz="2200" dirty="0" smtClean="0"/>
              <a:t>7, 2019</a:t>
            </a:r>
          </a:p>
          <a:p>
            <a:pPr lvl="1"/>
            <a:r>
              <a:rPr lang="en-US" sz="1800" dirty="0" smtClean="0"/>
              <a:t>Upon request, ERCOT </a:t>
            </a:r>
            <a:r>
              <a:rPr lang="en-US" sz="1800" dirty="0" smtClean="0"/>
              <a:t>provides REPs with list of ESIIDs they own on snapshot </a:t>
            </a:r>
            <a:r>
              <a:rPr lang="en-US" sz="1800" dirty="0" smtClean="0"/>
              <a:t>date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200" dirty="0" smtClean="0"/>
              <a:t>October 31, 2019</a:t>
            </a:r>
          </a:p>
          <a:p>
            <a:pPr lvl="1"/>
            <a:r>
              <a:rPr lang="en-US" sz="1800" dirty="0" smtClean="0"/>
              <a:t>ESIID submission deadline for files to ERCOT that meet required accuracy</a:t>
            </a:r>
          </a:p>
          <a:p>
            <a:pPr lvl="1"/>
            <a:r>
              <a:rPr lang="en-US" sz="1800" dirty="0" smtClean="0"/>
              <a:t>REP event </a:t>
            </a:r>
            <a:r>
              <a:rPr lang="en-US" sz="1800" dirty="0" smtClean="0"/>
              <a:t>survey deadline </a:t>
            </a:r>
            <a:r>
              <a:rPr lang="en-US" sz="1800" dirty="0" smtClean="0"/>
              <a:t>with OLC</a:t>
            </a:r>
            <a:r>
              <a:rPr lang="en-US" sz="1800" dirty="0" smtClean="0"/>
              <a:t>, PR, </a:t>
            </a:r>
            <a:r>
              <a:rPr lang="en-US" sz="1800" dirty="0" smtClean="0"/>
              <a:t>OTH programs</a:t>
            </a:r>
          </a:p>
          <a:p>
            <a:pPr lvl="1"/>
            <a:r>
              <a:rPr lang="en-US" sz="1800" dirty="0" smtClean="0"/>
              <a:t>NOIE event survey deadline for customer counts and events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200" dirty="0" smtClean="0"/>
              <a:t>November 29, 2019 - </a:t>
            </a:r>
            <a:r>
              <a:rPr lang="en-US" sz="1800" dirty="0" smtClean="0"/>
              <a:t>ERCOT completes 2019 summer assessment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2200" dirty="0" smtClean="0"/>
              <a:t>March 31, 2020 - </a:t>
            </a:r>
            <a:r>
              <a:rPr lang="en-US" sz="1800" dirty="0" smtClean="0"/>
              <a:t>2019 Annual Report of Demand Response </a:t>
            </a:r>
            <a:r>
              <a:rPr lang="en-US" sz="1800" dirty="0" smtClean="0"/>
              <a:t>posted per Protocols</a:t>
            </a:r>
            <a:endParaRPr lang="en-US" sz="1800" dirty="0" smtClean="0"/>
          </a:p>
          <a:p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0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REP ESIID </a:t>
            </a:r>
            <a:r>
              <a:rPr lang="en-US" dirty="0"/>
              <a:t>Data Submission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65994"/>
            <a:ext cx="8534400" cy="4368006"/>
          </a:xfrm>
        </p:spPr>
        <p:txBody>
          <a:bodyPr/>
          <a:lstStyle/>
          <a:p>
            <a:r>
              <a:rPr lang="en-US" sz="2400" dirty="0" smtClean="0"/>
              <a:t>Program Start Date</a:t>
            </a:r>
          </a:p>
          <a:p>
            <a:pPr lvl="1"/>
            <a:r>
              <a:rPr lang="en-US" sz="2000" dirty="0" smtClean="0"/>
              <a:t>Must not precede the REP-of-Record date for the </a:t>
            </a:r>
            <a:r>
              <a:rPr lang="en-US" sz="2000" dirty="0"/>
              <a:t>customer occupying the premise on the snapshot </a:t>
            </a:r>
            <a:r>
              <a:rPr lang="en-US" sz="2000" dirty="0" smtClean="0"/>
              <a:t>date (ERCOT will modify code to allow </a:t>
            </a:r>
            <a:r>
              <a:rPr lang="en-US" sz="2000" dirty="0" smtClean="0"/>
              <a:t>a tolerance before flagging as an error)</a:t>
            </a:r>
          </a:p>
          <a:p>
            <a:pPr lvl="1"/>
            <a:r>
              <a:rPr lang="en-US" sz="2000" dirty="0" smtClean="0"/>
              <a:t>Report </a:t>
            </a:r>
            <a:r>
              <a:rPr lang="en-US" sz="2000" dirty="0" smtClean="0"/>
              <a:t>the date that customer first started participation on the program</a:t>
            </a:r>
          </a:p>
          <a:p>
            <a:pPr lvl="1"/>
            <a:r>
              <a:rPr lang="en-US" sz="2000" dirty="0" smtClean="0"/>
              <a:t>If the same customer was on the program and subsequently renewed contract and/or continued participation report the initial start date</a:t>
            </a:r>
          </a:p>
          <a:p>
            <a:pPr lvl="1"/>
            <a:r>
              <a:rPr lang="en-US" sz="2000" dirty="0" smtClean="0"/>
              <a:t>If the </a:t>
            </a:r>
            <a:r>
              <a:rPr lang="en-US" sz="2000" dirty="0"/>
              <a:t>REP-of-Record date </a:t>
            </a:r>
            <a:r>
              <a:rPr lang="en-US" sz="2000" dirty="0" smtClean="0"/>
              <a:t>and the </a:t>
            </a:r>
            <a:r>
              <a:rPr lang="en-US" sz="2000" dirty="0"/>
              <a:t>program start date </a:t>
            </a:r>
            <a:r>
              <a:rPr lang="en-US" sz="2000" dirty="0" smtClean="0"/>
              <a:t>precedes the previous snapshot date, and the program start date for the two submissions should match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7616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94518"/>
          </a:xfrm>
        </p:spPr>
        <p:txBody>
          <a:bodyPr/>
          <a:lstStyle/>
          <a:p>
            <a:r>
              <a:rPr lang="en-US" dirty="0" smtClean="0"/>
              <a:t>REP/NOIE Data </a:t>
            </a:r>
            <a:r>
              <a:rPr lang="en-US" dirty="0"/>
              <a:t>Submission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65994"/>
            <a:ext cx="8534400" cy="5467350"/>
          </a:xfrm>
        </p:spPr>
        <p:txBody>
          <a:bodyPr/>
          <a:lstStyle/>
          <a:p>
            <a:r>
              <a:rPr lang="en-US" sz="2400" dirty="0" smtClean="0"/>
              <a:t>Other Direct Load Control (OLC)</a:t>
            </a:r>
            <a:endParaRPr lang="en-US" sz="2400" dirty="0"/>
          </a:p>
          <a:p>
            <a:pPr lvl="1"/>
            <a:r>
              <a:rPr lang="en-US" sz="2000" dirty="0"/>
              <a:t>Do not report </a:t>
            </a:r>
            <a:r>
              <a:rPr lang="en-US" sz="2000" dirty="0" smtClean="0"/>
              <a:t>if </a:t>
            </a:r>
            <a:r>
              <a:rPr lang="en-US" sz="2000" dirty="0"/>
              <a:t>they participate on ERS or TDSP Standard Offer Programs</a:t>
            </a:r>
          </a:p>
          <a:p>
            <a:pPr lvl="1"/>
            <a:r>
              <a:rPr lang="en-US" sz="2000" dirty="0"/>
              <a:t>Do not report ERS or TDSP Standard Offer </a:t>
            </a:r>
            <a:r>
              <a:rPr lang="en-US" sz="2000" dirty="0" smtClean="0"/>
              <a:t>related tests/events</a:t>
            </a:r>
            <a:endParaRPr lang="en-US" sz="2000" dirty="0"/>
          </a:p>
          <a:p>
            <a:r>
              <a:rPr lang="en-US" sz="2400" dirty="0" smtClean="0"/>
              <a:t>Peak Rebate (PR)</a:t>
            </a:r>
          </a:p>
          <a:p>
            <a:pPr lvl="1"/>
            <a:r>
              <a:rPr lang="en-US" sz="2000" dirty="0" smtClean="0"/>
              <a:t>Report </a:t>
            </a:r>
            <a:r>
              <a:rPr lang="en-US" sz="2000" dirty="0"/>
              <a:t>C</a:t>
            </a:r>
            <a:r>
              <a:rPr lang="en-US" sz="2000" dirty="0" smtClean="0"/>
              <a:t>ustomers/ESIIDs </a:t>
            </a:r>
            <a:r>
              <a:rPr lang="en-US" sz="2000" dirty="0" smtClean="0"/>
              <a:t>that were eligible to receive rebates even if no events were called</a:t>
            </a:r>
          </a:p>
          <a:p>
            <a:pPr lvl="1"/>
            <a:r>
              <a:rPr lang="en-US" sz="2000" dirty="0" smtClean="0"/>
              <a:t>Report all </a:t>
            </a:r>
            <a:r>
              <a:rPr lang="en-US" sz="2000" dirty="0"/>
              <a:t>Customers/ESIIDs on </a:t>
            </a:r>
            <a:r>
              <a:rPr lang="en-US" sz="2000" dirty="0" smtClean="0"/>
              <a:t>the program … do not limit to those deemed </a:t>
            </a:r>
            <a:r>
              <a:rPr lang="en-US" sz="2000" dirty="0" smtClean="0"/>
              <a:t>to </a:t>
            </a:r>
            <a:r>
              <a:rPr lang="en-US" sz="2000" dirty="0" smtClean="0"/>
              <a:t>have responded</a:t>
            </a:r>
          </a:p>
          <a:p>
            <a:r>
              <a:rPr lang="en-US" sz="2400" dirty="0" smtClean="0"/>
              <a:t>Other Voluntary Demand Response (OTH)</a:t>
            </a:r>
          </a:p>
          <a:p>
            <a:pPr lvl="1"/>
            <a:r>
              <a:rPr lang="en-US" sz="2000" dirty="0"/>
              <a:t>Report all </a:t>
            </a:r>
            <a:r>
              <a:rPr lang="en-US" sz="2000" dirty="0"/>
              <a:t>Customers/ESIIDs </a:t>
            </a:r>
            <a:r>
              <a:rPr lang="en-US" sz="2000" dirty="0"/>
              <a:t>on the program … do not limit to those deemed by the REP to have responded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015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30691671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9233</TotalTime>
  <Words>574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Britannic Bold</vt:lpstr>
      <vt:lpstr>Calibri</vt:lpstr>
      <vt:lpstr>1_Custom Design</vt:lpstr>
      <vt:lpstr>Office Theme</vt:lpstr>
      <vt:lpstr>Custom Design</vt:lpstr>
      <vt:lpstr>PowerPoint Presentation</vt:lpstr>
      <vt:lpstr>REP/NOIE DR Data Collection </vt:lpstr>
      <vt:lpstr>REP/NOIE DR Data Collection </vt:lpstr>
      <vt:lpstr>DR Data Collection Specifications</vt:lpstr>
      <vt:lpstr>Data Collection Schedule 2019</vt:lpstr>
      <vt:lpstr>Data Collection Schedule 2019</vt:lpstr>
      <vt:lpstr>REP ESIID Data Submission</vt:lpstr>
      <vt:lpstr>REP/NOIE Data Submission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148</cp:revision>
  <cp:lastPrinted>2016-01-21T20:53:15Z</cp:lastPrinted>
  <dcterms:created xsi:type="dcterms:W3CDTF">2016-01-21T15:20:31Z</dcterms:created>
  <dcterms:modified xsi:type="dcterms:W3CDTF">2019-08-22T19:42:55Z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