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7"/>
  </p:notesMasterIdLst>
  <p:handoutMasterIdLst>
    <p:handoutMasterId r:id="rId28"/>
  </p:handoutMasterIdLst>
  <p:sldIdLst>
    <p:sldId id="260" r:id="rId6"/>
    <p:sldId id="312" r:id="rId7"/>
    <p:sldId id="311" r:id="rId8"/>
    <p:sldId id="308" r:id="rId9"/>
    <p:sldId id="314" r:id="rId10"/>
    <p:sldId id="313" r:id="rId11"/>
    <p:sldId id="317" r:id="rId12"/>
    <p:sldId id="315" r:id="rId13"/>
    <p:sldId id="333" r:id="rId14"/>
    <p:sldId id="334" r:id="rId15"/>
    <p:sldId id="320" r:id="rId16"/>
    <p:sldId id="326" r:id="rId17"/>
    <p:sldId id="327" r:id="rId18"/>
    <p:sldId id="331" r:id="rId19"/>
    <p:sldId id="328" r:id="rId20"/>
    <p:sldId id="332" r:id="rId21"/>
    <p:sldId id="329" r:id="rId22"/>
    <p:sldId id="330" r:id="rId23"/>
    <p:sldId id="318" r:id="rId24"/>
    <p:sldId id="321" r:id="rId25"/>
    <p:sldId id="307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s" initials="ps" lastIdx="3" clrIdx="0">
    <p:extLst>
      <p:ext uri="{19B8F6BF-5375-455C-9EA6-DF929625EA0E}">
        <p15:presenceInfo xmlns:p15="http://schemas.microsoft.com/office/powerpoint/2012/main" userId="p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20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390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178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044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654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2362200"/>
            <a:ext cx="51054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AS Offer Structure and Proxy AS Offer Creation under RTC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Hailong Hui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August 27, 2019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Proxy AS Offer Creation for Off-Line Non-Spin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2209800"/>
          </a:xfrm>
        </p:spPr>
        <p:txBody>
          <a:bodyPr/>
          <a:lstStyle/>
          <a:p>
            <a:r>
              <a:rPr lang="en-US" sz="1800" dirty="0"/>
              <a:t>RTC will create a new proxy </a:t>
            </a:r>
            <a:r>
              <a:rPr lang="en-US" sz="1800" dirty="0" smtClean="0"/>
              <a:t>Offer </a:t>
            </a:r>
            <a:r>
              <a:rPr lang="en-US" sz="1800" dirty="0"/>
              <a:t>for Off-Line Non-Spin for Resource with </a:t>
            </a:r>
            <a:r>
              <a:rPr lang="en-US" sz="1800" dirty="0" smtClean="0"/>
              <a:t>telemetry Resource Status </a:t>
            </a:r>
            <a:r>
              <a:rPr lang="en-US" sz="1800" dirty="0"/>
              <a:t>‘OFF’ and </a:t>
            </a:r>
            <a:r>
              <a:rPr lang="en-US" sz="1800" dirty="0" smtClean="0"/>
              <a:t>qualified to provide </a:t>
            </a:r>
            <a:r>
              <a:rPr lang="en-US" sz="1800" dirty="0"/>
              <a:t>Off-Line Non-Spin</a:t>
            </a:r>
          </a:p>
          <a:p>
            <a:pPr lvl="1"/>
            <a:r>
              <a:rPr lang="en-US" sz="1600" dirty="0" smtClean="0"/>
              <a:t>Add a new segment MW </a:t>
            </a:r>
            <a:r>
              <a:rPr lang="en-US" sz="1600" dirty="0" err="1" smtClean="0"/>
              <a:t>ProxyAS</a:t>
            </a:r>
            <a:r>
              <a:rPr lang="en-US" sz="1600" baseline="-25000" dirty="0" err="1" smtClean="0"/>
              <a:t>MW</a:t>
            </a:r>
            <a:r>
              <a:rPr lang="en-US" sz="1600" baseline="-25000" dirty="0" smtClean="0"/>
              <a:t> </a:t>
            </a:r>
            <a:r>
              <a:rPr lang="en-US" sz="1600" dirty="0" smtClean="0"/>
              <a:t>equal to HSL</a:t>
            </a:r>
          </a:p>
          <a:p>
            <a:pPr lvl="2"/>
            <a:r>
              <a:rPr lang="en-US" sz="1400" dirty="0"/>
              <a:t>If </a:t>
            </a:r>
            <a:r>
              <a:rPr lang="en-US" sz="1400" dirty="0" smtClean="0"/>
              <a:t>Off-Line Non-Spin </a:t>
            </a:r>
            <a:r>
              <a:rPr lang="en-US" sz="1400" dirty="0"/>
              <a:t>Offer doesn’t exist, </a:t>
            </a:r>
            <a:r>
              <a:rPr lang="en-US" sz="1400" dirty="0" err="1"/>
              <a:t>ProxyAS</a:t>
            </a:r>
            <a:r>
              <a:rPr lang="en-US" sz="1400" baseline="-25000" dirty="0" err="1"/>
              <a:t>MW</a:t>
            </a:r>
            <a:r>
              <a:rPr lang="en-US" sz="1400" baseline="-25000" dirty="0"/>
              <a:t> </a:t>
            </a:r>
            <a:r>
              <a:rPr lang="en-US" sz="1400" dirty="0"/>
              <a:t>will be the first segment</a:t>
            </a:r>
          </a:p>
          <a:p>
            <a:pPr lvl="2"/>
            <a:r>
              <a:rPr lang="en-US" sz="1400" dirty="0"/>
              <a:t>If Off-Line Non-Spin Offer exists, </a:t>
            </a:r>
            <a:r>
              <a:rPr lang="en-US" sz="1400" dirty="0" err="1"/>
              <a:t>ProxyAS</a:t>
            </a:r>
            <a:r>
              <a:rPr lang="en-US" sz="1400" baseline="-25000" dirty="0" err="1"/>
              <a:t>MW</a:t>
            </a:r>
            <a:r>
              <a:rPr lang="en-US" sz="1400" baseline="-25000" dirty="0"/>
              <a:t> </a:t>
            </a:r>
            <a:r>
              <a:rPr lang="en-US" sz="1400" dirty="0"/>
              <a:t>will be </a:t>
            </a:r>
            <a:r>
              <a:rPr lang="en-US" sz="1400" dirty="0" smtClean="0"/>
              <a:t>an additional segment</a:t>
            </a:r>
            <a:endParaRPr lang="en-US" sz="1600" dirty="0" smtClean="0"/>
          </a:p>
          <a:p>
            <a:pPr lvl="1"/>
            <a:r>
              <a:rPr lang="en-US" sz="1600" dirty="0" smtClean="0"/>
              <a:t>Add proxy AS Offer price for Off-Line Non-Spin 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122955"/>
              </p:ext>
            </p:extLst>
          </p:nvPr>
        </p:nvGraphicFramePr>
        <p:xfrm>
          <a:off x="2577123" y="2895600"/>
          <a:ext cx="3413760" cy="310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/>
                <a:gridCol w="17068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 Offer MW</a:t>
                      </a:r>
                    </a:p>
                    <a:p>
                      <a:pPr algn="ctr"/>
                      <a:r>
                        <a:rPr lang="en-US" sz="1400" dirty="0" smtClean="0"/>
                        <a:t>(up</a:t>
                      </a:r>
                      <a:r>
                        <a:rPr lang="en-US" sz="1400" baseline="0" dirty="0" smtClean="0"/>
                        <a:t> to 5 per Resource)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Off-Line Non-Spin Price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($/MW/h)</a:t>
                      </a:r>
                      <a:endParaRPr lang="en-US" sz="1400" dirty="0"/>
                    </a:p>
                  </a:txBody>
                  <a:tcPr/>
                </a:tc>
              </a:tr>
              <a:tr h="25907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</a:t>
                      </a:r>
                      <a:r>
                        <a:rPr lang="en-US" sz="1400" baseline="-25000" dirty="0" smtClean="0"/>
                        <a:t>MW</a:t>
                      </a:r>
                      <a:r>
                        <a:rPr lang="en-US" sz="1400" baseline="30000" dirty="0" smtClean="0"/>
                        <a:t>1</a:t>
                      </a:r>
                      <a:endParaRPr lang="en-US" sz="1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OFFNS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1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</a:t>
                      </a:r>
                      <a:r>
                        <a:rPr lang="en-US" sz="1400" baseline="-25000" dirty="0" smtClean="0"/>
                        <a:t>MW</a:t>
                      </a:r>
                      <a:r>
                        <a:rPr lang="en-US" sz="1400" baseline="30000" dirty="0" smtClean="0"/>
                        <a:t>2</a:t>
                      </a:r>
                      <a:endParaRPr lang="en-US" sz="1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OFFNS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AS</a:t>
                      </a:r>
                      <a:r>
                        <a:rPr lang="en-US" sz="1400" baseline="-25000" dirty="0" smtClean="0"/>
                        <a:t>MW</a:t>
                      </a:r>
                      <a:r>
                        <a:rPr lang="en-US" sz="1400" baseline="300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OFFNS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AS</a:t>
                      </a:r>
                      <a:r>
                        <a:rPr lang="en-US" sz="1400" baseline="-25000" dirty="0" smtClean="0"/>
                        <a:t>MW</a:t>
                      </a:r>
                      <a:r>
                        <a:rPr lang="en-US" sz="1400" baseline="300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OFFNS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AS</a:t>
                      </a:r>
                      <a:r>
                        <a:rPr lang="en-US" sz="1400" baseline="-25000" dirty="0" smtClean="0"/>
                        <a:t>MW</a:t>
                      </a:r>
                      <a:r>
                        <a:rPr lang="en-US" sz="1400" baseline="300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OFFNS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ProxyAS</a:t>
                      </a:r>
                      <a:r>
                        <a:rPr lang="en-US" sz="1400" b="1" baseline="-25000" dirty="0" err="1" smtClean="0"/>
                        <a:t>MW</a:t>
                      </a:r>
                      <a:endParaRPr lang="en-US" sz="1400" b="1" baseline="30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/>
                        <a:t>ProxyOFFNS</a:t>
                      </a:r>
                      <a:r>
                        <a:rPr lang="en-US" sz="1400" b="1" baseline="-25000" dirty="0" err="1" smtClean="0"/>
                        <a:t>Price</a:t>
                      </a:r>
                      <a:endParaRPr lang="en-US" sz="1400" b="1" baseline="30000" dirty="0" smtClean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2542710" y="5552440"/>
            <a:ext cx="3522782" cy="533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7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Determine Proxy </a:t>
            </a:r>
            <a:r>
              <a:rPr lang="en-US" sz="2400" dirty="0"/>
              <a:t>AS Offer </a:t>
            </a:r>
            <a:r>
              <a:rPr lang="en-US" sz="2400" dirty="0" smtClean="0"/>
              <a:t>Prices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838200"/>
                <a:ext cx="8534400" cy="5486400"/>
              </a:xfrm>
            </p:spPr>
            <p:txBody>
              <a:bodyPr/>
              <a:lstStyle/>
              <a:p>
                <a:pPr marL="514350" indent="-457200">
                  <a:buFont typeface="+mj-lt"/>
                  <a:buAutoNum type="arabicPeriod"/>
                </a:pPr>
                <a:r>
                  <a:rPr lang="en-US" sz="1800" dirty="0" smtClean="0"/>
                  <a:t>For each AS product, determine the max offered price for the Resource for the hour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E.g.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400" dirty="0"/>
                      <m:t>Max</m:t>
                    </m:r>
                    <m:r>
                      <m:rPr>
                        <m:nor/>
                      </m:rPr>
                      <a:rPr lang="en-US" sz="1400" dirty="0" smtClean="0"/>
                      <m:t>RegUp</m:t>
                    </m:r>
                    <m:r>
                      <m:rPr>
                        <m:nor/>
                      </m:rPr>
                      <a:rPr lang="en-US" sz="1400" baseline="-25000" dirty="0"/>
                      <m:t>Price</m:t>
                    </m:r>
                    <m:r>
                      <m:rPr>
                        <m:nor/>
                      </m:rPr>
                      <a:rPr lang="en-US" sz="1400" baseline="-25000" dirty="0"/>
                      <m:t> =</m:t>
                    </m:r>
                    <m:r>
                      <m:rPr>
                        <m:nor/>
                      </m:rPr>
                      <a:rPr lang="en-US" sz="1400" dirty="0"/>
                      <m:t>MAX</m:t>
                    </m:r>
                  </m:oMath>
                </a14:m>
                <a:r>
                  <a:rPr lang="en-US" sz="1400" dirty="0"/>
                  <a:t>(</a:t>
                </a:r>
                <a:r>
                  <a:rPr lang="en-US" sz="1400" dirty="0" smtClean="0"/>
                  <a:t>RegUp</a:t>
                </a:r>
                <a:r>
                  <a:rPr lang="en-US" sz="1400" baseline="-25000" dirty="0"/>
                  <a:t>Price</a:t>
                </a:r>
                <a:r>
                  <a:rPr lang="en-US" sz="1400" baseline="30000" dirty="0"/>
                  <a:t>1</a:t>
                </a:r>
                <a:r>
                  <a:rPr lang="en-US" sz="1400" dirty="0"/>
                  <a:t>, </a:t>
                </a:r>
                <a:r>
                  <a:rPr lang="en-US" sz="1400" dirty="0" smtClean="0"/>
                  <a:t>RegUp</a:t>
                </a:r>
                <a:r>
                  <a:rPr lang="en-US" sz="1400" baseline="-25000" dirty="0" smtClean="0"/>
                  <a:t>Price</a:t>
                </a:r>
                <a:r>
                  <a:rPr lang="en-US" sz="1400" baseline="30000" dirty="0" smtClean="0"/>
                  <a:t>2</a:t>
                </a:r>
                <a:r>
                  <a:rPr lang="en-US" sz="1400" dirty="0"/>
                  <a:t>, </a:t>
                </a:r>
                <a:r>
                  <a:rPr lang="en-US" sz="1400" dirty="0" smtClean="0"/>
                  <a:t>RegUp</a:t>
                </a:r>
                <a:r>
                  <a:rPr lang="en-US" sz="1400" baseline="-25000" dirty="0" smtClean="0"/>
                  <a:t>Price</a:t>
                </a:r>
                <a:r>
                  <a:rPr lang="en-US" sz="1400" baseline="30000" dirty="0" smtClean="0"/>
                  <a:t>3</a:t>
                </a:r>
                <a:r>
                  <a:rPr lang="en-US" sz="1400" dirty="0"/>
                  <a:t>, </a:t>
                </a:r>
                <a:r>
                  <a:rPr lang="en-US" sz="1400" dirty="0" smtClean="0"/>
                  <a:t>RegUp</a:t>
                </a:r>
                <a:r>
                  <a:rPr lang="en-US" sz="1400" baseline="-25000" dirty="0" smtClean="0"/>
                  <a:t>Price</a:t>
                </a:r>
                <a:r>
                  <a:rPr lang="en-US" sz="1400" baseline="30000" dirty="0" smtClean="0"/>
                  <a:t>4</a:t>
                </a:r>
                <a:r>
                  <a:rPr lang="en-US" sz="1400" dirty="0"/>
                  <a:t>, </a:t>
                </a:r>
                <a:r>
                  <a:rPr lang="en-US" sz="1400" dirty="0" smtClean="0"/>
                  <a:t>RegUp</a:t>
                </a:r>
                <a:r>
                  <a:rPr lang="en-US" sz="1400" baseline="-25000" dirty="0" smtClean="0"/>
                  <a:t>Price</a:t>
                </a:r>
                <a:r>
                  <a:rPr lang="en-US" sz="1400" baseline="30000" dirty="0" smtClean="0"/>
                  <a:t>5</a:t>
                </a:r>
                <a:r>
                  <a:rPr lang="en-US" sz="1400" dirty="0" smtClean="0"/>
                  <a:t>)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Similar logic for RRS, ECRS, ONNS, </a:t>
                </a:r>
                <a:r>
                  <a:rPr lang="en-US" sz="1400" dirty="0" err="1" smtClean="0"/>
                  <a:t>RegDn</a:t>
                </a:r>
                <a:r>
                  <a:rPr lang="en-US" sz="1400" dirty="0"/>
                  <a:t> </a:t>
                </a:r>
                <a:r>
                  <a:rPr lang="en-US" sz="1400" dirty="0" smtClean="0"/>
                  <a:t>and OFFNS</a:t>
                </a:r>
              </a:p>
              <a:p>
                <a:pPr marL="514350" indent="-457200">
                  <a:buFont typeface="+mj-lt"/>
                  <a:buAutoNum type="arabicPeriod" startAt="2"/>
                </a:pPr>
                <a:endParaRPr lang="en-US" sz="1800" dirty="0" smtClean="0"/>
              </a:p>
              <a:p>
                <a:pPr marL="514350" indent="-457200">
                  <a:buFont typeface="+mj-lt"/>
                  <a:buAutoNum type="arabicPeriod" startAt="2"/>
                </a:pPr>
                <a:r>
                  <a:rPr lang="en-US" sz="1800" dirty="0" smtClean="0"/>
                  <a:t>For each AS product, determine </a:t>
                </a:r>
                <a:r>
                  <a:rPr lang="en-US" sz="1800" dirty="0"/>
                  <a:t>the proxy AS Offer </a:t>
                </a:r>
                <a:r>
                  <a:rPr lang="en-US" sz="1800" dirty="0" smtClean="0"/>
                  <a:t>price for the Resource for the hour</a:t>
                </a:r>
                <a:endParaRPr lang="en-US" sz="1800" u="sng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E</a:t>
                </a:r>
                <a:r>
                  <a:rPr lang="en-US" sz="1400" dirty="0" smtClean="0">
                    <a:solidFill>
                      <a:schemeClr val="tx2"/>
                    </a:solidFill>
                  </a:rPr>
                  <a:t>.g. Proxy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400" dirty="0" smtClean="0">
                        <a:solidFill>
                          <a:schemeClr val="tx2"/>
                        </a:solidFill>
                      </a:rPr>
                      <m:t>RegUp</m:t>
                    </m:r>
                    <m:r>
                      <m:rPr>
                        <m:nor/>
                      </m:rPr>
                      <a:rPr lang="en-US" sz="1400" baseline="-25000" dirty="0">
                        <a:solidFill>
                          <a:schemeClr val="tx2"/>
                        </a:solidFill>
                      </a:rPr>
                      <m:t>Price</m:t>
                    </m:r>
                  </m:oMath>
                </a14:m>
                <a:r>
                  <a:rPr lang="en-US" sz="1400" dirty="0" smtClean="0">
                    <a:solidFill>
                      <a:schemeClr val="tx2"/>
                    </a:solidFill>
                  </a:rPr>
                  <a:t>=MAX(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400" dirty="0">
                        <a:solidFill>
                          <a:schemeClr val="tx2"/>
                        </a:solidFill>
                      </a:rPr>
                      <m:t>Max</m:t>
                    </m:r>
                    <m:r>
                      <m:rPr>
                        <m:nor/>
                      </m:rPr>
                      <a:rPr lang="en-US" sz="1400" dirty="0" smtClean="0">
                        <a:solidFill>
                          <a:schemeClr val="tx2"/>
                        </a:solidFill>
                      </a:rPr>
                      <m:t>RegUp</m:t>
                    </m:r>
                    <m:r>
                      <m:rPr>
                        <m:nor/>
                      </m:rPr>
                      <a:rPr lang="en-US" sz="1400" baseline="-25000" dirty="0">
                        <a:solidFill>
                          <a:schemeClr val="tx2"/>
                        </a:solidFill>
                      </a:rPr>
                      <m:t>Price</m:t>
                    </m:r>
                  </m:oMath>
                </a14:m>
                <a:r>
                  <a:rPr lang="en-US" sz="1400" dirty="0" smtClean="0">
                    <a:solidFill>
                      <a:schemeClr val="tx2"/>
                    </a:solidFill>
                  </a:rPr>
                  <a:t>+K,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400" b="0" i="0" dirty="0" smtClean="0">
                        <a:solidFill>
                          <a:schemeClr val="tx2"/>
                        </a:solidFill>
                      </a:rPr>
                      <m:t>Floor</m:t>
                    </m:r>
                    <m:r>
                      <m:rPr>
                        <m:nor/>
                      </m:rPr>
                      <a:rPr lang="en-US" sz="1400" dirty="0" smtClean="0">
                        <a:solidFill>
                          <a:schemeClr val="tx2"/>
                        </a:solidFill>
                      </a:rPr>
                      <m:t>RegUp</m:t>
                    </m:r>
                    <m:r>
                      <m:rPr>
                        <m:nor/>
                      </m:rPr>
                      <a:rPr lang="en-US" sz="1400" baseline="-25000" dirty="0">
                        <a:solidFill>
                          <a:schemeClr val="tx2"/>
                        </a:solidFill>
                      </a:rPr>
                      <m:t>Price</m:t>
                    </m:r>
                  </m:oMath>
                </a14:m>
                <a:r>
                  <a:rPr lang="en-US" sz="1400" dirty="0" smtClean="0">
                    <a:solidFill>
                      <a:schemeClr val="tx2"/>
                    </a:solidFill>
                  </a:rPr>
                  <a:t>)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Similar logic for RRS, ECRS, ONNS, </a:t>
                </a:r>
                <a:r>
                  <a:rPr lang="en-US" sz="1400" dirty="0" err="1" smtClean="0"/>
                  <a:t>RegDn</a:t>
                </a:r>
                <a:r>
                  <a:rPr lang="en-US" sz="1400" dirty="0" smtClean="0"/>
                  <a:t> and OFFNS</a:t>
                </a:r>
                <a:endParaRPr lang="en-US" sz="1400" dirty="0" smtClean="0">
                  <a:solidFill>
                    <a:schemeClr val="tx2"/>
                  </a:solidFill>
                </a:endParaRPr>
              </a:p>
              <a:p>
                <a:pPr marL="514350" indent="-457200">
                  <a:buFont typeface="+mj-lt"/>
                  <a:buAutoNum type="arabicPeriod" startAt="2"/>
                </a:pPr>
                <a:endParaRPr lang="en-US" sz="1400" dirty="0"/>
              </a:p>
              <a:p>
                <a:pPr marL="514350" indent="-457200">
                  <a:buFont typeface="+mj-lt"/>
                  <a:buAutoNum type="arabicPeriod" startAt="2"/>
                </a:pPr>
                <a:r>
                  <a:rPr lang="en-US" sz="1800" dirty="0" smtClean="0"/>
                  <a:t>If </a:t>
                </a:r>
                <a:r>
                  <a:rPr lang="en-US" sz="1800" dirty="0"/>
                  <a:t>there is no AS offer for a specified AS product, the proxy AS offer price will be the default floor price for the AS </a:t>
                </a:r>
                <a:r>
                  <a:rPr lang="en-US" sz="1800" dirty="0" smtClean="0"/>
                  <a:t>product.  The default floor prices will be determined through the stakeholder process.</a:t>
                </a:r>
              </a:p>
              <a:p>
                <a:pPr marL="514350" indent="-457200">
                  <a:buFont typeface="+mj-lt"/>
                  <a:buAutoNum type="arabicPeriod" startAt="2"/>
                </a:pPr>
                <a:endParaRPr lang="en-US" sz="1800" dirty="0" smtClean="0"/>
              </a:p>
              <a:p>
                <a:pPr marL="514350" indent="-457200">
                  <a:buFont typeface="+mj-lt"/>
                  <a:buAutoNum type="arabicPeriod" startAt="2"/>
                </a:pPr>
                <a:r>
                  <a:rPr lang="en-US" sz="1800" dirty="0" smtClean="0"/>
                  <a:t>K </a:t>
                </a:r>
                <a:r>
                  <a:rPr lang="en-US" sz="1800" dirty="0"/>
                  <a:t>is a configurable parameter </a:t>
                </a:r>
                <a:r>
                  <a:rPr lang="en-US" sz="1800" dirty="0" smtClean="0"/>
                  <a:t>(</a:t>
                </a:r>
                <a:r>
                  <a:rPr lang="en-US" sz="1800" dirty="0"/>
                  <a:t>0 or very small positive </a:t>
                </a:r>
                <a:r>
                  <a:rPr lang="en-US" sz="1800" dirty="0" smtClean="0"/>
                  <a:t>number) to </a:t>
                </a:r>
                <a:r>
                  <a:rPr lang="en-US" sz="1800" dirty="0"/>
                  <a:t>be added to the max offered </a:t>
                </a:r>
                <a:r>
                  <a:rPr lang="en-US" sz="1800" dirty="0" smtClean="0"/>
                  <a:t>price. </a:t>
                </a:r>
                <a:r>
                  <a:rPr lang="en-US" sz="1800" dirty="0"/>
                  <a:t>This will </a:t>
                </a:r>
                <a:r>
                  <a:rPr lang="en-US" sz="1800" dirty="0" smtClean="0"/>
                  <a:t>allow the ability to make the </a:t>
                </a:r>
                <a:r>
                  <a:rPr lang="en-US" sz="1800" dirty="0"/>
                  <a:t>proxy AS Offer </a:t>
                </a:r>
                <a:r>
                  <a:rPr lang="en-US" sz="1800" dirty="0" smtClean="0"/>
                  <a:t>slightly </a:t>
                </a:r>
                <a:r>
                  <a:rPr lang="en-US" sz="1800" dirty="0"/>
                  <a:t>higher than </a:t>
                </a:r>
                <a:r>
                  <a:rPr lang="en-US" sz="1800" dirty="0" smtClean="0"/>
                  <a:t>the submitted </a:t>
                </a:r>
                <a:r>
                  <a:rPr lang="en-US" sz="1800" dirty="0"/>
                  <a:t>AS </a:t>
                </a:r>
                <a:r>
                  <a:rPr lang="en-US" sz="1800" dirty="0" smtClean="0"/>
                  <a:t>offer.</a:t>
                </a:r>
                <a:endParaRPr lang="en-US" sz="1200" dirty="0" smtClean="0"/>
              </a:p>
              <a:p>
                <a:pPr marL="457200" lvl="1" indent="0">
                  <a:buNone/>
                </a:pPr>
                <a:endParaRPr lang="en-US" sz="1200" b="1" dirty="0" smtClean="0"/>
              </a:p>
              <a:p>
                <a:pPr marL="0" indent="0">
                  <a:buNone/>
                </a:pPr>
                <a:endParaRPr lang="en-US" sz="1200" dirty="0" smtClean="0"/>
              </a:p>
              <a:p>
                <a:pPr marL="0" indent="0">
                  <a:buNone/>
                </a:pPr>
                <a:endParaRPr lang="en-US" sz="12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838200"/>
                <a:ext cx="8534400" cy="5486400"/>
              </a:xfrm>
              <a:blipFill rotWithShape="0">
                <a:blip r:embed="rId3"/>
                <a:stretch>
                  <a:fillRect t="-667" r="-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7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Example 1: Online </a:t>
            </a:r>
            <a:r>
              <a:rPr lang="en-US" sz="2400" dirty="0"/>
              <a:t>Upward </a:t>
            </a:r>
            <a:r>
              <a:rPr lang="en-US" sz="2400" dirty="0" smtClean="0"/>
              <a:t>AS Offers for All AS Products</a:t>
            </a: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315600" y="2209800"/>
          <a:ext cx="8534400" cy="162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/>
                <a:gridCol w="1706880"/>
                <a:gridCol w="1706880"/>
                <a:gridCol w="1706880"/>
                <a:gridCol w="17068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 Offer MW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RegUp </a:t>
                      </a:r>
                      <a:r>
                        <a:rPr lang="en-US" sz="1400" dirty="0" smtClean="0"/>
                        <a:t>Price</a:t>
                      </a:r>
                    </a:p>
                    <a:p>
                      <a:pPr algn="ctr"/>
                      <a:r>
                        <a:rPr lang="en-US" sz="1400" dirty="0" smtClean="0"/>
                        <a:t>($/MW/h)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RRS Price</a:t>
                      </a:r>
                    </a:p>
                    <a:p>
                      <a:pPr algn="ctr"/>
                      <a:r>
                        <a:rPr lang="en-US" sz="1400" dirty="0" smtClean="0"/>
                        <a:t>($/MW/h)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ECRS Price</a:t>
                      </a:r>
                    </a:p>
                    <a:p>
                      <a:pPr algn="ctr"/>
                      <a:r>
                        <a:rPr lang="en-US" sz="1400" dirty="0" smtClean="0"/>
                        <a:t>($/MW/h)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Non-Spin Price</a:t>
                      </a:r>
                    </a:p>
                    <a:p>
                      <a:pPr algn="ctr"/>
                      <a:r>
                        <a:rPr lang="en-US" sz="1400" dirty="0" smtClean="0"/>
                        <a:t>($/MW/h)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</a:t>
                      </a:r>
                      <a:endParaRPr lang="en-US" sz="1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15</a:t>
                      </a:r>
                      <a:endParaRPr lang="en-US" sz="1400" baseline="30000" dirty="0" smtClean="0"/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</a:t>
                      </a:r>
                      <a:endParaRPr lang="en-US" sz="14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  <a:endParaRPr lang="en-US" sz="1400" baseline="30000" dirty="0" smtClean="0"/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  <a:endParaRPr lang="en-US" sz="1400" baseline="30000" dirty="0" smtClean="0"/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n-US" sz="1400" baseline="30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15 + K</a:t>
                      </a:r>
                      <a:endParaRPr lang="en-US" sz="1400" baseline="30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10 + K</a:t>
                      </a:r>
                      <a:endParaRPr lang="en-US" sz="1400" baseline="30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5 + K</a:t>
                      </a:r>
                      <a:endParaRPr lang="en-US" sz="1400" baseline="30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 + K</a:t>
                      </a:r>
                      <a:endParaRPr lang="en-US" sz="1400" baseline="30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908720"/>
            <a:ext cx="8534400" cy="54158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</a:pPr>
            <a:r>
              <a:rPr lang="en-US" sz="1800" dirty="0" smtClean="0"/>
              <a:t>Example illustrates extension of On-Line upward AS </a:t>
            </a:r>
            <a:r>
              <a:rPr lang="en-US" sz="1800" dirty="0"/>
              <a:t>O</a:t>
            </a:r>
            <a:r>
              <a:rPr lang="en-US" sz="1800" dirty="0" smtClean="0"/>
              <a:t>ffers for a Resource with 100 MW HSL and only 20 MW of AS Offers submitted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</a:pPr>
            <a:endParaRPr lang="en-US" sz="1800" dirty="0" smtClean="0"/>
          </a:p>
        </p:txBody>
      </p:sp>
      <p:sp>
        <p:nvSpPr>
          <p:cNvPr id="8" name="Rounded Rectangle 7"/>
          <p:cNvSpPr/>
          <p:nvPr/>
        </p:nvSpPr>
        <p:spPr>
          <a:xfrm>
            <a:off x="246239" y="3349960"/>
            <a:ext cx="8673122" cy="533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1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Example 2: </a:t>
            </a:r>
            <a:r>
              <a:rPr lang="en-US" sz="2200" dirty="0" smtClean="0"/>
              <a:t>Online Upward AS Offers for Some AS Products</a:t>
            </a:r>
            <a:endParaRPr lang="en-US" sz="2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8136845"/>
              </p:ext>
            </p:extLst>
          </p:nvPr>
        </p:nvGraphicFramePr>
        <p:xfrm>
          <a:off x="315600" y="2209800"/>
          <a:ext cx="8534400" cy="162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/>
                <a:gridCol w="1706880"/>
                <a:gridCol w="1706880"/>
                <a:gridCol w="1706880"/>
                <a:gridCol w="17068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 Offer MW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RegUp </a:t>
                      </a:r>
                      <a:r>
                        <a:rPr lang="en-US" sz="1400" dirty="0" smtClean="0"/>
                        <a:t>Price</a:t>
                      </a:r>
                    </a:p>
                    <a:p>
                      <a:pPr algn="ctr"/>
                      <a:r>
                        <a:rPr lang="en-US" sz="1400" dirty="0" smtClean="0"/>
                        <a:t>($/MW/h)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RRS Price</a:t>
                      </a:r>
                    </a:p>
                    <a:p>
                      <a:pPr algn="ctr"/>
                      <a:r>
                        <a:rPr lang="en-US" sz="1400" dirty="0" smtClean="0"/>
                        <a:t>($/MW/h)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ECRS Price</a:t>
                      </a:r>
                    </a:p>
                    <a:p>
                      <a:pPr algn="ctr"/>
                      <a:r>
                        <a:rPr lang="en-US" sz="1400" dirty="0" smtClean="0"/>
                        <a:t>($/MW/h)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Non-Spin Price</a:t>
                      </a:r>
                    </a:p>
                    <a:p>
                      <a:pPr algn="ctr"/>
                      <a:r>
                        <a:rPr lang="en-US" sz="1400" dirty="0" smtClean="0"/>
                        <a:t>($/MW/h)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</a:t>
                      </a:r>
                      <a:endParaRPr lang="en-US" sz="1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15</a:t>
                      </a:r>
                      <a:endParaRPr lang="en-US" sz="1400" baseline="30000" dirty="0" smtClean="0"/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30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n-US" sz="1400" baseline="30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15 + K</a:t>
                      </a:r>
                      <a:endParaRPr lang="en-US" sz="1400" baseline="30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FloorRRS</a:t>
                      </a:r>
                      <a:r>
                        <a:rPr lang="en-US" sz="1400" baseline="-25000" dirty="0" err="1" smtClean="0">
                          <a:solidFill>
                            <a:schemeClr val="bg1"/>
                          </a:solidFill>
                        </a:rPr>
                        <a:t>price</a:t>
                      </a:r>
                      <a:endParaRPr lang="en-US" sz="1400" baseline="-25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FloorECRS</a:t>
                      </a:r>
                      <a:r>
                        <a:rPr lang="en-US" sz="1400" baseline="-25000" dirty="0" err="1" smtClean="0">
                          <a:solidFill>
                            <a:schemeClr val="bg1"/>
                          </a:solidFill>
                        </a:rPr>
                        <a:t>price</a:t>
                      </a:r>
                      <a:endParaRPr lang="en-US" sz="1400" baseline="30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FloorONNS</a:t>
                      </a:r>
                      <a:r>
                        <a:rPr lang="en-US" sz="1400" baseline="-25000" dirty="0" err="1" smtClean="0">
                          <a:solidFill>
                            <a:schemeClr val="bg1"/>
                          </a:solidFill>
                        </a:rPr>
                        <a:t>price</a:t>
                      </a:r>
                      <a:endParaRPr lang="en-US" sz="1400" baseline="30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908720"/>
            <a:ext cx="8534400" cy="54158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1800" dirty="0"/>
              <a:t>Example illustrates creation of </a:t>
            </a:r>
            <a:r>
              <a:rPr lang="en-US" sz="1800" dirty="0" smtClean="0"/>
              <a:t>proxy On-Line upward </a:t>
            </a:r>
            <a:r>
              <a:rPr lang="en-US" sz="1800" dirty="0"/>
              <a:t>AS O</a:t>
            </a:r>
            <a:r>
              <a:rPr lang="en-US" sz="1800" dirty="0" smtClean="0"/>
              <a:t>ffers </a:t>
            </a:r>
            <a:r>
              <a:rPr lang="en-US" sz="1800" dirty="0"/>
              <a:t>for a Resource with 100 MW HSL and only 20 MW of </a:t>
            </a:r>
            <a:r>
              <a:rPr lang="en-US" sz="1800" dirty="0" smtClean="0"/>
              <a:t>offer </a:t>
            </a:r>
            <a:r>
              <a:rPr lang="en-US" sz="1800" dirty="0"/>
              <a:t>for </a:t>
            </a:r>
            <a:r>
              <a:rPr lang="en-US" sz="1800" dirty="0" err="1" smtClean="0"/>
              <a:t>RegUp</a:t>
            </a:r>
            <a:r>
              <a:rPr lang="en-US" sz="1800" dirty="0" smtClean="0"/>
              <a:t> </a:t>
            </a:r>
            <a:r>
              <a:rPr lang="en-US" sz="1800" dirty="0"/>
              <a:t>submitted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</a:pPr>
            <a:endParaRPr lang="en-US" sz="1800" dirty="0" smtClean="0"/>
          </a:p>
        </p:txBody>
      </p:sp>
      <p:sp>
        <p:nvSpPr>
          <p:cNvPr id="8" name="Rounded Rectangle 7"/>
          <p:cNvSpPr/>
          <p:nvPr/>
        </p:nvSpPr>
        <p:spPr>
          <a:xfrm>
            <a:off x="246239" y="3349960"/>
            <a:ext cx="8673122" cy="533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71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Example </a:t>
            </a:r>
            <a:r>
              <a:rPr lang="en-US" sz="2400" dirty="0" smtClean="0"/>
              <a:t>3: Multi-Segment </a:t>
            </a:r>
            <a:r>
              <a:rPr lang="en-US" sz="2400" dirty="0"/>
              <a:t>Online </a:t>
            </a:r>
            <a:r>
              <a:rPr lang="en-US" sz="2400" dirty="0" smtClean="0"/>
              <a:t>Upward AS Offers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908720"/>
            <a:ext cx="8534400" cy="54158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1800" dirty="0"/>
              <a:t>Example illustrates creation of proxy </a:t>
            </a:r>
            <a:r>
              <a:rPr lang="en-US" sz="1800" dirty="0" smtClean="0"/>
              <a:t>On-Line </a:t>
            </a:r>
            <a:r>
              <a:rPr lang="en-US" sz="1800" dirty="0"/>
              <a:t>upward AS O</a:t>
            </a:r>
            <a:r>
              <a:rPr lang="en-US" sz="1800" dirty="0" smtClean="0"/>
              <a:t>ffers </a:t>
            </a:r>
            <a:r>
              <a:rPr lang="en-US" sz="1800" dirty="0"/>
              <a:t>for a Resource with 100 MW HSL and </a:t>
            </a:r>
            <a:r>
              <a:rPr lang="en-US" sz="1800" dirty="0" smtClean="0"/>
              <a:t>3 segments </a:t>
            </a:r>
            <a:r>
              <a:rPr lang="en-US" sz="1800" dirty="0"/>
              <a:t>submitted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</a:pPr>
            <a:endParaRPr lang="en-US" sz="180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500326"/>
              </p:ext>
            </p:extLst>
          </p:nvPr>
        </p:nvGraphicFramePr>
        <p:xfrm>
          <a:off x="381000" y="2286000"/>
          <a:ext cx="8534400" cy="214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/>
                <a:gridCol w="1706880"/>
                <a:gridCol w="1706880"/>
                <a:gridCol w="1706880"/>
                <a:gridCol w="1706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 Offer MW</a:t>
                      </a:r>
                    </a:p>
                    <a:p>
                      <a:r>
                        <a:rPr lang="en-US" sz="1400" dirty="0" smtClean="0"/>
                        <a:t>(up</a:t>
                      </a:r>
                      <a:r>
                        <a:rPr lang="en-US" sz="1400" baseline="0" dirty="0" smtClean="0"/>
                        <a:t> to 5 per Resource)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RegUp </a:t>
                      </a:r>
                      <a:r>
                        <a:rPr lang="en-US" sz="1400" dirty="0" smtClean="0"/>
                        <a:t>Price</a:t>
                      </a:r>
                    </a:p>
                    <a:p>
                      <a:r>
                        <a:rPr lang="en-US" sz="1400" dirty="0" smtClean="0"/>
                        <a:t>($/MW/h)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RRS Price</a:t>
                      </a:r>
                    </a:p>
                    <a:p>
                      <a:r>
                        <a:rPr lang="en-US" sz="1400" dirty="0" smtClean="0"/>
                        <a:t>($/MW/h)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ECRS Price</a:t>
                      </a:r>
                    </a:p>
                    <a:p>
                      <a:r>
                        <a:rPr lang="en-US" sz="1400" dirty="0" smtClean="0"/>
                        <a:t>($/MW/h)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On-Line Non-Spin Price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($/MW/h)</a:t>
                      </a:r>
                    </a:p>
                  </a:txBody>
                  <a:tcPr/>
                </a:tc>
              </a:tr>
              <a:tr h="25907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23+K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18+K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16+K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FloorONNS</a:t>
                      </a:r>
                      <a:r>
                        <a:rPr lang="en-US" sz="1400" baseline="-25000" dirty="0" err="1" smtClean="0">
                          <a:solidFill>
                            <a:schemeClr val="bg1"/>
                          </a:solidFill>
                        </a:rPr>
                        <a:t>price</a:t>
                      </a:r>
                      <a:endParaRPr lang="en-US" sz="1400" baseline="30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311639" y="3962400"/>
            <a:ext cx="8673122" cy="533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Example </a:t>
            </a:r>
            <a:r>
              <a:rPr lang="en-US" sz="2400" dirty="0" smtClean="0"/>
              <a:t>4: No </a:t>
            </a:r>
            <a:r>
              <a:rPr lang="en-US" sz="2400" dirty="0"/>
              <a:t>Online Upward AS </a:t>
            </a:r>
            <a:r>
              <a:rPr lang="en-US" sz="2400" dirty="0" smtClean="0"/>
              <a:t>Offers</a:t>
            </a: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0506601"/>
              </p:ext>
            </p:extLst>
          </p:nvPr>
        </p:nvGraphicFramePr>
        <p:xfrm>
          <a:off x="315600" y="2209800"/>
          <a:ext cx="8534400" cy="117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/>
                <a:gridCol w="1706880"/>
                <a:gridCol w="1706880"/>
                <a:gridCol w="1706880"/>
                <a:gridCol w="17068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 Offer MW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RegUp </a:t>
                      </a:r>
                      <a:r>
                        <a:rPr lang="en-US" sz="1400" dirty="0" smtClean="0"/>
                        <a:t>Price</a:t>
                      </a:r>
                    </a:p>
                    <a:p>
                      <a:pPr algn="ctr"/>
                      <a:r>
                        <a:rPr lang="en-US" sz="1400" dirty="0" smtClean="0"/>
                        <a:t>($/MW/h)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RRS Price</a:t>
                      </a:r>
                    </a:p>
                    <a:p>
                      <a:pPr algn="ctr"/>
                      <a:r>
                        <a:rPr lang="en-US" sz="1400" dirty="0" smtClean="0"/>
                        <a:t>($/MW/h)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ECRS Price</a:t>
                      </a:r>
                    </a:p>
                    <a:p>
                      <a:pPr algn="ctr"/>
                      <a:r>
                        <a:rPr lang="en-US" sz="1400" dirty="0" smtClean="0"/>
                        <a:t>($/MW/h)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Non-Spin Price</a:t>
                      </a:r>
                    </a:p>
                    <a:p>
                      <a:pPr algn="ctr"/>
                      <a:r>
                        <a:rPr lang="en-US" sz="1400" dirty="0" smtClean="0"/>
                        <a:t>($/MW/h)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n-US" sz="1400" baseline="30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FloorRegUp</a:t>
                      </a:r>
                      <a:r>
                        <a:rPr lang="en-US" sz="1400" baseline="-25000" dirty="0" err="1" smtClean="0">
                          <a:solidFill>
                            <a:schemeClr val="bg1"/>
                          </a:solidFill>
                        </a:rPr>
                        <a:t>price</a:t>
                      </a:r>
                      <a:endParaRPr lang="en-US" sz="1400" baseline="-25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FloorRRS</a:t>
                      </a:r>
                      <a:r>
                        <a:rPr lang="en-US" sz="1400" baseline="-25000" dirty="0" err="1" smtClean="0">
                          <a:solidFill>
                            <a:schemeClr val="bg1"/>
                          </a:solidFill>
                        </a:rPr>
                        <a:t>price</a:t>
                      </a:r>
                      <a:endParaRPr lang="en-US" sz="1400" baseline="-250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30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FloorECRS</a:t>
                      </a:r>
                      <a:r>
                        <a:rPr lang="en-US" sz="1400" baseline="-25000" dirty="0" err="1" smtClean="0">
                          <a:solidFill>
                            <a:schemeClr val="bg1"/>
                          </a:solidFill>
                        </a:rPr>
                        <a:t>price</a:t>
                      </a:r>
                      <a:endParaRPr lang="en-US" sz="1400" baseline="-250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30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FloorONNS</a:t>
                      </a:r>
                      <a:r>
                        <a:rPr lang="en-US" sz="1400" baseline="-25000" dirty="0" err="1" smtClean="0">
                          <a:solidFill>
                            <a:schemeClr val="bg1"/>
                          </a:solidFill>
                        </a:rPr>
                        <a:t>price</a:t>
                      </a:r>
                      <a:endParaRPr lang="en-US" sz="1400" baseline="-250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30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908720"/>
            <a:ext cx="8534400" cy="54158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1800" dirty="0"/>
              <a:t>Example illustrates creation of proxy </a:t>
            </a:r>
            <a:r>
              <a:rPr lang="en-US" sz="1800" dirty="0" smtClean="0"/>
              <a:t>On-Line </a:t>
            </a:r>
            <a:r>
              <a:rPr lang="en-US" sz="1800" dirty="0"/>
              <a:t>upward AS </a:t>
            </a:r>
            <a:r>
              <a:rPr lang="en-US" sz="1800" dirty="0" smtClean="0"/>
              <a:t>Offers for </a:t>
            </a:r>
            <a:r>
              <a:rPr lang="en-US" sz="1800" dirty="0"/>
              <a:t>a Resource with 100 MW HSL and </a:t>
            </a:r>
            <a:r>
              <a:rPr lang="en-US" sz="1800" dirty="0" smtClean="0"/>
              <a:t>no AS Offers submitted</a:t>
            </a:r>
            <a:endParaRPr lang="en-US" sz="1800" dirty="0"/>
          </a:p>
          <a:p>
            <a:pPr marL="0" indent="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</a:pPr>
            <a:endParaRPr lang="en-US" sz="1800" dirty="0" smtClean="0"/>
          </a:p>
        </p:txBody>
      </p:sp>
      <p:sp>
        <p:nvSpPr>
          <p:cNvPr id="8" name="Rounded Rectangle 7"/>
          <p:cNvSpPr/>
          <p:nvPr/>
        </p:nvSpPr>
        <p:spPr>
          <a:xfrm>
            <a:off x="242278" y="2872753"/>
            <a:ext cx="8673122" cy="533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Example </a:t>
            </a:r>
            <a:r>
              <a:rPr lang="en-US" sz="2400" dirty="0" smtClean="0"/>
              <a:t>5: No </a:t>
            </a:r>
            <a:r>
              <a:rPr lang="en-US" sz="2400" dirty="0"/>
              <a:t>Online Upward AS </a:t>
            </a:r>
            <a:r>
              <a:rPr lang="en-US" sz="2400" dirty="0" smtClean="0"/>
              <a:t>Offers for OFFQS</a:t>
            </a: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9962482"/>
              </p:ext>
            </p:extLst>
          </p:nvPr>
        </p:nvGraphicFramePr>
        <p:xfrm>
          <a:off x="315600" y="2209800"/>
          <a:ext cx="8534400" cy="117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/>
                <a:gridCol w="1706880"/>
                <a:gridCol w="1706880"/>
                <a:gridCol w="1706880"/>
                <a:gridCol w="17068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 Offer MW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RegUp </a:t>
                      </a:r>
                      <a:r>
                        <a:rPr lang="en-US" sz="1400" dirty="0" smtClean="0"/>
                        <a:t>Price</a:t>
                      </a:r>
                    </a:p>
                    <a:p>
                      <a:pPr algn="ctr"/>
                      <a:r>
                        <a:rPr lang="en-US" sz="1400" dirty="0" smtClean="0"/>
                        <a:t>($/MW/h)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RRS Price</a:t>
                      </a:r>
                    </a:p>
                    <a:p>
                      <a:pPr algn="ctr"/>
                      <a:r>
                        <a:rPr lang="en-US" sz="1400" dirty="0" smtClean="0"/>
                        <a:t>($/MW/h)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ECRS Price</a:t>
                      </a:r>
                    </a:p>
                    <a:p>
                      <a:pPr algn="ctr"/>
                      <a:r>
                        <a:rPr lang="en-US" sz="1400" dirty="0" smtClean="0"/>
                        <a:t>($/MW/h)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Non-Spin Price</a:t>
                      </a:r>
                    </a:p>
                    <a:p>
                      <a:pPr algn="ctr"/>
                      <a:r>
                        <a:rPr lang="en-US" sz="1400" dirty="0" smtClean="0"/>
                        <a:t>($/MW/h)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n-US" sz="1400" baseline="30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-25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30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FloorECRS</a:t>
                      </a:r>
                      <a:r>
                        <a:rPr lang="en-US" sz="1400" baseline="-25000" dirty="0" err="1" smtClean="0">
                          <a:solidFill>
                            <a:schemeClr val="bg1"/>
                          </a:solidFill>
                        </a:rPr>
                        <a:t>price</a:t>
                      </a:r>
                      <a:endParaRPr lang="en-US" sz="1400" baseline="-250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30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FloorONNS</a:t>
                      </a:r>
                      <a:r>
                        <a:rPr lang="en-US" sz="1400" baseline="-25000" dirty="0" err="1" smtClean="0">
                          <a:solidFill>
                            <a:schemeClr val="bg1"/>
                          </a:solidFill>
                        </a:rPr>
                        <a:t>price</a:t>
                      </a:r>
                      <a:endParaRPr lang="en-US" sz="1400" baseline="-250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30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908720"/>
            <a:ext cx="8534400" cy="54158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1800" dirty="0"/>
              <a:t>Example illustrates creation of proxy </a:t>
            </a:r>
            <a:r>
              <a:rPr lang="en-US" sz="1800" dirty="0" smtClean="0"/>
              <a:t>On-Line </a:t>
            </a:r>
            <a:r>
              <a:rPr lang="en-US" sz="1800" dirty="0"/>
              <a:t>upward AS </a:t>
            </a:r>
            <a:r>
              <a:rPr lang="en-US" sz="1800" dirty="0" smtClean="0"/>
              <a:t>Offers for </a:t>
            </a:r>
            <a:r>
              <a:rPr lang="en-US" sz="1800" dirty="0"/>
              <a:t>a </a:t>
            </a:r>
            <a:r>
              <a:rPr lang="en-US" sz="1800" dirty="0" smtClean="0"/>
              <a:t>OFFQS Resource </a:t>
            </a:r>
            <a:r>
              <a:rPr lang="en-US" sz="1800" dirty="0"/>
              <a:t>with 100 MW HSL and </a:t>
            </a:r>
            <a:r>
              <a:rPr lang="en-US" sz="1800" dirty="0" smtClean="0"/>
              <a:t>no AS Offers submitted</a:t>
            </a:r>
            <a:endParaRPr lang="en-US" sz="1800" dirty="0"/>
          </a:p>
          <a:p>
            <a:pPr marL="0" indent="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</a:pPr>
            <a:endParaRPr lang="en-US" sz="1800" dirty="0" smtClean="0"/>
          </a:p>
        </p:txBody>
      </p:sp>
      <p:sp>
        <p:nvSpPr>
          <p:cNvPr id="8" name="Rounded Rectangle 7"/>
          <p:cNvSpPr/>
          <p:nvPr/>
        </p:nvSpPr>
        <p:spPr>
          <a:xfrm>
            <a:off x="242278" y="2872753"/>
            <a:ext cx="8673122" cy="533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Example </a:t>
            </a:r>
            <a:r>
              <a:rPr lang="en-US" sz="2400" dirty="0" smtClean="0"/>
              <a:t>6: No Online </a:t>
            </a:r>
            <a:r>
              <a:rPr lang="en-US" sz="2400" dirty="0" err="1" smtClean="0"/>
              <a:t>Reg</a:t>
            </a:r>
            <a:r>
              <a:rPr lang="en-US" sz="2400" dirty="0" smtClean="0"/>
              <a:t>-Down Offer</a:t>
            </a: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0081581"/>
              </p:ext>
            </p:extLst>
          </p:nvPr>
        </p:nvGraphicFramePr>
        <p:xfrm>
          <a:off x="2830200" y="2057400"/>
          <a:ext cx="3413760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/>
                <a:gridCol w="17068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 Offer MW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RegDn</a:t>
                      </a:r>
                      <a:r>
                        <a:rPr lang="en-US" sz="1400" dirty="0" smtClean="0"/>
                        <a:t> Price</a:t>
                      </a:r>
                    </a:p>
                    <a:p>
                      <a:pPr algn="ctr"/>
                      <a:r>
                        <a:rPr lang="en-US" sz="1400" dirty="0" smtClean="0"/>
                        <a:t>($/MW/h)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n-US" sz="1400" baseline="30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FloorRegDn</a:t>
                      </a:r>
                      <a:r>
                        <a:rPr lang="en-US" sz="1400" baseline="-25000" dirty="0" err="1" smtClean="0">
                          <a:solidFill>
                            <a:schemeClr val="bg1"/>
                          </a:solidFill>
                        </a:rPr>
                        <a:t>price</a:t>
                      </a:r>
                      <a:endParaRPr lang="en-US" sz="1400" baseline="-250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30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908720"/>
            <a:ext cx="8534400" cy="54158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1800" dirty="0"/>
              <a:t>Example illustrates creation of proxy </a:t>
            </a:r>
            <a:r>
              <a:rPr lang="en-US" sz="1800" dirty="0" smtClean="0"/>
              <a:t>On-Line </a:t>
            </a:r>
            <a:r>
              <a:rPr lang="en-US" sz="1800" dirty="0" err="1" smtClean="0"/>
              <a:t>Reg</a:t>
            </a:r>
            <a:r>
              <a:rPr lang="en-US" sz="1800" dirty="0"/>
              <a:t>-</a:t>
            </a:r>
            <a:r>
              <a:rPr lang="en-US" sz="1800" dirty="0" smtClean="0"/>
              <a:t>Down offers </a:t>
            </a:r>
            <a:r>
              <a:rPr lang="en-US" sz="1800" dirty="0"/>
              <a:t>for a Resource with 100 MW HSL and </a:t>
            </a:r>
            <a:r>
              <a:rPr lang="en-US" sz="1800" dirty="0" smtClean="0"/>
              <a:t>no </a:t>
            </a:r>
            <a:r>
              <a:rPr lang="en-US" sz="1800" dirty="0" err="1" smtClean="0"/>
              <a:t>Reg</a:t>
            </a:r>
            <a:r>
              <a:rPr lang="en-US" sz="1800" dirty="0" smtClean="0"/>
              <a:t>-Down offers submitted</a:t>
            </a:r>
            <a:endParaRPr lang="en-US" sz="1800" dirty="0"/>
          </a:p>
          <a:p>
            <a:pPr marL="0" indent="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</a:pPr>
            <a:endParaRPr lang="en-US" sz="1800" dirty="0" smtClean="0"/>
          </a:p>
        </p:txBody>
      </p:sp>
      <p:sp>
        <p:nvSpPr>
          <p:cNvPr id="8" name="Rounded Rectangle 7"/>
          <p:cNvSpPr/>
          <p:nvPr/>
        </p:nvSpPr>
        <p:spPr>
          <a:xfrm>
            <a:off x="2756878" y="2501900"/>
            <a:ext cx="3567722" cy="533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2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Example </a:t>
            </a:r>
            <a:r>
              <a:rPr lang="en-US" sz="2400" dirty="0" smtClean="0"/>
              <a:t>7: No Off-line Non-Spin Offer</a:t>
            </a: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7823857"/>
              </p:ext>
            </p:extLst>
          </p:nvPr>
        </p:nvGraphicFramePr>
        <p:xfrm>
          <a:off x="2830200" y="2133600"/>
          <a:ext cx="341376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/>
                <a:gridCol w="17068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 Offer MW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Non-Spin Price</a:t>
                      </a:r>
                    </a:p>
                    <a:p>
                      <a:pPr algn="ctr"/>
                      <a:r>
                        <a:rPr lang="en-US" sz="1400" dirty="0" smtClean="0"/>
                        <a:t>($/MW/h)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n-US" sz="1400" baseline="30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FloorOFFNS</a:t>
                      </a:r>
                      <a:r>
                        <a:rPr lang="en-US" sz="1400" baseline="-25000" dirty="0" err="1" smtClean="0">
                          <a:solidFill>
                            <a:schemeClr val="bg1"/>
                          </a:solidFill>
                        </a:rPr>
                        <a:t>price</a:t>
                      </a:r>
                      <a:endParaRPr lang="en-US" sz="1400" baseline="-25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908720"/>
            <a:ext cx="8534400" cy="54158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1800" dirty="0"/>
              <a:t>Example illustrates creation of proxy </a:t>
            </a:r>
            <a:r>
              <a:rPr lang="en-US" sz="1800" dirty="0" smtClean="0"/>
              <a:t>Off-line Non-Spin AS Offer </a:t>
            </a:r>
            <a:r>
              <a:rPr lang="en-US" sz="1800" dirty="0"/>
              <a:t>for a Resource with 100 MW HSL and </a:t>
            </a:r>
            <a:r>
              <a:rPr lang="en-US" sz="1800" dirty="0" smtClean="0"/>
              <a:t>no Off-line Non-Spin Offer submitted</a:t>
            </a:r>
            <a:endParaRPr lang="en-US" sz="1800" dirty="0"/>
          </a:p>
          <a:p>
            <a:pPr marL="0" indent="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</a:pPr>
            <a:endParaRPr lang="en-US" sz="1800" dirty="0" smtClean="0"/>
          </a:p>
        </p:txBody>
      </p:sp>
      <p:sp>
        <p:nvSpPr>
          <p:cNvPr id="8" name="Rounded Rectangle 7"/>
          <p:cNvSpPr/>
          <p:nvPr/>
        </p:nvSpPr>
        <p:spPr>
          <a:xfrm>
            <a:off x="2756878" y="2578100"/>
            <a:ext cx="3567722" cy="533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Determine AS Award in RTC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08720"/>
            <a:ext cx="8534400" cy="5415880"/>
          </a:xfrm>
        </p:spPr>
        <p:txBody>
          <a:bodyPr/>
          <a:lstStyle/>
          <a:p>
            <a:pPr>
              <a:spcAft>
                <a:spcPts val="400"/>
              </a:spcAft>
            </a:pPr>
            <a:r>
              <a:rPr lang="en-US" sz="2000" dirty="0"/>
              <a:t>RTC will always create a </a:t>
            </a:r>
            <a:r>
              <a:rPr lang="en-US" sz="2000" dirty="0" smtClean="0"/>
              <a:t>linked proxy </a:t>
            </a:r>
            <a:r>
              <a:rPr lang="en-US" sz="2000" dirty="0"/>
              <a:t>AS </a:t>
            </a:r>
            <a:r>
              <a:rPr lang="en-US" sz="2000" dirty="0" smtClean="0"/>
              <a:t>Offer </a:t>
            </a:r>
            <a:r>
              <a:rPr lang="en-US" sz="2000" dirty="0"/>
              <a:t>for the </a:t>
            </a:r>
            <a:r>
              <a:rPr lang="en-US" sz="2000" dirty="0" smtClean="0"/>
              <a:t>Resource with qualified AS product. </a:t>
            </a:r>
          </a:p>
          <a:p>
            <a:pPr>
              <a:spcAft>
                <a:spcPts val="400"/>
              </a:spcAft>
            </a:pPr>
            <a:endParaRPr lang="en-US" sz="2000" dirty="0" smtClean="0"/>
          </a:p>
          <a:p>
            <a:pPr>
              <a:spcAft>
                <a:spcPts val="400"/>
              </a:spcAft>
            </a:pPr>
            <a:r>
              <a:rPr lang="en-US" sz="2000" dirty="0"/>
              <a:t>RTC will dynamically calculate </a:t>
            </a:r>
            <a:r>
              <a:rPr lang="en-US" sz="2000" dirty="0" smtClean="0"/>
              <a:t>Resource specific AS </a:t>
            </a:r>
            <a:r>
              <a:rPr lang="en-US" sz="2000" dirty="0"/>
              <a:t>MW </a:t>
            </a:r>
            <a:r>
              <a:rPr lang="en-US" sz="2000" dirty="0" smtClean="0"/>
              <a:t>limit for each AS product </a:t>
            </a:r>
            <a:r>
              <a:rPr lang="en-US" sz="2000" dirty="0"/>
              <a:t>based on new telemetry, qualified MW and ramp rates (if applicable</a:t>
            </a:r>
            <a:r>
              <a:rPr lang="en-US" sz="2000" dirty="0" smtClean="0"/>
              <a:t>).</a:t>
            </a:r>
          </a:p>
          <a:p>
            <a:pPr>
              <a:spcAft>
                <a:spcPts val="400"/>
              </a:spcAft>
            </a:pPr>
            <a:endParaRPr lang="en-US" sz="2000" dirty="0"/>
          </a:p>
          <a:p>
            <a:pPr>
              <a:spcAft>
                <a:spcPts val="400"/>
              </a:spcAft>
            </a:pPr>
            <a:r>
              <a:rPr lang="en-US" sz="2000" dirty="0" smtClean="0"/>
              <a:t>The </a:t>
            </a:r>
            <a:r>
              <a:rPr lang="en-US" sz="2000" dirty="0"/>
              <a:t>RTC optimization will enforce various Resource specific AS constraints to ensure the AS awards are feasible, considering </a:t>
            </a:r>
            <a:r>
              <a:rPr lang="en-US" sz="2000" u="sng" dirty="0"/>
              <a:t>both QSE submitted AS offers and RTC created proxy AS </a:t>
            </a:r>
            <a:r>
              <a:rPr lang="en-US" sz="2000" u="sng" dirty="0" smtClean="0"/>
              <a:t>Offers</a:t>
            </a:r>
          </a:p>
          <a:p>
            <a:pPr lvl="1">
              <a:spcAft>
                <a:spcPts val="400"/>
              </a:spcAft>
            </a:pPr>
            <a:r>
              <a:rPr lang="en-US" sz="2000" dirty="0" smtClean="0"/>
              <a:t>The RTC will not award an AS product if the telemetered max AS MW for the AS product is 0 even if a proxy AS Offer has been created for it.</a:t>
            </a:r>
            <a:endParaRPr lang="en-US" sz="2000" dirty="0"/>
          </a:p>
          <a:p>
            <a:pPr lvl="1">
              <a:spcAft>
                <a:spcPts val="400"/>
              </a:spcAft>
            </a:pPr>
            <a:endParaRPr lang="en-US" sz="2000" dirty="0" smtClean="0"/>
          </a:p>
          <a:p>
            <a:pPr lvl="1">
              <a:spcAft>
                <a:spcPts val="400"/>
              </a:spcAft>
            </a:pPr>
            <a:endParaRPr lang="en-US" sz="2000" dirty="0"/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en-US" sz="11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20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Acronyms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052221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Ancillary Service (AS)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Day-Ahead Market (DAM)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ERCOT Contingency Reserve Service (ECRS)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High Sustained Limit (HSL)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Nodal Protocol Revision Request (NPRR)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Non-Spinning Reserve Service (Non-Spin)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Qualified Scheduling Entity (QSE)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Real-Time Co-optimization (RTC)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Regulation Down Service (</a:t>
            </a:r>
            <a:r>
              <a:rPr lang="en-US" sz="1800" dirty="0" err="1" smtClean="0"/>
              <a:t>Reg</a:t>
            </a:r>
            <a:r>
              <a:rPr lang="en-US" sz="1800" dirty="0" smtClean="0"/>
              <a:t>-Down)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Regulation Up Service (</a:t>
            </a:r>
            <a:r>
              <a:rPr lang="en-US" sz="1800" dirty="0" err="1" smtClean="0"/>
              <a:t>Reg</a:t>
            </a:r>
            <a:r>
              <a:rPr lang="en-US" sz="1800" dirty="0" smtClean="0"/>
              <a:t>-Up)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Responsive Reserve Service (RRS)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18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Default </a:t>
            </a:r>
            <a:r>
              <a:rPr lang="en-US" dirty="0"/>
              <a:t>AS Offer </a:t>
            </a:r>
            <a:r>
              <a:rPr lang="en-US" dirty="0" smtClean="0"/>
              <a:t>price floor for different AS products.</a:t>
            </a:r>
          </a:p>
          <a:p>
            <a:endParaRPr lang="en-US" dirty="0" smtClean="0"/>
          </a:p>
          <a:p>
            <a:r>
              <a:rPr lang="en-US" dirty="0" smtClean="0"/>
              <a:t>Do we need to consider Proxy </a:t>
            </a:r>
            <a:r>
              <a:rPr lang="en-US" dirty="0"/>
              <a:t>AS Offer for </a:t>
            </a:r>
            <a:r>
              <a:rPr lang="en-US" dirty="0" smtClean="0"/>
              <a:t>Non-Controllable Load Resources (NCLR)?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/>
              <a:t>Proxy AS Offer for </a:t>
            </a:r>
            <a:r>
              <a:rPr lang="en-US" dirty="0" smtClean="0"/>
              <a:t>DAM.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2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800" dirty="0" smtClean="0"/>
              <a:t>Questions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0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Outlines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7391400" cy="4823621"/>
          </a:xfrm>
        </p:spPr>
        <p:txBody>
          <a:bodyPr/>
          <a:lstStyle/>
          <a:p>
            <a:r>
              <a:rPr lang="en-US" dirty="0" smtClean="0"/>
              <a:t>AS Offer Structure under RTC</a:t>
            </a:r>
          </a:p>
          <a:p>
            <a:pPr lvl="1"/>
            <a:r>
              <a:rPr lang="en-US" sz="2000" dirty="0" smtClean="0"/>
              <a:t>NPRR863 will follow today’s linked AS Offer structure to minimize system changes</a:t>
            </a:r>
          </a:p>
          <a:p>
            <a:pPr lvl="1"/>
            <a:r>
              <a:rPr lang="en-US" sz="2000" dirty="0" smtClean="0"/>
              <a:t>RTC </a:t>
            </a:r>
            <a:r>
              <a:rPr lang="en-US" sz="2000" dirty="0"/>
              <a:t>will use the </a:t>
            </a:r>
            <a:r>
              <a:rPr lang="en-US" sz="2000" dirty="0" smtClean="0"/>
              <a:t>AS offer structure from NPRR863</a:t>
            </a:r>
            <a:endParaRPr lang="en-US" sz="2000" dirty="0"/>
          </a:p>
          <a:p>
            <a:endParaRPr lang="en-US" dirty="0" smtClean="0"/>
          </a:p>
          <a:p>
            <a:r>
              <a:rPr lang="en-US" dirty="0" smtClean="0"/>
              <a:t>AS Offer Submission </a:t>
            </a:r>
            <a:r>
              <a:rPr lang="en-US" dirty="0"/>
              <a:t>W</a:t>
            </a:r>
            <a:r>
              <a:rPr lang="en-US" dirty="0" smtClean="0"/>
              <a:t>indow under RTC</a:t>
            </a:r>
          </a:p>
          <a:p>
            <a:endParaRPr lang="en-US" dirty="0" smtClean="0"/>
          </a:p>
          <a:p>
            <a:r>
              <a:rPr lang="en-US" dirty="0" smtClean="0"/>
              <a:t>Proxy AS Offer Creation under RTC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99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2895600"/>
            <a:ext cx="1828800" cy="15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1312" y="838200"/>
            <a:ext cx="1979007" cy="307777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cap="small" dirty="0">
                <a:solidFill>
                  <a:prstClr val="black"/>
                </a:solidFill>
                <a:ea typeface="TradeGothic LT Bold" panose="020B0706030503020504" pitchFamily="34" charset="0"/>
                <a:cs typeface="Arial" panose="020B0604020202020204" pitchFamily="34" charset="0"/>
              </a:rPr>
              <a:t>Current </a:t>
            </a:r>
            <a:r>
              <a:rPr lang="en-US" sz="1100" b="1" cap="small" dirty="0">
                <a:solidFill>
                  <a:prstClr val="black"/>
                </a:solidFill>
                <a:ea typeface="TradeGothic LT Bold" panose="020B0706030503020504" pitchFamily="34" charset="0"/>
                <a:cs typeface="Arial" panose="020B0604020202020204" pitchFamily="34" charset="0"/>
              </a:rPr>
              <a:t>Framework</a:t>
            </a:r>
            <a:endParaRPr lang="en-US" sz="1400" b="1" cap="small" dirty="0">
              <a:solidFill>
                <a:prstClr val="black"/>
              </a:solidFill>
              <a:ea typeface="TradeGothic LT Bold" panose="020B0706030503020504" pitchFamily="34" charset="0"/>
              <a:cs typeface="Arial" panose="020B0604020202020204" pitchFamily="34" charset="0"/>
            </a:endParaRPr>
          </a:p>
        </p:txBody>
      </p:sp>
      <p:sp>
        <p:nvSpPr>
          <p:cNvPr id="73" name="Title 7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AS Framework </a:t>
            </a:r>
            <a:r>
              <a:rPr lang="en-US" sz="2400" dirty="0"/>
              <a:t>Changes </a:t>
            </a:r>
            <a:r>
              <a:rPr lang="en-US" sz="2400" dirty="0" smtClean="0"/>
              <a:t>under NPRR 863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407637" y="1165174"/>
            <a:ext cx="6526090" cy="4778425"/>
          </a:xfrm>
          <a:prstGeom prst="rect">
            <a:avLst/>
          </a:prstGeom>
          <a:solidFill>
            <a:srgbClr val="CC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209800" y="1230180"/>
            <a:ext cx="0" cy="4583195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5082860" y="1784450"/>
            <a:ext cx="3756340" cy="1931404"/>
          </a:xfrm>
          <a:prstGeom prst="rect">
            <a:avLst/>
          </a:prstGeom>
          <a:noFill/>
          <a:ln w="44450" cap="sq">
            <a:solidFill>
              <a:schemeClr val="accent6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5438" tIns="41148" rIns="75438" bIns="4114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900" b="1" u="sng" dirty="0">
                <a:solidFill>
                  <a:prstClr val="black"/>
                </a:solidFill>
                <a:ea typeface="TradeGothic LT" panose="020B0506030503020504" pitchFamily="34" charset="0"/>
                <a:cs typeface="Arial" panose="020B0604020202020204" pitchFamily="34" charset="0"/>
              </a:rPr>
              <a:t>FFR</a:t>
            </a:r>
          </a:p>
          <a:p>
            <a:pPr marL="128582" indent="-128582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  <a:ea typeface="TradeGothic LT" panose="020B0506030503020504" pitchFamily="34" charset="0"/>
                <a:cs typeface="Arial" panose="020B0604020202020204" pitchFamily="34" charset="0"/>
              </a:rPr>
              <a:t>Triggered at 59.85 Hz and full response in 15 cycles</a:t>
            </a:r>
          </a:p>
          <a:p>
            <a:pPr marL="128582" indent="-128582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  <a:ea typeface="TradeGothic LT" panose="020B0506030503020504" pitchFamily="34" charset="0"/>
                <a:cs typeface="Arial" panose="020B0604020202020204" pitchFamily="34" charset="0"/>
              </a:rPr>
              <a:t>Once deployed, sustain for up to 15 mins. Once recalled, restore within 15 </a:t>
            </a:r>
            <a:r>
              <a:rPr lang="en-US" sz="900" dirty="0" smtClean="0">
                <a:solidFill>
                  <a:prstClr val="black"/>
                </a:solidFill>
                <a:ea typeface="TradeGothic LT" panose="020B0506030503020504" pitchFamily="34" charset="0"/>
                <a:cs typeface="Arial" panose="020B0604020202020204" pitchFamily="34" charset="0"/>
              </a:rPr>
              <a:t>mins</a:t>
            </a:r>
            <a:endParaRPr lang="en-US" sz="400" b="1" u="sng" dirty="0">
              <a:solidFill>
                <a:prstClr val="black"/>
              </a:solidFill>
              <a:ea typeface="TradeGothic LT" panose="020B0506030503020504" pitchFamily="34" charset="0"/>
              <a:cs typeface="Arial" panose="020B0604020202020204" pitchFamily="34" charset="0"/>
            </a:endParaRPr>
          </a:p>
          <a:p>
            <a:r>
              <a:rPr lang="en-US" sz="900" b="1" u="sng" dirty="0">
                <a:solidFill>
                  <a:prstClr val="black"/>
                </a:solidFill>
                <a:ea typeface="TradeGothic LT" panose="020B0506030503020504" pitchFamily="34" charset="0"/>
                <a:cs typeface="Arial" panose="020B0604020202020204" pitchFamily="34" charset="0"/>
              </a:rPr>
              <a:t>PFR</a:t>
            </a:r>
          </a:p>
          <a:p>
            <a:pPr marL="128582" indent="-128582">
              <a:buFont typeface="Arial" panose="020B0604020202020204" pitchFamily="34" charset="0"/>
              <a:buChar char="•"/>
            </a:pPr>
            <a:r>
              <a:rPr lang="en-US" sz="900" kern="0" dirty="0">
                <a:solidFill>
                  <a:prstClr val="black"/>
                </a:solidFill>
                <a:ea typeface="TradeGothic LT" panose="020B0506030503020504" pitchFamily="34" charset="0"/>
                <a:cs typeface="Arial" panose="020B0604020202020204" pitchFamily="34" charset="0"/>
              </a:rPr>
              <a:t>PFR capable capacity reserved on generators or Controllable Load Resources (CLR)</a:t>
            </a:r>
          </a:p>
          <a:p>
            <a:pPr marL="128582" indent="-128582">
              <a:buFont typeface="Arial" panose="020B0604020202020204" pitchFamily="34" charset="0"/>
              <a:buChar char="•"/>
            </a:pPr>
            <a:r>
              <a:rPr lang="en-US" sz="900" kern="0" dirty="0">
                <a:solidFill>
                  <a:prstClr val="black"/>
                </a:solidFill>
                <a:ea typeface="TradeGothic LT" panose="020B0506030503020504" pitchFamily="34" charset="0"/>
                <a:cs typeface="Arial" panose="020B0604020202020204" pitchFamily="34" charset="0"/>
              </a:rPr>
              <a:t>Minimum 1,150 MW must be provided by resources capable of </a:t>
            </a:r>
            <a:r>
              <a:rPr lang="en-US" sz="900" kern="0" dirty="0" smtClean="0">
                <a:solidFill>
                  <a:prstClr val="black"/>
                </a:solidFill>
                <a:ea typeface="TradeGothic LT" panose="020B0506030503020504" pitchFamily="34" charset="0"/>
                <a:cs typeface="Arial" panose="020B0604020202020204" pitchFamily="34" charset="0"/>
              </a:rPr>
              <a:t>PFR</a:t>
            </a:r>
            <a:endParaRPr lang="en-US" sz="400" kern="0" dirty="0">
              <a:solidFill>
                <a:prstClr val="black"/>
              </a:solidFill>
              <a:ea typeface="TradeGothic LT" panose="020B0506030503020504" pitchFamily="34" charset="0"/>
              <a:cs typeface="Arial" panose="020B0604020202020204" pitchFamily="34" charset="0"/>
            </a:endParaRPr>
          </a:p>
          <a:p>
            <a:r>
              <a:rPr lang="en-US" sz="900" b="1" u="sng" dirty="0">
                <a:solidFill>
                  <a:prstClr val="black"/>
                </a:solidFill>
                <a:ea typeface="TradeGothic LT" panose="020B0506030503020504" pitchFamily="34" charset="0"/>
                <a:cs typeface="Arial" panose="020B0604020202020204" pitchFamily="34" charset="0"/>
              </a:rPr>
              <a:t>Load Resources on UFR</a:t>
            </a:r>
          </a:p>
          <a:p>
            <a:pPr marL="128582" indent="-128582">
              <a:buFont typeface="Arial" panose="020B0604020202020204" pitchFamily="34" charset="0"/>
              <a:buChar char="•"/>
            </a:pPr>
            <a:r>
              <a:rPr lang="en-US" sz="900" kern="0" dirty="0">
                <a:solidFill>
                  <a:prstClr val="black"/>
                </a:solidFill>
                <a:ea typeface="TradeGothic LT" panose="020B0506030503020504" pitchFamily="34" charset="0"/>
                <a:cs typeface="Arial" panose="020B0604020202020204" pitchFamily="34" charset="0"/>
              </a:rPr>
              <a:t>Triggered at 59.70 Hz and full response in 30 cycles</a:t>
            </a:r>
          </a:p>
          <a:p>
            <a:pPr marL="128582" indent="-128582">
              <a:buFont typeface="Arial" panose="020B0604020202020204" pitchFamily="34" charset="0"/>
              <a:buChar char="•"/>
            </a:pPr>
            <a:r>
              <a:rPr lang="en-US" sz="900" kern="0" dirty="0">
                <a:solidFill>
                  <a:prstClr val="black"/>
                </a:solidFill>
                <a:ea typeface="TradeGothic LT" panose="020B0506030503020504" pitchFamily="34" charset="0"/>
                <a:cs typeface="Arial" panose="020B0604020202020204" pitchFamily="34" charset="0"/>
              </a:rPr>
              <a:t>Sustain until recalled. Once recalled, restore within 3 hours</a:t>
            </a:r>
          </a:p>
          <a:p>
            <a:pPr marL="128582" indent="-128582">
              <a:buFont typeface="Arial" panose="020B0604020202020204" pitchFamily="34" charset="0"/>
              <a:buChar char="•"/>
            </a:pPr>
            <a:r>
              <a:rPr lang="en-US" sz="900" kern="0" dirty="0">
                <a:solidFill>
                  <a:prstClr val="black"/>
                </a:solidFill>
                <a:ea typeface="TradeGothic LT" panose="020B0506030503020504" pitchFamily="34" charset="0"/>
                <a:cs typeface="Arial" panose="020B0604020202020204" pitchFamily="34" charset="0"/>
              </a:rPr>
              <a:t>Beyond the minimum PFR, up to 60% of total RRS can come from Load Resources on UFR or FFR.</a:t>
            </a:r>
          </a:p>
        </p:txBody>
      </p:sp>
      <p:sp>
        <p:nvSpPr>
          <p:cNvPr id="63" name="Rectangle 62"/>
          <p:cNvSpPr/>
          <p:nvPr/>
        </p:nvSpPr>
        <p:spPr>
          <a:xfrm>
            <a:off x="5079982" y="3784532"/>
            <a:ext cx="3759218" cy="1244668"/>
          </a:xfrm>
          <a:prstGeom prst="rect">
            <a:avLst/>
          </a:prstGeom>
          <a:noFill/>
          <a:ln w="44450" cap="sq">
            <a:solidFill>
              <a:srgbClr val="FF82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5438" tIns="41148" rIns="75438" bIns="4114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000" b="1" u="sng" dirty="0">
                <a:solidFill>
                  <a:prstClr val="black"/>
                </a:solidFill>
                <a:ea typeface="TradeGothic LT" panose="020B0506030503020504" pitchFamily="34" charset="0"/>
                <a:cs typeface="Arial" panose="020B0604020202020204" pitchFamily="34" charset="0"/>
              </a:rPr>
              <a:t>Generation</a:t>
            </a:r>
          </a:p>
          <a:p>
            <a:pPr marL="128582" indent="-128582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  <a:ea typeface="TradeGothic LT" panose="020B0506030503020504" pitchFamily="34" charset="0"/>
                <a:cs typeface="Arial" panose="020B0604020202020204" pitchFamily="34" charset="0"/>
              </a:rPr>
              <a:t>Online or offline capacity that can be converted to energy within 10 minutes</a:t>
            </a:r>
          </a:p>
          <a:p>
            <a:pPr marL="128582" indent="-128582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  <a:ea typeface="TradeGothic LT" panose="020B0506030503020504" pitchFamily="34" charset="0"/>
                <a:cs typeface="Arial" panose="020B0604020202020204" pitchFamily="34" charset="0"/>
              </a:rPr>
              <a:t>Dispatched by </a:t>
            </a:r>
            <a:r>
              <a:rPr lang="en-US" sz="900" dirty="0" smtClean="0">
                <a:solidFill>
                  <a:prstClr val="black"/>
                </a:solidFill>
                <a:ea typeface="TradeGothic LT" panose="020B0506030503020504" pitchFamily="34" charset="0"/>
                <a:cs typeface="Arial" panose="020B0604020202020204" pitchFamily="34" charset="0"/>
              </a:rPr>
              <a:t>SCED</a:t>
            </a:r>
            <a:endParaRPr lang="en-US" sz="500" dirty="0">
              <a:solidFill>
                <a:prstClr val="black"/>
              </a:solidFill>
              <a:ea typeface="TradeGothic LT" panose="020B0506030503020504" pitchFamily="34" charset="0"/>
              <a:cs typeface="Arial" panose="020B0604020202020204" pitchFamily="34" charset="0"/>
            </a:endParaRPr>
          </a:p>
          <a:p>
            <a:r>
              <a:rPr lang="en-US" sz="1000" b="1" u="sng" dirty="0">
                <a:solidFill>
                  <a:prstClr val="black"/>
                </a:solidFill>
                <a:ea typeface="TradeGothic LT" panose="020B0506030503020504" pitchFamily="34" charset="0"/>
                <a:cs typeface="Arial" panose="020B0604020202020204" pitchFamily="34" charset="0"/>
              </a:rPr>
              <a:t>Load Resources (UFR not required)</a:t>
            </a:r>
          </a:p>
          <a:p>
            <a:pPr marL="128582" indent="-128582">
              <a:buFont typeface="Arial" panose="020B0604020202020204" pitchFamily="34" charset="0"/>
              <a:buChar char="•"/>
            </a:pPr>
            <a:r>
              <a:rPr lang="en-US" sz="900" kern="0" dirty="0">
                <a:solidFill>
                  <a:prstClr val="black"/>
                </a:solidFill>
                <a:ea typeface="TradeGothic LT" panose="020B0506030503020504" pitchFamily="34" charset="0"/>
                <a:cs typeface="Arial" panose="020B0604020202020204" pitchFamily="34" charset="0"/>
              </a:rPr>
              <a:t>Up to 50% of ECRS capacity can come from Load Resources with or without UFR</a:t>
            </a:r>
          </a:p>
          <a:p>
            <a:pPr marL="128582" indent="-128582">
              <a:buFont typeface="Arial" panose="020B0604020202020204" pitchFamily="34" charset="0"/>
              <a:buChar char="•"/>
            </a:pPr>
            <a:r>
              <a:rPr lang="en-US" sz="900" kern="0" dirty="0" smtClean="0">
                <a:solidFill>
                  <a:prstClr val="black"/>
                </a:solidFill>
                <a:ea typeface="TradeGothic LT" panose="020B0506030503020504" pitchFamily="34" charset="0"/>
                <a:cs typeface="Arial" panose="020B0604020202020204" pitchFamily="34" charset="0"/>
              </a:rPr>
              <a:t>Must </a:t>
            </a:r>
            <a:r>
              <a:rPr lang="en-US" sz="900" kern="0" dirty="0">
                <a:solidFill>
                  <a:prstClr val="black"/>
                </a:solidFill>
                <a:ea typeface="TradeGothic LT" panose="020B0506030503020504" pitchFamily="34" charset="0"/>
                <a:cs typeface="Arial" panose="020B0604020202020204" pitchFamily="34" charset="0"/>
              </a:rPr>
              <a:t>respond within 10 minutes. Restoration within 3 hours</a:t>
            </a:r>
            <a:endParaRPr lang="en-US" sz="600" b="1" u="sng" dirty="0">
              <a:solidFill>
                <a:prstClr val="black"/>
              </a:solidFill>
              <a:ea typeface="TradeGothic LT" panose="020B0506030503020504" pitchFamily="34" charset="0"/>
              <a:cs typeface="Arial" panose="020B0604020202020204" pitchFamily="34" charset="0"/>
            </a:endParaRPr>
          </a:p>
        </p:txBody>
      </p:sp>
      <p:cxnSp>
        <p:nvCxnSpPr>
          <p:cNvPr id="74" name="Straight Connector 73"/>
          <p:cNvCxnSpPr>
            <a:endCxn id="49" idx="1"/>
          </p:cNvCxnSpPr>
          <p:nvPr/>
        </p:nvCxnSpPr>
        <p:spPr>
          <a:xfrm flipV="1">
            <a:off x="4760037" y="2750152"/>
            <a:ext cx="322823" cy="26146"/>
          </a:xfrm>
          <a:prstGeom prst="line">
            <a:avLst/>
          </a:prstGeom>
          <a:ln w="349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4648200" y="4478473"/>
            <a:ext cx="397031" cy="20747"/>
          </a:xfrm>
          <a:prstGeom prst="line">
            <a:avLst/>
          </a:prstGeom>
          <a:ln w="34925">
            <a:solidFill>
              <a:srgbClr val="FF8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2609902" y="2514720"/>
            <a:ext cx="2115419" cy="1048488"/>
          </a:xfrm>
          <a:prstGeom prst="rect">
            <a:avLst/>
          </a:prstGeom>
          <a:solidFill>
            <a:schemeClr val="bg1"/>
          </a:solidFill>
          <a:ln w="95250" cap="sq">
            <a:solidFill>
              <a:schemeClr val="accent6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38">
              <a:solidFill>
                <a:srgbClr val="FFFFFF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683425" y="2870296"/>
            <a:ext cx="1989809" cy="253007"/>
          </a:xfrm>
          <a:prstGeom prst="rect">
            <a:avLst/>
          </a:prstGeom>
          <a:solidFill>
            <a:srgbClr val="335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38" dirty="0">
                <a:solidFill>
                  <a:srgbClr val="FFFFFF"/>
                </a:solidFill>
                <a:ea typeface="TradeGothic LT Bold" panose="020B0706030503020504" pitchFamily="34" charset="0"/>
                <a:cs typeface="Arial" panose="020B0604020202020204" pitchFamily="34" charset="0"/>
              </a:rPr>
              <a:t>Load Resources on UFR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680832" y="3143243"/>
            <a:ext cx="1992636" cy="25300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rgbClr val="FFFFFF"/>
                </a:solidFill>
                <a:ea typeface="TradeGothic LT Bold" panose="020B0706030503020504" pitchFamily="34" charset="0"/>
                <a:cs typeface="Arial" panose="020B0604020202020204" pitchFamily="34" charset="0"/>
              </a:rPr>
              <a:t>Primary Frequency Response (PFR)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682159" y="2590800"/>
            <a:ext cx="1989809" cy="25300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38" dirty="0">
                <a:solidFill>
                  <a:srgbClr val="FFFFFF"/>
                </a:solidFill>
                <a:ea typeface="TradeGothic LT Bold" panose="020B0706030503020504" pitchFamily="34" charset="0"/>
                <a:cs typeface="Arial" panose="020B0604020202020204" pitchFamily="34" charset="0"/>
              </a:rPr>
              <a:t>Fast Frequency Response (FFR)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612898" y="4121312"/>
            <a:ext cx="2105406" cy="819048"/>
          </a:xfrm>
          <a:prstGeom prst="rect">
            <a:avLst/>
          </a:prstGeom>
          <a:solidFill>
            <a:schemeClr val="bg1"/>
          </a:solidFill>
          <a:ln w="95250" cap="sq">
            <a:solidFill>
              <a:srgbClr val="FF82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38">
              <a:solidFill>
                <a:srgbClr val="FFFFFF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575185" y="3784532"/>
            <a:ext cx="2177870" cy="336115"/>
          </a:xfrm>
          <a:prstGeom prst="rect">
            <a:avLst/>
          </a:prstGeom>
          <a:solidFill>
            <a:srgbClr val="FF82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b="1" cap="small" dirty="0">
                <a:solidFill>
                  <a:srgbClr val="FFFFFF"/>
                </a:solidFill>
                <a:ea typeface="TradeGothic LT Bold" panose="020B0706030503020504" pitchFamily="34" charset="0"/>
                <a:cs typeface="Arial" panose="020B0604020202020204" pitchFamily="34" charset="0"/>
              </a:rPr>
              <a:t>ERCOT Contingency Reserve Service (ECRS)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677339" y="4473730"/>
            <a:ext cx="1991132" cy="284633"/>
          </a:xfrm>
          <a:prstGeom prst="rect">
            <a:avLst/>
          </a:prstGeom>
          <a:solidFill>
            <a:srgbClr val="335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rgbClr val="FFFFFF"/>
                </a:solidFill>
                <a:ea typeface="TradeGothic LT Bold" panose="020B0706030503020504" pitchFamily="34" charset="0"/>
                <a:cs typeface="Arial" panose="020B0604020202020204" pitchFamily="34" charset="0"/>
              </a:rPr>
              <a:t>Load Resources </a:t>
            </a:r>
            <a:br>
              <a:rPr lang="en-US" sz="900" dirty="0">
                <a:solidFill>
                  <a:srgbClr val="FFFFFF"/>
                </a:solidFill>
                <a:ea typeface="TradeGothic LT Bold" panose="020B0706030503020504" pitchFamily="34" charset="0"/>
                <a:cs typeface="Arial" panose="020B0604020202020204" pitchFamily="34" charset="0"/>
              </a:rPr>
            </a:br>
            <a:r>
              <a:rPr lang="en-US" sz="900" dirty="0">
                <a:solidFill>
                  <a:srgbClr val="FFFFFF"/>
                </a:solidFill>
                <a:ea typeface="TradeGothic LT Bold" panose="020B0706030503020504" pitchFamily="34" charset="0"/>
                <a:cs typeface="Arial" panose="020B0604020202020204" pitchFamily="34" charset="0"/>
              </a:rPr>
              <a:t>may or may not be on UFR</a:t>
            </a:r>
          </a:p>
        </p:txBody>
      </p:sp>
      <p:sp>
        <p:nvSpPr>
          <p:cNvPr id="48" name="Rectangle 47"/>
          <p:cNvSpPr/>
          <p:nvPr/>
        </p:nvSpPr>
        <p:spPr>
          <a:xfrm>
            <a:off x="2680834" y="4183839"/>
            <a:ext cx="1991132" cy="25300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38" dirty="0">
                <a:solidFill>
                  <a:srgbClr val="FFFFFF"/>
                </a:solidFill>
                <a:ea typeface="TradeGothic LT Bold" panose="020B0706030503020504" pitchFamily="34" charset="0"/>
                <a:cs typeface="Arial" panose="020B0604020202020204" pitchFamily="34" charset="0"/>
              </a:rPr>
              <a:t>10 minute ramp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2438401"/>
            <a:ext cx="1828800" cy="457200"/>
          </a:xfrm>
          <a:prstGeom prst="rect">
            <a:avLst/>
          </a:prstGeom>
          <a:solidFill>
            <a:schemeClr val="accent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cap="small" dirty="0">
                <a:solidFill>
                  <a:srgbClr val="FFFFFF"/>
                </a:solidFill>
                <a:ea typeface="TradeGothic LT Bold" panose="020B0706030503020504" pitchFamily="34" charset="0"/>
                <a:cs typeface="Arial" panose="020B0604020202020204" pitchFamily="34" charset="0"/>
              </a:rPr>
              <a:t>Responsive Reserve </a:t>
            </a:r>
            <a:r>
              <a:rPr lang="en-US" sz="1200" b="1" cap="small" dirty="0" smtClean="0">
                <a:solidFill>
                  <a:srgbClr val="FFFFFF"/>
                </a:solidFill>
                <a:ea typeface="TradeGothic LT Bold" panose="020B0706030503020504" pitchFamily="34" charset="0"/>
                <a:cs typeface="Arial" panose="020B0604020202020204" pitchFamily="34" charset="0"/>
              </a:rPr>
              <a:t>Service (RRS)</a:t>
            </a:r>
            <a:endParaRPr lang="en-US" sz="1200" b="1" cap="small" dirty="0">
              <a:solidFill>
                <a:srgbClr val="FFFFFF"/>
              </a:solidFill>
              <a:ea typeface="TradeGothic LT Bold" panose="020B07060305030205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4800" y="2971800"/>
            <a:ext cx="1676399" cy="12157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28582" indent="-128582">
              <a:buFontTx/>
              <a:buAutoNum type="arabicPeriod"/>
            </a:pPr>
            <a:r>
              <a:rPr lang="en-US" sz="1000" dirty="0">
                <a:solidFill>
                  <a:prstClr val="black"/>
                </a:solidFill>
                <a:ea typeface="TradeGothic LT" panose="020B0506030503020504" pitchFamily="34" charset="0"/>
                <a:cs typeface="Arial" panose="020B0604020202020204" pitchFamily="34" charset="0"/>
              </a:rPr>
              <a:t>Primary Frequency Response</a:t>
            </a:r>
          </a:p>
          <a:p>
            <a:pPr marL="257162" indent="-257162">
              <a:buFontTx/>
              <a:buAutoNum type="arabicPeriod"/>
            </a:pPr>
            <a:endParaRPr lang="en-US" sz="400" dirty="0">
              <a:solidFill>
                <a:prstClr val="black"/>
              </a:solidFill>
              <a:ea typeface="TradeGothic LT" panose="020B0506030503020504" pitchFamily="34" charset="0"/>
              <a:cs typeface="Arial" panose="020B0604020202020204" pitchFamily="34" charset="0"/>
            </a:endParaRPr>
          </a:p>
          <a:p>
            <a:pPr marL="128582" indent="-128582">
              <a:buFontTx/>
              <a:buAutoNum type="arabicPeriod"/>
            </a:pPr>
            <a:r>
              <a:rPr lang="en-US" sz="1000" dirty="0">
                <a:solidFill>
                  <a:prstClr val="black"/>
                </a:solidFill>
                <a:ea typeface="TradeGothic LT" panose="020B0506030503020504" pitchFamily="34" charset="0"/>
                <a:cs typeface="Arial" panose="020B0604020202020204" pitchFamily="34" charset="0"/>
              </a:rPr>
              <a:t>Load Resources on Under Frequency Relay (UFR)</a:t>
            </a:r>
          </a:p>
          <a:p>
            <a:pPr marL="257162" indent="-257162">
              <a:buFontTx/>
              <a:buAutoNum type="arabicPeriod"/>
            </a:pPr>
            <a:endParaRPr lang="en-US" sz="400" dirty="0">
              <a:solidFill>
                <a:prstClr val="black"/>
              </a:solidFill>
              <a:ea typeface="TradeGothic LT" panose="020B0506030503020504" pitchFamily="34" charset="0"/>
              <a:cs typeface="Arial" panose="020B0604020202020204" pitchFamily="34" charset="0"/>
            </a:endParaRPr>
          </a:p>
          <a:p>
            <a:pPr marL="128582" indent="-128582">
              <a:buFontTx/>
              <a:buAutoNum type="arabicPeriod"/>
            </a:pPr>
            <a:r>
              <a:rPr lang="en-US" sz="1000" dirty="0">
                <a:solidFill>
                  <a:prstClr val="black"/>
                </a:solidFill>
                <a:ea typeface="TradeGothic LT" panose="020B0506030503020504" pitchFamily="34" charset="0"/>
                <a:cs typeface="Arial" panose="020B0604020202020204" pitchFamily="34" charset="0"/>
              </a:rPr>
              <a:t>10 minute ramp</a:t>
            </a:r>
          </a:p>
          <a:p>
            <a:pPr marL="257162" indent="-257162">
              <a:buFontTx/>
              <a:buAutoNum type="arabicPeriod"/>
            </a:pPr>
            <a:endParaRPr lang="en-US" sz="500" dirty="0">
              <a:solidFill>
                <a:prstClr val="black"/>
              </a:solidFill>
              <a:ea typeface="TradeGothic LT" panose="020B05060305030205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63621" y="4191000"/>
            <a:ext cx="1765773" cy="17388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b="1" i="1" dirty="0">
                <a:solidFill>
                  <a:srgbClr val="FFFFFF"/>
                </a:solidFill>
              </a:rPr>
              <a:t>2,300 to 3,200 </a:t>
            </a:r>
            <a:r>
              <a:rPr lang="en-US" sz="1000" b="1" i="1" dirty="0" smtClean="0">
                <a:solidFill>
                  <a:srgbClr val="FFFFFF"/>
                </a:solidFill>
              </a:rPr>
              <a:t>MW</a:t>
            </a:r>
            <a:endParaRPr lang="en-US" sz="1000" b="1" i="1" dirty="0">
              <a:solidFill>
                <a:srgbClr val="FFFFFF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080174" y="1350347"/>
            <a:ext cx="3759026" cy="303878"/>
          </a:xfrm>
          <a:prstGeom prst="rect">
            <a:avLst/>
          </a:prstGeom>
          <a:noFill/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b="1" dirty="0">
                <a:solidFill>
                  <a:srgbClr val="00ACC8"/>
                </a:solidFill>
                <a:ea typeface="TradeGothic LT Bold" panose="020B0706030503020504" pitchFamily="34" charset="0"/>
              </a:rPr>
              <a:t>No Change</a:t>
            </a:r>
          </a:p>
        </p:txBody>
      </p:sp>
      <p:cxnSp>
        <p:nvCxnSpPr>
          <p:cNvPr id="28" name="Straight Connector 27"/>
          <p:cNvCxnSpPr>
            <a:endCxn id="20" idx="1"/>
          </p:cNvCxnSpPr>
          <p:nvPr/>
        </p:nvCxnSpPr>
        <p:spPr>
          <a:xfrm flipV="1">
            <a:off x="4449535" y="1502286"/>
            <a:ext cx="630639" cy="3572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590800" y="1295400"/>
            <a:ext cx="2173986" cy="33946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cap="small" dirty="0">
                <a:solidFill>
                  <a:srgbClr val="FFFFFF"/>
                </a:solidFill>
                <a:ea typeface="TradeGothic LT Bold" panose="020B0706030503020504" pitchFamily="34" charset="0"/>
              </a:rPr>
              <a:t>Regulation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1447800"/>
            <a:ext cx="1828800" cy="4167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cap="small" dirty="0">
                <a:solidFill>
                  <a:srgbClr val="FFFFFF"/>
                </a:solidFill>
                <a:ea typeface="TradeGothic LT Bold" panose="020B0706030503020504" pitchFamily="34" charset="0"/>
              </a:rPr>
              <a:t>Regulation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28600" y="1788316"/>
            <a:ext cx="1828800" cy="30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b="1" i="1" dirty="0">
                <a:solidFill>
                  <a:srgbClr val="FFFFFF"/>
                </a:solidFill>
              </a:rPr>
              <a:t>157 to 687 </a:t>
            </a:r>
            <a:r>
              <a:rPr lang="en-US" sz="1000" b="1" i="1" dirty="0" smtClean="0">
                <a:solidFill>
                  <a:srgbClr val="FFFFFF"/>
                </a:solidFill>
              </a:rPr>
              <a:t>MW</a:t>
            </a:r>
            <a:endParaRPr lang="en-US" sz="1000" b="1" i="1" dirty="0">
              <a:solidFill>
                <a:srgbClr val="FFFFFF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2590800" y="1600200"/>
            <a:ext cx="2173986" cy="30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50" b="1" i="1" dirty="0">
                <a:solidFill>
                  <a:srgbClr val="FFFFFF"/>
                </a:solidFill>
              </a:rPr>
              <a:t>157 to 687 </a:t>
            </a:r>
            <a:r>
              <a:rPr lang="en-US" sz="1050" b="1" i="1" dirty="0" smtClean="0">
                <a:solidFill>
                  <a:srgbClr val="FFFFFF"/>
                </a:solidFill>
              </a:rPr>
              <a:t>MW</a:t>
            </a:r>
            <a:endParaRPr lang="en-US" sz="1050" b="1" i="1" dirty="0">
              <a:solidFill>
                <a:srgbClr val="FF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591049" y="3407519"/>
            <a:ext cx="2159933" cy="17388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b="1" i="1" dirty="0">
                <a:solidFill>
                  <a:srgbClr val="FFFFFF"/>
                </a:solidFill>
              </a:rPr>
              <a:t>2,300 to 3,200 </a:t>
            </a:r>
            <a:r>
              <a:rPr lang="en-US" sz="1000" b="1" i="1" dirty="0" smtClean="0">
                <a:solidFill>
                  <a:srgbClr val="FFFFFF"/>
                </a:solidFill>
              </a:rPr>
              <a:t>MW </a:t>
            </a:r>
            <a:endParaRPr lang="en-US" sz="1000" b="1" i="1" dirty="0">
              <a:solidFill>
                <a:srgbClr val="FFFFFF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609901" y="4779119"/>
            <a:ext cx="2116576" cy="173881"/>
          </a:xfrm>
          <a:prstGeom prst="rect">
            <a:avLst/>
          </a:prstGeom>
          <a:solidFill>
            <a:srgbClr val="FF8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438" tIns="41148" rIns="75438" bIns="41148" rtlCol="0" anchor="t"/>
          <a:lstStyle/>
          <a:p>
            <a:pPr algn="ctr"/>
            <a:r>
              <a:rPr lang="en-US" sz="1000" b="1" i="1" dirty="0">
                <a:solidFill>
                  <a:srgbClr val="FFFFFF"/>
                </a:solidFill>
              </a:rPr>
              <a:t>508 to 1,644 </a:t>
            </a:r>
            <a:r>
              <a:rPr lang="en-US" sz="1000" b="1" i="1" dirty="0" smtClean="0">
                <a:solidFill>
                  <a:srgbClr val="FFFFFF"/>
                </a:solidFill>
              </a:rPr>
              <a:t>MW</a:t>
            </a:r>
            <a:endParaRPr lang="en-US" sz="1000" b="1" i="1" dirty="0">
              <a:solidFill>
                <a:srgbClr val="FFFFFF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2570868" y="2063932"/>
            <a:ext cx="2215018" cy="446280"/>
          </a:xfrm>
          <a:prstGeom prst="rect">
            <a:avLst/>
          </a:prstGeom>
          <a:solidFill>
            <a:schemeClr val="accent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b="1" cap="small" dirty="0">
                <a:solidFill>
                  <a:srgbClr val="FFFFFF"/>
                </a:solidFill>
                <a:ea typeface="TradeGothic LT Bold" panose="020B0706030503020504" pitchFamily="34" charset="0"/>
                <a:cs typeface="Arial" panose="020B0604020202020204" pitchFamily="34" charset="0"/>
              </a:rPr>
              <a:t>Responsive Reserve </a:t>
            </a:r>
            <a:r>
              <a:rPr lang="en-US" sz="1100" b="1" cap="small" dirty="0" smtClean="0">
                <a:solidFill>
                  <a:srgbClr val="FFFFFF"/>
                </a:solidFill>
                <a:ea typeface="TradeGothic LT Bold" panose="020B0706030503020504" pitchFamily="34" charset="0"/>
                <a:cs typeface="Arial" panose="020B0604020202020204" pitchFamily="34" charset="0"/>
              </a:rPr>
              <a:t>Service</a:t>
            </a:r>
            <a:endParaRPr lang="en-US" sz="1100" b="1" cap="small" dirty="0">
              <a:solidFill>
                <a:srgbClr val="FFFFFF"/>
              </a:solidFill>
              <a:ea typeface="TradeGothic LT Bold" panose="020B07060305030205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0033" y="4800600"/>
            <a:ext cx="1663354" cy="24668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cap="small" dirty="0">
                <a:solidFill>
                  <a:srgbClr val="FFFFFF"/>
                </a:solidFill>
              </a:rPr>
              <a:t>Non-Spin</a:t>
            </a:r>
          </a:p>
        </p:txBody>
      </p:sp>
      <p:sp>
        <p:nvSpPr>
          <p:cNvPr id="57" name="Rectangle 56"/>
          <p:cNvSpPr/>
          <p:nvPr/>
        </p:nvSpPr>
        <p:spPr>
          <a:xfrm>
            <a:off x="5105400" y="5105400"/>
            <a:ext cx="3759218" cy="609600"/>
          </a:xfrm>
          <a:prstGeom prst="rect">
            <a:avLst/>
          </a:prstGeom>
          <a:noFill/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b="1" dirty="0">
                <a:solidFill>
                  <a:srgbClr val="6650B1"/>
                </a:solidFill>
                <a:ea typeface="TradeGothic LT Bold" panose="020B0706030503020504" pitchFamily="34" charset="0"/>
              </a:rPr>
              <a:t>No protocol changes.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900" kern="0" dirty="0">
                <a:solidFill>
                  <a:prstClr val="black"/>
                </a:solidFill>
                <a:ea typeface="TradeGothic LT" panose="020B0506030503020504" pitchFamily="34" charset="0"/>
                <a:cs typeface="Arial" panose="020B0604020202020204" pitchFamily="34" charset="0"/>
              </a:rPr>
              <a:t>Proposed methodology for Non-Spin Reserve Service quantities in this framework -  quantities computed using 2018 A/S Methodology are reduced by ECRS quantities.</a:t>
            </a:r>
          </a:p>
        </p:txBody>
      </p:sp>
      <p:cxnSp>
        <p:nvCxnSpPr>
          <p:cNvPr id="60" name="Straight Connector 59"/>
          <p:cNvCxnSpPr/>
          <p:nvPr/>
        </p:nvCxnSpPr>
        <p:spPr>
          <a:xfrm flipH="1">
            <a:off x="4648200" y="5448693"/>
            <a:ext cx="457200" cy="1"/>
          </a:xfrm>
          <a:prstGeom prst="line">
            <a:avLst/>
          </a:prstGeom>
          <a:ln w="3492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250033" y="5034832"/>
            <a:ext cx="1661686" cy="292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b="1" i="1" dirty="0">
                <a:solidFill>
                  <a:srgbClr val="FFFFFF"/>
                </a:solidFill>
              </a:rPr>
              <a:t>967 to 2,361 </a:t>
            </a:r>
            <a:r>
              <a:rPr lang="en-US" sz="1000" b="1" i="1" dirty="0" smtClean="0">
                <a:solidFill>
                  <a:srgbClr val="FFFFFF"/>
                </a:solidFill>
              </a:rPr>
              <a:t>MW</a:t>
            </a:r>
            <a:endParaRPr lang="en-US" sz="1000" b="1" i="1" dirty="0">
              <a:solidFill>
                <a:srgbClr val="FFFFFF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2362200" y="5943600"/>
            <a:ext cx="6553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prstClr val="black"/>
                </a:solidFill>
              </a:rPr>
              <a:t>Quantities are estimates based on historical procurements and projections.</a:t>
            </a:r>
            <a:endParaRPr lang="en-US" sz="900" dirty="0">
              <a:solidFill>
                <a:prstClr val="black"/>
              </a:solidFill>
            </a:endParaRPr>
          </a:p>
          <a:p>
            <a:r>
              <a:rPr lang="en-US" sz="900" dirty="0">
                <a:solidFill>
                  <a:prstClr val="black"/>
                </a:solidFill>
              </a:rPr>
              <a:t>For Discussion Purposes Only. The intent of this slide is to represent NPRR 863 (with STEC comments from 10/1/2018). Protocol language prevails to the extent of any inconsistency with this one page summary.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228600" y="5486400"/>
            <a:ext cx="1663355" cy="528682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b="1" i="1" dirty="0">
                <a:solidFill>
                  <a:prstClr val="black"/>
                </a:solidFill>
              </a:rPr>
              <a:t>Overall A/S: </a:t>
            </a:r>
            <a:endParaRPr lang="en-US" sz="1100" b="1" i="1" dirty="0" smtClean="0">
              <a:solidFill>
                <a:prstClr val="black"/>
              </a:solidFill>
            </a:endParaRPr>
          </a:p>
          <a:p>
            <a:pPr algn="ctr"/>
            <a:r>
              <a:rPr lang="en-US" sz="1100" b="1" i="1" dirty="0" smtClean="0">
                <a:solidFill>
                  <a:prstClr val="black"/>
                </a:solidFill>
              </a:rPr>
              <a:t>3,807 </a:t>
            </a:r>
            <a:r>
              <a:rPr lang="en-US" sz="1100" b="1" i="1" dirty="0">
                <a:solidFill>
                  <a:prstClr val="black"/>
                </a:solidFill>
              </a:rPr>
              <a:t>to 5,958 </a:t>
            </a:r>
            <a:r>
              <a:rPr lang="en-US" sz="1100" b="1" i="1" dirty="0" smtClean="0">
                <a:solidFill>
                  <a:prstClr val="black"/>
                </a:solidFill>
              </a:rPr>
              <a:t>MW</a:t>
            </a:r>
            <a:endParaRPr lang="en-US" sz="1100" b="1" i="1" dirty="0">
              <a:solidFill>
                <a:srgbClr val="FF0000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2591049" y="5792826"/>
            <a:ext cx="6122656" cy="150774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b="1" i="1" dirty="0">
                <a:solidFill>
                  <a:prstClr val="black"/>
                </a:solidFill>
              </a:rPr>
              <a:t>Overall A/S: 3,807 to 5,958 </a:t>
            </a:r>
            <a:r>
              <a:rPr lang="en-US" sz="1100" b="1" i="1" dirty="0" smtClean="0">
                <a:solidFill>
                  <a:prstClr val="black"/>
                </a:solidFill>
              </a:rPr>
              <a:t>MW</a:t>
            </a:r>
            <a:endParaRPr lang="en-US" sz="1100" b="1" i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200400" y="866001"/>
            <a:ext cx="4445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cap="small" dirty="0">
                <a:solidFill>
                  <a:prstClr val="black"/>
                </a:solidFill>
                <a:ea typeface="TradeGothic LT Bold" panose="020B0706030503020504" pitchFamily="34" charset="0"/>
              </a:rPr>
              <a:t>NPRR </a:t>
            </a:r>
            <a:r>
              <a:rPr lang="en-US" sz="1200" b="1" cap="small" dirty="0" smtClean="0">
                <a:solidFill>
                  <a:prstClr val="black"/>
                </a:solidFill>
                <a:ea typeface="TradeGothic LT Bold" panose="020B0706030503020504" pitchFamily="34" charset="0"/>
              </a:rPr>
              <a:t>863 (approved by ERCOT Board Feb. 12, 2019)</a:t>
            </a:r>
            <a:endParaRPr lang="en-US" sz="1200" b="1" cap="small" dirty="0">
              <a:solidFill>
                <a:prstClr val="black"/>
              </a:solidFill>
              <a:ea typeface="TradeGothic LT Bold" panose="020B07060305030205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590800" y="5188418"/>
            <a:ext cx="2196754" cy="24668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cap="small" dirty="0">
                <a:solidFill>
                  <a:srgbClr val="FFFFFF"/>
                </a:solidFill>
              </a:rPr>
              <a:t>Non-Spin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590800" y="5422650"/>
            <a:ext cx="2195086" cy="292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b="1" i="1" dirty="0" smtClean="0">
                <a:solidFill>
                  <a:srgbClr val="FFFFFF"/>
                </a:solidFill>
              </a:rPr>
              <a:t>0 to 1,180 MW</a:t>
            </a:r>
            <a:endParaRPr lang="en-US" sz="1000" b="1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69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Offer Submission Window under RTC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Energy Offer Curve (EOC) submission window is currently under discussion</a:t>
            </a:r>
          </a:p>
          <a:p>
            <a:pPr lvl="1"/>
            <a:r>
              <a:rPr lang="en-US" dirty="0" smtClean="0"/>
              <a:t>Current deadline is end of Adjustment Period</a:t>
            </a:r>
          </a:p>
          <a:p>
            <a:pPr lvl="1"/>
            <a:r>
              <a:rPr lang="en-US" dirty="0" smtClean="0"/>
              <a:t>Some stakeholders have proposed extending it to end of Operating Period</a:t>
            </a:r>
          </a:p>
          <a:p>
            <a:endParaRPr lang="en-US" dirty="0" smtClean="0"/>
          </a:p>
          <a:p>
            <a:r>
              <a:rPr lang="en-US" dirty="0" smtClean="0"/>
              <a:t>The AS Offer submission window should be consistent with the EOC submission window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50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Proxy AS Offer Creation under RTC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RTC will utilize existing linked AS Offer structure to create proxy AS Offers.  This will be more efficient and minimize system changes.</a:t>
            </a:r>
          </a:p>
          <a:p>
            <a:endParaRPr lang="en-US" dirty="0" smtClean="0"/>
          </a:p>
          <a:p>
            <a:r>
              <a:rPr lang="en-US" dirty="0" smtClean="0"/>
              <a:t>Proxy AS Offer Creation for Generation Resource </a:t>
            </a:r>
            <a:r>
              <a:rPr lang="en-US" dirty="0"/>
              <a:t>and Controllable Load Resource (CLR)</a:t>
            </a:r>
            <a:endParaRPr lang="en-US" dirty="0" smtClean="0"/>
          </a:p>
          <a:p>
            <a:pPr lvl="1"/>
            <a:r>
              <a:rPr lang="en-US" sz="2000" dirty="0" smtClean="0"/>
              <a:t>On-Line </a:t>
            </a:r>
            <a:r>
              <a:rPr lang="en-US" sz="2000" dirty="0"/>
              <a:t>u</a:t>
            </a:r>
            <a:r>
              <a:rPr lang="en-US" sz="2000" dirty="0" smtClean="0"/>
              <a:t>pward AS Product (</a:t>
            </a:r>
            <a:r>
              <a:rPr lang="en-US" sz="2000" dirty="0" err="1" smtClean="0"/>
              <a:t>Reg</a:t>
            </a:r>
            <a:r>
              <a:rPr lang="en-US" sz="2000" dirty="0" smtClean="0"/>
              <a:t>-Up, RRS, ECRS and On-Line Non-Spin)</a:t>
            </a:r>
          </a:p>
          <a:p>
            <a:pPr lvl="2"/>
            <a:r>
              <a:rPr lang="en-US" sz="1800" dirty="0"/>
              <a:t>For </a:t>
            </a:r>
            <a:r>
              <a:rPr lang="en-US" sz="1800" dirty="0" smtClean="0"/>
              <a:t>OFFQS Generation Resource qualified for ECRS and Non-Spin, On-Line ECRS and Non-Spin proxy AS Offer will be created</a:t>
            </a:r>
            <a:endParaRPr lang="en-US" sz="1800" dirty="0"/>
          </a:p>
          <a:p>
            <a:pPr lvl="1"/>
            <a:r>
              <a:rPr lang="en-US" sz="2000" dirty="0" err="1" smtClean="0"/>
              <a:t>Reg</a:t>
            </a:r>
            <a:r>
              <a:rPr lang="en-US" sz="2000" dirty="0" smtClean="0"/>
              <a:t>-Down</a:t>
            </a:r>
            <a:endParaRPr lang="en-US" sz="2000" dirty="0"/>
          </a:p>
          <a:p>
            <a:pPr lvl="1"/>
            <a:r>
              <a:rPr lang="en-US" sz="2000" dirty="0" smtClean="0"/>
              <a:t>Off-Line Non-Spin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5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On-Line Upward AS Offer Structure</a:t>
            </a: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6778175"/>
              </p:ext>
            </p:extLst>
          </p:nvPr>
        </p:nvGraphicFramePr>
        <p:xfrm>
          <a:off x="377908" y="1305560"/>
          <a:ext cx="8534400" cy="273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/>
                <a:gridCol w="1706880"/>
                <a:gridCol w="1706880"/>
                <a:gridCol w="1706880"/>
                <a:gridCol w="17068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 Offer MW</a:t>
                      </a:r>
                    </a:p>
                    <a:p>
                      <a:pPr algn="ctr"/>
                      <a:r>
                        <a:rPr lang="en-US" sz="1400" dirty="0" smtClean="0"/>
                        <a:t>(up</a:t>
                      </a:r>
                      <a:r>
                        <a:rPr lang="en-US" sz="1400" baseline="0" dirty="0" smtClean="0"/>
                        <a:t> to 5 per Resource)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RegUp </a:t>
                      </a:r>
                      <a:r>
                        <a:rPr lang="en-US" sz="1400" dirty="0" smtClean="0"/>
                        <a:t>Price</a:t>
                      </a:r>
                    </a:p>
                    <a:p>
                      <a:pPr algn="ctr"/>
                      <a:r>
                        <a:rPr lang="en-US" sz="1400" dirty="0" smtClean="0"/>
                        <a:t>($/MW/h)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RRS Price</a:t>
                      </a:r>
                    </a:p>
                    <a:p>
                      <a:pPr algn="ctr"/>
                      <a:r>
                        <a:rPr lang="en-US" sz="1400" dirty="0" smtClean="0"/>
                        <a:t>($/MW/h)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ECRS Price</a:t>
                      </a:r>
                    </a:p>
                    <a:p>
                      <a:pPr algn="ctr"/>
                      <a:r>
                        <a:rPr lang="en-US" sz="1400" dirty="0" smtClean="0"/>
                        <a:t>($/MW/h)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On-Line Non-Spin Price ($/MW/h)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</a:t>
                      </a:r>
                      <a:r>
                        <a:rPr lang="en-US" sz="1400" baseline="-25000" dirty="0" smtClean="0"/>
                        <a:t>MW</a:t>
                      </a:r>
                      <a:r>
                        <a:rPr lang="en-US" sz="1400" baseline="30000" dirty="0" smtClean="0"/>
                        <a:t>1</a:t>
                      </a:r>
                      <a:endParaRPr lang="en-US" sz="1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RegUp</a:t>
                      </a:r>
                      <a:r>
                        <a:rPr lang="en-US" sz="1400" baseline="-25000" smtClean="0"/>
                        <a:t>Price</a:t>
                      </a:r>
                      <a:r>
                        <a:rPr lang="en-US" sz="1400" baseline="30000" smtClean="0"/>
                        <a:t>1</a:t>
                      </a:r>
                      <a:endParaRPr lang="en-US" sz="1400" baseline="30000" dirty="0" smtClean="0"/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RRS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ECRS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1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ONNS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1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</a:t>
                      </a:r>
                      <a:r>
                        <a:rPr lang="en-US" sz="1400" baseline="-25000" dirty="0" smtClean="0"/>
                        <a:t>MW</a:t>
                      </a:r>
                      <a:r>
                        <a:rPr lang="en-US" sz="1400" baseline="30000" dirty="0" smtClean="0"/>
                        <a:t>2</a:t>
                      </a:r>
                      <a:endParaRPr lang="en-US" sz="1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RegUp</a:t>
                      </a:r>
                      <a:r>
                        <a:rPr lang="en-US" sz="1400" baseline="-25000" smtClean="0"/>
                        <a:t>Price</a:t>
                      </a:r>
                      <a:r>
                        <a:rPr lang="en-US" sz="1400" baseline="30000" smtClean="0"/>
                        <a:t>2</a:t>
                      </a:r>
                      <a:endParaRPr lang="en-US" sz="14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RRS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ECRS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ONNS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AS</a:t>
                      </a:r>
                      <a:r>
                        <a:rPr lang="en-US" sz="1400" baseline="-25000" dirty="0" smtClean="0"/>
                        <a:t>MW</a:t>
                      </a:r>
                      <a:r>
                        <a:rPr lang="en-US" sz="1400" baseline="300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RegUp</a:t>
                      </a:r>
                      <a:r>
                        <a:rPr lang="en-US" sz="1400" baseline="-25000" smtClean="0"/>
                        <a:t>Price</a:t>
                      </a:r>
                      <a:r>
                        <a:rPr lang="en-US" sz="1400" baseline="30000" smtClean="0"/>
                        <a:t>3</a:t>
                      </a:r>
                      <a:endParaRPr lang="en-US" sz="14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RRS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ECRS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ONNS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AS</a:t>
                      </a:r>
                      <a:r>
                        <a:rPr lang="en-US" sz="1400" baseline="-25000" dirty="0" smtClean="0"/>
                        <a:t>MW</a:t>
                      </a:r>
                      <a:r>
                        <a:rPr lang="en-US" sz="1400" baseline="300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RegUp</a:t>
                      </a:r>
                      <a:r>
                        <a:rPr lang="en-US" sz="1400" baseline="-25000" smtClean="0"/>
                        <a:t>Price</a:t>
                      </a:r>
                      <a:r>
                        <a:rPr lang="en-US" sz="1400" baseline="30000" smtClean="0"/>
                        <a:t>4</a:t>
                      </a:r>
                      <a:endParaRPr lang="en-US" sz="14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RRS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ECRS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ONNS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AS</a:t>
                      </a:r>
                      <a:r>
                        <a:rPr lang="en-US" sz="1400" baseline="-25000" dirty="0" smtClean="0"/>
                        <a:t>MW</a:t>
                      </a:r>
                      <a:r>
                        <a:rPr lang="en-US" sz="1400" baseline="300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RegUp</a:t>
                      </a:r>
                      <a:r>
                        <a:rPr lang="en-US" sz="1400" baseline="-25000" smtClean="0"/>
                        <a:t>Price</a:t>
                      </a:r>
                      <a:r>
                        <a:rPr lang="en-US" sz="1400" baseline="30000" smtClean="0"/>
                        <a:t>5</a:t>
                      </a:r>
                      <a:endParaRPr lang="en-US" sz="14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RRS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ECRS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ONNS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5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590800" y="4343400"/>
            <a:ext cx="3692236" cy="1600438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Same setup for:</a:t>
            </a:r>
          </a:p>
          <a:p>
            <a:r>
              <a:rPr lang="en-US" sz="1400" dirty="0" smtClean="0"/>
              <a:t>On-Line </a:t>
            </a:r>
            <a:r>
              <a:rPr lang="en-US" sz="1400" dirty="0" err="1" smtClean="0"/>
              <a:t>RegDn</a:t>
            </a:r>
            <a:r>
              <a:rPr lang="en-US" sz="1400" dirty="0" smtClean="0"/>
              <a:t> AS Offer</a:t>
            </a:r>
          </a:p>
          <a:p>
            <a:r>
              <a:rPr lang="en-US" sz="1400" dirty="0" smtClean="0"/>
              <a:t>Off-Line ECRS and Non-Spin AS Offers</a:t>
            </a:r>
          </a:p>
          <a:p>
            <a:endParaRPr lang="en-US" sz="1400" dirty="0"/>
          </a:p>
          <a:p>
            <a:r>
              <a:rPr lang="en-US" sz="1400" dirty="0" smtClean="0"/>
              <a:t>Note: RRS offer may have sub-types (PFR/FFR/UFR) in NPRR863 depending on actual system implementation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1319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smtClean="0"/>
              <a:t>Proxy AS Offer Creation for On-Line Upward AS Products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1904999"/>
          </a:xfrm>
        </p:spPr>
        <p:txBody>
          <a:bodyPr/>
          <a:lstStyle/>
          <a:p>
            <a:r>
              <a:rPr lang="en-US" sz="2000" dirty="0" smtClean="0"/>
              <a:t>RTC will create a new linked proxy offer </a:t>
            </a:r>
            <a:r>
              <a:rPr lang="en-US" sz="2000" dirty="0"/>
              <a:t>for Online u</a:t>
            </a:r>
            <a:r>
              <a:rPr lang="en-US" sz="2000" dirty="0" smtClean="0"/>
              <a:t>pward AS Products</a:t>
            </a:r>
          </a:p>
          <a:p>
            <a:pPr lvl="1"/>
            <a:r>
              <a:rPr lang="en-US" sz="1600" dirty="0" smtClean="0"/>
              <a:t>Add an additional segment MW </a:t>
            </a:r>
            <a:r>
              <a:rPr lang="en-US" sz="1600" dirty="0" err="1" smtClean="0"/>
              <a:t>ProxyAS</a:t>
            </a:r>
            <a:r>
              <a:rPr lang="en-US" sz="1600" baseline="-25000" dirty="0" err="1" smtClean="0"/>
              <a:t>MW</a:t>
            </a:r>
            <a:r>
              <a:rPr lang="en-US" sz="1600" baseline="-25000" dirty="0" smtClean="0"/>
              <a:t> </a:t>
            </a:r>
            <a:r>
              <a:rPr lang="en-US" sz="1600" dirty="0" smtClean="0"/>
              <a:t>equal to HSL</a:t>
            </a:r>
          </a:p>
          <a:p>
            <a:pPr lvl="2"/>
            <a:r>
              <a:rPr lang="en-US" sz="1400" dirty="0" smtClean="0"/>
              <a:t>If AS Offer doesn’t exist, </a:t>
            </a:r>
            <a:r>
              <a:rPr lang="en-US" sz="1400" dirty="0" err="1" smtClean="0"/>
              <a:t>ProxyAS</a:t>
            </a:r>
            <a:r>
              <a:rPr lang="en-US" sz="1400" baseline="-25000" dirty="0" err="1" smtClean="0"/>
              <a:t>MW</a:t>
            </a:r>
            <a:r>
              <a:rPr lang="en-US" sz="1400" baseline="-25000" dirty="0" smtClean="0"/>
              <a:t> </a:t>
            </a:r>
            <a:r>
              <a:rPr lang="en-US" sz="1400" dirty="0" smtClean="0"/>
              <a:t>will be the first segment</a:t>
            </a:r>
          </a:p>
          <a:p>
            <a:pPr lvl="2"/>
            <a:r>
              <a:rPr lang="en-US" sz="1400" dirty="0" smtClean="0"/>
              <a:t>If AS Offer exists, </a:t>
            </a:r>
            <a:r>
              <a:rPr lang="en-US" sz="1400" dirty="0" err="1"/>
              <a:t>ProxyAS</a:t>
            </a:r>
            <a:r>
              <a:rPr lang="en-US" sz="1400" baseline="-25000" dirty="0" err="1"/>
              <a:t>MW</a:t>
            </a:r>
            <a:r>
              <a:rPr lang="en-US" sz="1400" baseline="-25000" dirty="0"/>
              <a:t> </a:t>
            </a:r>
            <a:r>
              <a:rPr lang="en-US" sz="1400" dirty="0"/>
              <a:t>will </a:t>
            </a:r>
            <a:r>
              <a:rPr lang="en-US" sz="1400" dirty="0" smtClean="0"/>
              <a:t>be an additional segment</a:t>
            </a:r>
          </a:p>
          <a:p>
            <a:pPr lvl="1"/>
            <a:r>
              <a:rPr lang="en-US" sz="1600" dirty="0" smtClean="0"/>
              <a:t>Add proxy AS Offer price for each qualified AS product ONLY</a:t>
            </a:r>
          </a:p>
          <a:p>
            <a:pPr lvl="2"/>
            <a:r>
              <a:rPr lang="en-US" sz="1400" dirty="0" smtClean="0"/>
              <a:t>The proxy AS Offer price will be empty for non-qualified AS product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2340605"/>
              </p:ext>
            </p:extLst>
          </p:nvPr>
        </p:nvGraphicFramePr>
        <p:xfrm>
          <a:off x="300450" y="2997200"/>
          <a:ext cx="8534400" cy="310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/>
                <a:gridCol w="1706880"/>
                <a:gridCol w="1706880"/>
                <a:gridCol w="1706880"/>
                <a:gridCol w="17068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 Offer MW</a:t>
                      </a:r>
                    </a:p>
                    <a:p>
                      <a:pPr algn="ctr"/>
                      <a:r>
                        <a:rPr lang="en-US" sz="1400" dirty="0" smtClean="0"/>
                        <a:t>(up</a:t>
                      </a:r>
                      <a:r>
                        <a:rPr lang="en-US" sz="1400" baseline="0" dirty="0" smtClean="0"/>
                        <a:t> to 5 per Resource)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RegUp</a:t>
                      </a:r>
                      <a:r>
                        <a:rPr lang="en-US" sz="1400" dirty="0" smtClean="0"/>
                        <a:t> Price</a:t>
                      </a:r>
                    </a:p>
                    <a:p>
                      <a:pPr algn="ctr"/>
                      <a:r>
                        <a:rPr lang="en-US" sz="1400" dirty="0" smtClean="0"/>
                        <a:t>($/MW/h)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RRS Price</a:t>
                      </a:r>
                    </a:p>
                    <a:p>
                      <a:pPr algn="ctr"/>
                      <a:r>
                        <a:rPr lang="en-US" sz="1400" dirty="0" smtClean="0"/>
                        <a:t>($/MW/h)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ECRS Price</a:t>
                      </a:r>
                    </a:p>
                    <a:p>
                      <a:pPr algn="ctr"/>
                      <a:r>
                        <a:rPr lang="en-US" sz="1400" dirty="0" smtClean="0"/>
                        <a:t>($/MW/h)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On-Line Non-Spin Price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($/MW/h)</a:t>
                      </a:r>
                    </a:p>
                  </a:txBody>
                  <a:tcPr/>
                </a:tc>
              </a:tr>
              <a:tr h="25907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</a:t>
                      </a:r>
                      <a:r>
                        <a:rPr lang="en-US" sz="1400" baseline="-25000" dirty="0" smtClean="0"/>
                        <a:t>MW</a:t>
                      </a:r>
                      <a:r>
                        <a:rPr lang="en-US" sz="1400" baseline="30000" dirty="0" smtClean="0"/>
                        <a:t>1</a:t>
                      </a:r>
                      <a:endParaRPr lang="en-US" sz="1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RegUp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1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RRS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ECRS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1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ONNS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1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</a:t>
                      </a:r>
                      <a:r>
                        <a:rPr lang="en-US" sz="1400" baseline="-25000" dirty="0" smtClean="0"/>
                        <a:t>MW</a:t>
                      </a:r>
                      <a:r>
                        <a:rPr lang="en-US" sz="1400" baseline="30000" dirty="0" smtClean="0"/>
                        <a:t>2</a:t>
                      </a:r>
                      <a:endParaRPr lang="en-US" sz="1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RegUp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RRS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ECRS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ONNS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AS</a:t>
                      </a:r>
                      <a:r>
                        <a:rPr lang="en-US" sz="1400" baseline="-25000" dirty="0" smtClean="0"/>
                        <a:t>MW</a:t>
                      </a:r>
                      <a:r>
                        <a:rPr lang="en-US" sz="1400" baseline="300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RegUp</a:t>
                      </a:r>
                      <a:r>
                        <a:rPr lang="en-US" sz="1400" baseline="-25000" smtClean="0"/>
                        <a:t>Price</a:t>
                      </a:r>
                      <a:r>
                        <a:rPr lang="en-US" sz="1400" baseline="30000" smtClean="0"/>
                        <a:t>3</a:t>
                      </a:r>
                      <a:endParaRPr lang="en-US" sz="14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RRS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ECRS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ONNS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AS</a:t>
                      </a:r>
                      <a:r>
                        <a:rPr lang="en-US" sz="1400" baseline="-25000" dirty="0" smtClean="0"/>
                        <a:t>MW</a:t>
                      </a:r>
                      <a:r>
                        <a:rPr lang="en-US" sz="1400" baseline="300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RegUp</a:t>
                      </a:r>
                      <a:r>
                        <a:rPr lang="en-US" sz="1400" baseline="-25000" smtClean="0"/>
                        <a:t>Price</a:t>
                      </a:r>
                      <a:r>
                        <a:rPr lang="en-US" sz="1400" baseline="30000" smtClean="0"/>
                        <a:t>4</a:t>
                      </a:r>
                      <a:endParaRPr lang="en-US" sz="14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RRS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ECRS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ONNS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AS</a:t>
                      </a:r>
                      <a:r>
                        <a:rPr lang="en-US" sz="1400" baseline="-25000" dirty="0" smtClean="0"/>
                        <a:t>MW</a:t>
                      </a:r>
                      <a:r>
                        <a:rPr lang="en-US" sz="1400" baseline="300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RegUp</a:t>
                      </a:r>
                      <a:r>
                        <a:rPr lang="en-US" sz="1400" baseline="-25000" smtClean="0"/>
                        <a:t>Price</a:t>
                      </a:r>
                      <a:r>
                        <a:rPr lang="en-US" sz="1400" baseline="30000" smtClean="0"/>
                        <a:t>5</a:t>
                      </a:r>
                      <a:endParaRPr lang="en-US" sz="14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RRS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ECRS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ONNS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ProxyAS</a:t>
                      </a:r>
                      <a:r>
                        <a:rPr lang="en-US" sz="1400" b="1" baseline="-25000" dirty="0" err="1" smtClean="0"/>
                        <a:t>MW</a:t>
                      </a:r>
                      <a:endParaRPr lang="en-US" sz="1400" b="1" baseline="30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/>
                        <a:t>ProxyRegUp</a:t>
                      </a:r>
                      <a:r>
                        <a:rPr lang="en-US" sz="1400" b="1" baseline="-25000" dirty="0" err="1" smtClean="0"/>
                        <a:t>Price</a:t>
                      </a:r>
                      <a:endParaRPr lang="en-US" sz="1400" b="1" baseline="30000" dirty="0" smtClean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/>
                        <a:t>ProxyRRS</a:t>
                      </a:r>
                      <a:r>
                        <a:rPr lang="en-US" sz="1400" b="1" baseline="-25000" dirty="0" err="1" smtClean="0"/>
                        <a:t>Price</a:t>
                      </a:r>
                      <a:endParaRPr lang="en-US" sz="1400" b="1" baseline="30000" dirty="0" smtClean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/>
                        <a:t>ProxyECRS</a:t>
                      </a:r>
                      <a:r>
                        <a:rPr lang="en-US" sz="1400" b="1" baseline="-25000" dirty="0" err="1" smtClean="0"/>
                        <a:t>Price</a:t>
                      </a:r>
                      <a:endParaRPr lang="en-US" sz="1400" b="1" baseline="30000" dirty="0" smtClean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/>
                        <a:t>ProxyONNS</a:t>
                      </a:r>
                      <a:r>
                        <a:rPr lang="en-US" sz="1400" b="1" baseline="-25000" dirty="0" err="1" smtClean="0"/>
                        <a:t>Price</a:t>
                      </a:r>
                      <a:endParaRPr lang="en-US" sz="1400" b="1" baseline="30000" dirty="0" smtClean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224250" y="5666086"/>
            <a:ext cx="8686800" cy="533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1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Proxy AS Offer Creation for </a:t>
            </a:r>
            <a:r>
              <a:rPr lang="en-US" sz="2400" dirty="0" err="1" smtClean="0"/>
              <a:t>Reg</a:t>
            </a:r>
            <a:r>
              <a:rPr lang="en-US" sz="2400" dirty="0" smtClean="0"/>
              <a:t>-Down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2209800"/>
          </a:xfrm>
        </p:spPr>
        <p:txBody>
          <a:bodyPr/>
          <a:lstStyle/>
          <a:p>
            <a:r>
              <a:rPr lang="en-US" sz="1800" dirty="0" smtClean="0"/>
              <a:t>RTC will create a new proxy offer for </a:t>
            </a:r>
            <a:r>
              <a:rPr lang="en-US" sz="1800" dirty="0" err="1" smtClean="0"/>
              <a:t>Reg</a:t>
            </a:r>
            <a:r>
              <a:rPr lang="en-US" sz="1800" dirty="0" smtClean="0"/>
              <a:t>-Down only when the Resource is qualified for </a:t>
            </a:r>
            <a:r>
              <a:rPr lang="en-US" sz="1800" dirty="0" err="1" smtClean="0"/>
              <a:t>Reg</a:t>
            </a:r>
            <a:r>
              <a:rPr lang="en-US" sz="1800" dirty="0" smtClean="0"/>
              <a:t>-Down (similar logic as Online upward AS products)</a:t>
            </a:r>
          </a:p>
          <a:p>
            <a:pPr lvl="1"/>
            <a:r>
              <a:rPr lang="en-US" sz="1600" dirty="0" smtClean="0"/>
              <a:t>Add a new segment MW </a:t>
            </a:r>
            <a:r>
              <a:rPr lang="en-US" sz="1600" dirty="0" err="1" smtClean="0"/>
              <a:t>ProxyAS</a:t>
            </a:r>
            <a:r>
              <a:rPr lang="en-US" sz="1600" baseline="-25000" dirty="0" err="1" smtClean="0"/>
              <a:t>MW</a:t>
            </a:r>
            <a:r>
              <a:rPr lang="en-US" sz="1600" baseline="-25000" dirty="0" smtClean="0"/>
              <a:t> </a:t>
            </a:r>
            <a:r>
              <a:rPr lang="en-US" sz="1600" dirty="0" smtClean="0"/>
              <a:t>equal to HSL</a:t>
            </a:r>
          </a:p>
          <a:p>
            <a:pPr lvl="2"/>
            <a:r>
              <a:rPr lang="en-US" sz="1400" dirty="0"/>
              <a:t>If </a:t>
            </a:r>
            <a:r>
              <a:rPr lang="en-US" sz="1400" dirty="0" err="1" smtClean="0"/>
              <a:t>Reg</a:t>
            </a:r>
            <a:r>
              <a:rPr lang="en-US" sz="1400" dirty="0" smtClean="0"/>
              <a:t>-Down </a:t>
            </a:r>
            <a:r>
              <a:rPr lang="en-US" sz="1400" dirty="0"/>
              <a:t>Offer doesn’t exist, </a:t>
            </a:r>
            <a:r>
              <a:rPr lang="en-US" sz="1400" dirty="0" err="1"/>
              <a:t>ProxyAS</a:t>
            </a:r>
            <a:r>
              <a:rPr lang="en-US" sz="1400" baseline="-25000" dirty="0" err="1"/>
              <a:t>MW</a:t>
            </a:r>
            <a:r>
              <a:rPr lang="en-US" sz="1400" baseline="-25000" dirty="0"/>
              <a:t> </a:t>
            </a:r>
            <a:r>
              <a:rPr lang="en-US" sz="1400" dirty="0"/>
              <a:t>will be the </a:t>
            </a:r>
            <a:r>
              <a:rPr lang="en-US" sz="1400" dirty="0" smtClean="0"/>
              <a:t>first segment</a:t>
            </a:r>
            <a:endParaRPr lang="en-US" sz="1400" dirty="0"/>
          </a:p>
          <a:p>
            <a:pPr lvl="2"/>
            <a:r>
              <a:rPr lang="en-US" sz="1400" dirty="0"/>
              <a:t>If </a:t>
            </a:r>
            <a:r>
              <a:rPr lang="en-US" sz="1400" dirty="0" err="1" smtClean="0"/>
              <a:t>Reg</a:t>
            </a:r>
            <a:r>
              <a:rPr lang="en-US" sz="1400" dirty="0" smtClean="0"/>
              <a:t>-Down </a:t>
            </a:r>
            <a:r>
              <a:rPr lang="en-US" sz="1400" dirty="0"/>
              <a:t>Offer exists, </a:t>
            </a:r>
            <a:r>
              <a:rPr lang="en-US" sz="1400" dirty="0" err="1"/>
              <a:t>ProxyAS</a:t>
            </a:r>
            <a:r>
              <a:rPr lang="en-US" sz="1400" baseline="-25000" dirty="0" err="1"/>
              <a:t>MW</a:t>
            </a:r>
            <a:r>
              <a:rPr lang="en-US" sz="1400" baseline="-25000" dirty="0"/>
              <a:t> </a:t>
            </a:r>
            <a:r>
              <a:rPr lang="en-US" sz="1400" dirty="0"/>
              <a:t>will be </a:t>
            </a:r>
            <a:r>
              <a:rPr lang="en-US" sz="1400" dirty="0" smtClean="0"/>
              <a:t>an additional segment</a:t>
            </a:r>
            <a:endParaRPr lang="en-US" sz="1600" dirty="0" smtClean="0"/>
          </a:p>
          <a:p>
            <a:pPr lvl="1"/>
            <a:r>
              <a:rPr lang="en-US" sz="1600" dirty="0" smtClean="0"/>
              <a:t>Add proxy AS Offer price for </a:t>
            </a:r>
            <a:r>
              <a:rPr lang="en-US" sz="1600" dirty="0" err="1" smtClean="0"/>
              <a:t>Reg</a:t>
            </a:r>
            <a:r>
              <a:rPr lang="en-US" sz="1600" dirty="0" smtClean="0"/>
              <a:t>-Down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5487554"/>
              </p:ext>
            </p:extLst>
          </p:nvPr>
        </p:nvGraphicFramePr>
        <p:xfrm>
          <a:off x="2577123" y="2895600"/>
          <a:ext cx="3413760" cy="310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/>
                <a:gridCol w="17068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 Offer MW</a:t>
                      </a:r>
                    </a:p>
                    <a:p>
                      <a:pPr algn="ctr"/>
                      <a:r>
                        <a:rPr lang="en-US" sz="1400" dirty="0" smtClean="0"/>
                        <a:t>(up</a:t>
                      </a:r>
                      <a:r>
                        <a:rPr lang="en-US" sz="1400" baseline="0" dirty="0" smtClean="0"/>
                        <a:t> to 5 per Resource)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RegDn</a:t>
                      </a:r>
                      <a:r>
                        <a:rPr lang="en-US" sz="1400" dirty="0" smtClean="0"/>
                        <a:t> Price</a:t>
                      </a:r>
                    </a:p>
                    <a:p>
                      <a:pPr algn="ctr"/>
                      <a:r>
                        <a:rPr lang="en-US" sz="1400" dirty="0" smtClean="0"/>
                        <a:t>($/MW/h)</a:t>
                      </a:r>
                      <a:endParaRPr lang="en-US" sz="1400" dirty="0"/>
                    </a:p>
                  </a:txBody>
                  <a:tcPr/>
                </a:tc>
              </a:tr>
              <a:tr h="25907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</a:t>
                      </a:r>
                      <a:r>
                        <a:rPr lang="en-US" sz="1400" baseline="-25000" dirty="0" smtClean="0"/>
                        <a:t>MW</a:t>
                      </a:r>
                      <a:r>
                        <a:rPr lang="en-US" sz="1400" baseline="30000" dirty="0" smtClean="0"/>
                        <a:t>1</a:t>
                      </a:r>
                      <a:endParaRPr lang="en-US" sz="1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RegDn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1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</a:t>
                      </a:r>
                      <a:r>
                        <a:rPr lang="en-US" sz="1400" baseline="-25000" dirty="0" smtClean="0"/>
                        <a:t>MW</a:t>
                      </a:r>
                      <a:r>
                        <a:rPr lang="en-US" sz="1400" baseline="30000" dirty="0" smtClean="0"/>
                        <a:t>2</a:t>
                      </a:r>
                      <a:endParaRPr lang="en-US" sz="1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RegDn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AS</a:t>
                      </a:r>
                      <a:r>
                        <a:rPr lang="en-US" sz="1400" baseline="-25000" dirty="0" smtClean="0"/>
                        <a:t>MW</a:t>
                      </a:r>
                      <a:r>
                        <a:rPr lang="en-US" sz="1400" baseline="300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RegDn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AS</a:t>
                      </a:r>
                      <a:r>
                        <a:rPr lang="en-US" sz="1400" baseline="-25000" dirty="0" smtClean="0"/>
                        <a:t>MW</a:t>
                      </a:r>
                      <a:r>
                        <a:rPr lang="en-US" sz="1400" baseline="300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RegDn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AS</a:t>
                      </a:r>
                      <a:r>
                        <a:rPr lang="en-US" sz="1400" baseline="-25000" dirty="0" smtClean="0"/>
                        <a:t>MW</a:t>
                      </a:r>
                      <a:r>
                        <a:rPr lang="en-US" sz="1400" baseline="300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RegDn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ProxyAS</a:t>
                      </a:r>
                      <a:r>
                        <a:rPr lang="en-US" sz="1400" b="1" baseline="-25000" dirty="0" err="1" smtClean="0"/>
                        <a:t>MW</a:t>
                      </a:r>
                      <a:endParaRPr lang="en-US" sz="1400" b="1" baseline="30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/>
                        <a:t>ProxyRegDn</a:t>
                      </a:r>
                      <a:r>
                        <a:rPr lang="en-US" sz="1400" b="1" baseline="-25000" dirty="0" err="1" smtClean="0"/>
                        <a:t>Price</a:t>
                      </a:r>
                      <a:endParaRPr lang="en-US" sz="1400" b="1" baseline="30000" dirty="0" smtClean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2522612" y="5562600"/>
            <a:ext cx="3522782" cy="533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8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AA658A-C103-45C1-832E-B28E7F58B3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6822</TotalTime>
  <Words>1769</Words>
  <Application>Microsoft Office PowerPoint</Application>
  <PresentationFormat>On-screen Show (4:3)</PresentationFormat>
  <Paragraphs>388</Paragraphs>
  <Slides>21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TradeGothic LT</vt:lpstr>
      <vt:lpstr>TradeGothic LT Bold</vt:lpstr>
      <vt:lpstr>1_Custom Design</vt:lpstr>
      <vt:lpstr>Office Theme</vt:lpstr>
      <vt:lpstr>PowerPoint Presentation</vt:lpstr>
      <vt:lpstr>Acronyms</vt:lpstr>
      <vt:lpstr>Outlines</vt:lpstr>
      <vt:lpstr>AS Framework Changes under NPRR 863</vt:lpstr>
      <vt:lpstr>AS Offer Submission Window under RTC</vt:lpstr>
      <vt:lpstr>Proxy AS Offer Creation under RTC</vt:lpstr>
      <vt:lpstr>On-Line Upward AS Offer Structure</vt:lpstr>
      <vt:lpstr>Proxy AS Offer Creation for On-Line Upward AS Products</vt:lpstr>
      <vt:lpstr>Proxy AS Offer Creation for Reg-Down</vt:lpstr>
      <vt:lpstr>Proxy AS Offer Creation for Off-Line Non-Spin</vt:lpstr>
      <vt:lpstr>Determine Proxy AS Offer Prices</vt:lpstr>
      <vt:lpstr>Example 1: Online Upward AS Offers for All AS Products</vt:lpstr>
      <vt:lpstr>Example 2: Online Upward AS Offers for Some AS Products</vt:lpstr>
      <vt:lpstr>Example 3: Multi-Segment Online Upward AS Offers</vt:lpstr>
      <vt:lpstr>Example 4: No Online Upward AS Offers</vt:lpstr>
      <vt:lpstr>Example 5: No Online Upward AS Offers for OFFQS</vt:lpstr>
      <vt:lpstr>Example 6: No Online Reg-Down Offer</vt:lpstr>
      <vt:lpstr>Example 7: No Off-line Non-Spin Offer</vt:lpstr>
      <vt:lpstr>Determine AS Award in RTC</vt:lpstr>
      <vt:lpstr>More Discussion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Maggio, Dave</cp:lastModifiedBy>
  <cp:revision>295</cp:revision>
  <cp:lastPrinted>2016-01-21T20:53:15Z</cp:lastPrinted>
  <dcterms:created xsi:type="dcterms:W3CDTF">2016-01-21T15:20:31Z</dcterms:created>
  <dcterms:modified xsi:type="dcterms:W3CDTF">2019-08-22T15:24:56Z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