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
  </p:notesMasterIdLst>
  <p:handoutMasterIdLst>
    <p:handoutMasterId r:id="rId4"/>
  </p:handoutMasterIdLst>
  <p:sldIdLst>
    <p:sldId id="365" r:id="rId2"/>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0" autoAdjust="0"/>
    <p:restoredTop sz="94605" autoAdjust="0"/>
  </p:normalViewPr>
  <p:slideViewPr>
    <p:cSldViewPr>
      <p:cViewPr varScale="1">
        <p:scale>
          <a:sx n="132" d="100"/>
          <a:sy n="132" d="100"/>
        </p:scale>
        <p:origin x="1110" y="132"/>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244" name="Slide Number Placeholder 3"/>
          <p:cNvSpPr txBox="1">
            <a:spLocks noGrp="1"/>
          </p:cNvSpPr>
          <p:nvPr/>
        </p:nvSpPr>
        <p:spPr bwMode="auto">
          <a:xfrm>
            <a:off x="3884613" y="8721725"/>
            <a:ext cx="29733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81" tIns="46239" rIns="92481" bIns="46239" anchor="b"/>
          <a:lstStyle>
            <a:lvl1pPr defTabSz="925513" eaLnBrk="0" hangingPunct="0">
              <a:spcBef>
                <a:spcPct val="30000"/>
              </a:spcBef>
              <a:defRPr sz="1200">
                <a:solidFill>
                  <a:schemeClr val="tx1"/>
                </a:solidFill>
                <a:latin typeface="Times New Roman" pitchFamily="18" charset="0"/>
              </a:defRPr>
            </a:lvl1pPr>
            <a:lvl2pPr marL="742950" indent="-285750" defTabSz="925513" eaLnBrk="0" hangingPunct="0">
              <a:spcBef>
                <a:spcPct val="30000"/>
              </a:spcBef>
              <a:defRPr sz="1200">
                <a:solidFill>
                  <a:schemeClr val="tx1"/>
                </a:solidFill>
                <a:latin typeface="Times New Roman" pitchFamily="18" charset="0"/>
              </a:defRPr>
            </a:lvl2pPr>
            <a:lvl3pPr marL="1143000" indent="-228600" defTabSz="925513" eaLnBrk="0" hangingPunct="0">
              <a:spcBef>
                <a:spcPct val="30000"/>
              </a:spcBef>
              <a:defRPr sz="1200">
                <a:solidFill>
                  <a:schemeClr val="tx1"/>
                </a:solidFill>
                <a:latin typeface="Times New Roman" pitchFamily="18" charset="0"/>
              </a:defRPr>
            </a:lvl3pPr>
            <a:lvl4pPr marL="1600200" indent="-228600" defTabSz="925513" eaLnBrk="0" hangingPunct="0">
              <a:spcBef>
                <a:spcPct val="30000"/>
              </a:spcBef>
              <a:defRPr sz="1200">
                <a:solidFill>
                  <a:schemeClr val="tx1"/>
                </a:solidFill>
                <a:latin typeface="Times New Roman" pitchFamily="18" charset="0"/>
              </a:defRPr>
            </a:lvl4pPr>
            <a:lvl5pPr marL="2057400" indent="-228600" defTabSz="925513" eaLnBrk="0" hangingPunct="0">
              <a:spcBef>
                <a:spcPct val="30000"/>
              </a:spcBef>
              <a:defRPr sz="1200">
                <a:solidFill>
                  <a:schemeClr val="tx1"/>
                </a:solidFill>
                <a:latin typeface="Times New Roman" pitchFamily="18" charset="0"/>
              </a:defRPr>
            </a:lvl5pPr>
            <a:lvl6pPr marL="2514600" indent="-228600" defTabSz="925513" eaLnBrk="0" fontAlgn="base" hangingPunct="0">
              <a:spcBef>
                <a:spcPct val="30000"/>
              </a:spcBef>
              <a:spcAft>
                <a:spcPct val="0"/>
              </a:spcAft>
              <a:defRPr sz="1200">
                <a:solidFill>
                  <a:schemeClr val="tx1"/>
                </a:solidFill>
                <a:latin typeface="Times New Roman" pitchFamily="18" charset="0"/>
              </a:defRPr>
            </a:lvl6pPr>
            <a:lvl7pPr marL="2971800" indent="-228600" defTabSz="925513" eaLnBrk="0" fontAlgn="base" hangingPunct="0">
              <a:spcBef>
                <a:spcPct val="30000"/>
              </a:spcBef>
              <a:spcAft>
                <a:spcPct val="0"/>
              </a:spcAft>
              <a:defRPr sz="1200">
                <a:solidFill>
                  <a:schemeClr val="tx1"/>
                </a:solidFill>
                <a:latin typeface="Times New Roman" pitchFamily="18" charset="0"/>
              </a:defRPr>
            </a:lvl7pPr>
            <a:lvl8pPr marL="3429000" indent="-228600" defTabSz="925513" eaLnBrk="0" fontAlgn="base" hangingPunct="0">
              <a:spcBef>
                <a:spcPct val="30000"/>
              </a:spcBef>
              <a:spcAft>
                <a:spcPct val="0"/>
              </a:spcAft>
              <a:defRPr sz="1200">
                <a:solidFill>
                  <a:schemeClr val="tx1"/>
                </a:solidFill>
                <a:latin typeface="Times New Roman" pitchFamily="18" charset="0"/>
              </a:defRPr>
            </a:lvl8pPr>
            <a:lvl9pPr marL="3886200" indent="-228600" defTabSz="925513"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767B3EDC-DB14-4188-8A6A-A2D6398A4642}" type="slidenum">
              <a:rPr lang="en-US" altLang="en-US" b="0"/>
              <a:pPr algn="r" eaLnBrk="1" hangingPunct="1">
                <a:spcBef>
                  <a:spcPct val="0"/>
                </a:spcBef>
              </a:pPr>
              <a:t>1</a:t>
            </a:fld>
            <a:endParaRPr lang="en-US" altLang="en-US" b="0"/>
          </a:p>
        </p:txBody>
      </p:sp>
    </p:spTree>
    <p:extLst>
      <p:ext uri="{BB962C8B-B14F-4D97-AF65-F5344CB8AC3E}">
        <p14:creationId xmlns:p14="http://schemas.microsoft.com/office/powerpoint/2010/main" val="251545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381000" y="1295400"/>
            <a:ext cx="8382000" cy="5562600"/>
          </a:xfrm>
        </p:spPr>
        <p:txBody>
          <a:bodyPr/>
          <a:lstStyle/>
          <a:p>
            <a:pPr marL="457200" lvl="1" indent="0">
              <a:buNone/>
              <a:defRPr/>
            </a:pPr>
            <a:r>
              <a:rPr lang="en-US" altLang="en-US" b="1" dirty="0" smtClean="0">
                <a:solidFill>
                  <a:srgbClr val="00B050"/>
                </a:solidFill>
                <a:cs typeface="Times New Roman" pitchFamily="18" charset="0"/>
              </a:rPr>
              <a:t>TDTMS Scope </a:t>
            </a:r>
            <a:r>
              <a:rPr lang="en-US" altLang="en-US" b="1" dirty="0" smtClean="0">
                <a:solidFill>
                  <a:srgbClr val="00B050"/>
                </a:solidFill>
                <a:cs typeface="Times New Roman" pitchFamily="18" charset="0"/>
              </a:rPr>
              <a:t>Statement </a:t>
            </a:r>
            <a:endParaRPr lang="en-US" altLang="en-US" b="1" dirty="0" smtClean="0">
              <a:solidFill>
                <a:srgbClr val="FF3300"/>
              </a:solidFill>
              <a:cs typeface="Times New Roman" pitchFamily="18" charset="0"/>
            </a:endParaRPr>
          </a:p>
          <a:p>
            <a:pPr marL="0" indent="0">
              <a:buNone/>
            </a:pPr>
            <a:r>
              <a:rPr lang="en-US" sz="1000" dirty="0" smtClean="0"/>
              <a:t/>
            </a:r>
            <a:br>
              <a:rPr lang="en-US" sz="1000" dirty="0" smtClean="0"/>
            </a:br>
            <a:r>
              <a:rPr lang="en-US" sz="1700" dirty="0" smtClean="0"/>
              <a:t>The Texas Data Transport and </a:t>
            </a:r>
            <a:r>
              <a:rPr lang="en-US" sz="1700" dirty="0" err="1" smtClean="0"/>
              <a:t>MarkeTrak</a:t>
            </a:r>
            <a:r>
              <a:rPr lang="en-US" sz="1700" dirty="0" smtClean="0"/>
              <a:t> Systems (TDTMS) Working Group, reporting to the Retail Market Subcommittee (RMS), works with Market Participants and ERCOT to create and maintain data transport implementation guides, maintains the documentation for the </a:t>
            </a:r>
            <a:r>
              <a:rPr lang="en-US" sz="1700" dirty="0" err="1" smtClean="0"/>
              <a:t>MarkeTrak</a:t>
            </a:r>
            <a:r>
              <a:rPr lang="en-US" sz="1700" dirty="0" smtClean="0"/>
              <a:t> Tool and evaluates possibilities for future system upgrades. The group is instrumental in assisting Market Participants and ERCOT in resolving data transport and </a:t>
            </a:r>
            <a:r>
              <a:rPr lang="en-US" sz="1700" dirty="0" err="1" smtClean="0"/>
              <a:t>MarkeTrak</a:t>
            </a:r>
            <a:r>
              <a:rPr lang="en-US" sz="1700" dirty="0" smtClean="0"/>
              <a:t> system issues. The TDTMS Working Group responsibilities include monitoring the ERCOT Retail Market Performance Measure reporting under PUCT Subst. R. §25.88 as well as evaluating the Retail Market IT Services (SLA) Service Level Agreement.</a:t>
            </a:r>
          </a:p>
          <a:p>
            <a:pPr marL="0" indent="0">
              <a:buNone/>
            </a:pPr>
            <a:endParaRPr lang="en-US" sz="1700" dirty="0" smtClean="0"/>
          </a:p>
          <a:p>
            <a:pPr marL="0" indent="0">
              <a:buNone/>
            </a:pPr>
            <a:r>
              <a:rPr lang="en-US" sz="1700" dirty="0" smtClean="0"/>
              <a:t>The </a:t>
            </a:r>
            <a:r>
              <a:rPr lang="en-US" sz="1700" dirty="0"/>
              <a:t>TDTMS Working Group assists in the testing and implementation of new data transport software, new </a:t>
            </a:r>
            <a:r>
              <a:rPr lang="en-US" sz="1700" dirty="0" err="1"/>
              <a:t>MarkeTrak</a:t>
            </a:r>
            <a:r>
              <a:rPr lang="en-US" sz="1700" dirty="0"/>
              <a:t> tools or upgraded versions of the existing software and / or tools .The TDTMS Working Group may analyze a data transport mechanism to ensure security and reliability for the ERCOT Retail Market. The TDTMS Working Group also works with the North American Energy Standards Board (NAESB) to ensure that Texas Electronic Delivery Mechanisms (EDM) specifications are included in the latest version of the NAESB standards.</a:t>
            </a:r>
            <a:endParaRPr lang="en-US" altLang="en-US" sz="1700" dirty="0" smtClean="0"/>
          </a:p>
          <a:p>
            <a:pPr marL="800100" lvl="2" indent="0">
              <a:buFontTx/>
              <a:buNone/>
              <a:defRPr/>
            </a:pPr>
            <a:endParaRPr lang="en-US" altLang="en-US" sz="1600" dirty="0" smtClean="0"/>
          </a:p>
          <a:p>
            <a:pPr marL="800100" lvl="2" indent="0">
              <a:buFontTx/>
              <a:buNone/>
              <a:defRPr/>
            </a:pPr>
            <a:endParaRPr lang="en-US" altLang="en-US" sz="1600" dirty="0" smtClean="0"/>
          </a:p>
        </p:txBody>
      </p:sp>
      <p:sp>
        <p:nvSpPr>
          <p:cNvPr id="4" name="Slide Number Placeholder 3"/>
          <p:cNvSpPr txBox="1">
            <a:spLocks noGrp="1"/>
          </p:cNvSpPr>
          <p:nvPr/>
        </p:nvSpPr>
        <p:spPr bwMode="auto">
          <a:xfrm>
            <a:off x="5181600" y="6096000"/>
            <a:ext cx="2133600" cy="476250"/>
          </a:xfrm>
          <a:prstGeom prst="rect">
            <a:avLst/>
          </a:prstGeom>
          <a:noFill/>
          <a:ln>
            <a:miter lim="800000"/>
            <a:headEnd/>
            <a:tailEnd/>
          </a:ln>
        </p:spPr>
        <p:txBody>
          <a:bodyPr/>
          <a:lstStyle/>
          <a:p>
            <a:pPr algn="r">
              <a:defRPr/>
            </a:pPr>
            <a:endParaRPr lang="en-US" sz="1400" b="0" dirty="0">
              <a:latin typeface="+mn-lt"/>
            </a:endParaRPr>
          </a:p>
        </p:txBody>
      </p:sp>
      <p:sp>
        <p:nvSpPr>
          <p:cNvPr id="5" name="Slide Number Placeholder 4"/>
          <p:cNvSpPr>
            <a:spLocks noGrp="1"/>
          </p:cNvSpPr>
          <p:nvPr>
            <p:ph type="sldNum" sz="quarter" idx="12"/>
          </p:nvPr>
        </p:nvSpPr>
        <p:spPr>
          <a:xfrm>
            <a:off x="6553200" y="6172200"/>
            <a:ext cx="2133600" cy="476250"/>
          </a:xfrm>
        </p:spPr>
        <p:txBody>
          <a:bodyPr/>
          <a:lstStyle/>
          <a:p>
            <a:pPr>
              <a:defRPr/>
            </a:pPr>
            <a:fld id="{9BD55180-51C8-4AC3-842D-587BB0D0BECA}" type="slidenum">
              <a:rPr lang="en-US" smtClean="0"/>
              <a:pPr>
                <a:defRPr/>
              </a:pPr>
              <a:t>1</a:t>
            </a:fld>
            <a:endParaRPr lang="en-US" dirty="0"/>
          </a:p>
        </p:txBody>
      </p:sp>
      <p:sp>
        <p:nvSpPr>
          <p:cNvPr id="2" name="TextBox 1"/>
          <p:cNvSpPr txBox="1"/>
          <p:nvPr/>
        </p:nvSpPr>
        <p:spPr>
          <a:xfrm>
            <a:off x="1828800" y="457200"/>
            <a:ext cx="6833008" cy="400110"/>
          </a:xfrm>
          <a:prstGeom prst="rect">
            <a:avLst/>
          </a:prstGeom>
          <a:noFill/>
        </p:spPr>
        <p:txBody>
          <a:bodyPr wrap="square">
            <a:spAutoFit/>
          </a:bodyPr>
          <a:lstStyle/>
          <a:p>
            <a:pPr>
              <a:defRPr/>
            </a:pPr>
            <a:r>
              <a:rPr lang="en-US" altLang="en-US" sz="2000" kern="0" dirty="0" smtClean="0">
                <a:solidFill>
                  <a:srgbClr val="000000"/>
                </a:solidFill>
                <a:latin typeface="Arial"/>
              </a:rPr>
              <a:t>RMS Approved November 3, 2015</a:t>
            </a:r>
            <a:endParaRPr lang="en-US" sz="2000" dirty="0"/>
          </a:p>
        </p:txBody>
      </p:sp>
    </p:spTree>
    <p:extLst>
      <p:ext uri="{BB962C8B-B14F-4D97-AF65-F5344CB8AC3E}">
        <p14:creationId xmlns:p14="http://schemas.microsoft.com/office/powerpoint/2010/main" val="924989759"/>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19435</TotalTime>
  <Words>11</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Impact</vt:lpstr>
      <vt:lpstr>Times New Roman</vt:lpstr>
      <vt:lpstr>Default Design</vt:lpstr>
      <vt:lpstr>PowerPoint Presentation</vt:lpstr>
    </vt:vector>
  </TitlesOfParts>
  <Company>ERCOT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Clifton, Suzy</cp:lastModifiedBy>
  <cp:revision>935</cp:revision>
  <cp:lastPrinted>2002-09-24T18:27:58Z</cp:lastPrinted>
  <dcterms:created xsi:type="dcterms:W3CDTF">2002-07-29T21:45:07Z</dcterms:created>
  <dcterms:modified xsi:type="dcterms:W3CDTF">2019-08-21T20:51:47Z</dcterms:modified>
</cp:coreProperties>
</file>