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8"/>
  </p:notesMasterIdLst>
  <p:handoutMasterIdLst>
    <p:handoutMasterId r:id="rId19"/>
  </p:handoutMasterIdLst>
  <p:sldIdLst>
    <p:sldId id="260" r:id="rId6"/>
    <p:sldId id="346" r:id="rId7"/>
    <p:sldId id="368" r:id="rId8"/>
    <p:sldId id="375" r:id="rId9"/>
    <p:sldId id="409" r:id="rId10"/>
    <p:sldId id="372" r:id="rId11"/>
    <p:sldId id="407" r:id="rId12"/>
    <p:sldId id="408" r:id="rId13"/>
    <p:sldId id="373" r:id="rId14"/>
    <p:sldId id="410" r:id="rId15"/>
    <p:sldId id="374" r:id="rId16"/>
    <p:sldId id="345"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kerson, Woody" initials="RW" lastIdx="1" clrIdx="0">
    <p:extLst>
      <p:ext uri="{19B8F6BF-5375-455C-9EA6-DF929625EA0E}">
        <p15:presenceInfo xmlns:p15="http://schemas.microsoft.com/office/powerpoint/2012/main" userId="S-1-5-21-639947351-343809578-3807592339-4404" providerId="AD"/>
      </p:ext>
    </p:extLst>
  </p:cmAuthor>
  <p:cmAuthor id="2" name="F.Garcia" initials="FG" lastIdx="3" clrIdx="1">
    <p:extLst>
      <p:ext uri="{19B8F6BF-5375-455C-9EA6-DF929625EA0E}">
        <p15:presenceInfo xmlns:p15="http://schemas.microsoft.com/office/powerpoint/2012/main" userId="F.Garci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871" autoAdjust="0"/>
  </p:normalViewPr>
  <p:slideViewPr>
    <p:cSldViewPr showGuides="1">
      <p:cViewPr varScale="1">
        <p:scale>
          <a:sx n="106" d="100"/>
          <a:sy n="106" d="100"/>
        </p:scale>
        <p:origin x="1068" y="96"/>
      </p:cViewPr>
      <p:guideLst>
        <p:guide orient="horz" pos="2160"/>
        <p:guide pos="2880"/>
      </p:guideLst>
    </p:cSldViewPr>
  </p:slideViewPr>
  <p:notesTextViewPr>
    <p:cViewPr>
      <p:scale>
        <a:sx n="3" d="2"/>
        <a:sy n="3" d="2"/>
      </p:scale>
      <p:origin x="0" y="0"/>
    </p:cViewPr>
  </p:notesTextViewPr>
  <p:notesViewPr>
    <p:cSldViewPr showGuides="1">
      <p:cViewPr varScale="1">
        <p:scale>
          <a:sx n="96" d="100"/>
          <a:sy n="96" d="100"/>
        </p:scale>
        <p:origin x="35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8/21/2019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8/21/2019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4278600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891134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7"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2"/>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458200" y="6223084"/>
            <a:ext cx="609600" cy="2968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223084"/>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22308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5994484"/>
            <a:ext cx="1181868" cy="457200"/>
          </a:xfrm>
          <a:prstGeom prst="rect">
            <a:avLst/>
          </a:prstGeom>
        </p:spPr>
      </p:pic>
      <p:sp>
        <p:nvSpPr>
          <p:cNvPr id="9" name="TextBox 8"/>
          <p:cNvSpPr txBox="1"/>
          <p:nvPr userDrawn="1"/>
        </p:nvSpPr>
        <p:spPr>
          <a:xfrm>
            <a:off x="8671" y="6251629"/>
            <a:ext cx="2840925" cy="400110"/>
          </a:xfrm>
          <a:prstGeom prst="rect">
            <a:avLst/>
          </a:prstGeom>
          <a:noFill/>
        </p:spPr>
        <p:txBody>
          <a:bodyPr wrap="square" rtlCol="0">
            <a:spAutoFit/>
          </a:bodyPr>
          <a:lstStyle/>
          <a:p>
            <a:pPr algn="l"/>
            <a:endParaRPr lang="en-US" sz="1000" b="1" baseline="0" dirty="0" smtClean="0">
              <a:solidFill>
                <a:schemeClr val="tx1"/>
              </a:solidFill>
            </a:endParaRPr>
          </a:p>
          <a:p>
            <a:pPr algn="l"/>
            <a:r>
              <a:rPr lang="en-US" sz="1000" b="1" baseline="0" dirty="0" smtClean="0">
                <a:solidFill>
                  <a:schemeClr val="tx2"/>
                </a:solidFill>
              </a:rPr>
              <a:t>PUBLIC</a:t>
            </a:r>
            <a:endParaRPr lang="en-US" sz="1000" b="0"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29000" y="2362200"/>
            <a:ext cx="5553740" cy="2646878"/>
          </a:xfrm>
          <a:prstGeom prst="rect">
            <a:avLst/>
          </a:prstGeom>
          <a:noFill/>
        </p:spPr>
        <p:txBody>
          <a:bodyPr wrap="square" rtlCol="0">
            <a:spAutoFit/>
          </a:bodyPr>
          <a:lstStyle/>
          <a:p>
            <a:endParaRPr lang="en-US" sz="2000" b="1" dirty="0" smtClean="0">
              <a:solidFill>
                <a:schemeClr val="tx2"/>
              </a:solidFill>
            </a:endParaRPr>
          </a:p>
          <a:p>
            <a:r>
              <a:rPr lang="en-US" sz="2000" b="1" dirty="0" smtClean="0">
                <a:solidFill>
                  <a:schemeClr val="tx2"/>
                </a:solidFill>
              </a:rPr>
              <a:t>NPRR 966 OWG</a:t>
            </a:r>
          </a:p>
          <a:p>
            <a:endParaRPr lang="en-US" i="1" dirty="0">
              <a:solidFill>
                <a:schemeClr val="tx2"/>
              </a:solidFill>
            </a:endParaRPr>
          </a:p>
          <a:p>
            <a:r>
              <a:rPr lang="en-US" i="1" dirty="0" smtClean="0">
                <a:solidFill>
                  <a:schemeClr val="tx2"/>
                </a:solidFill>
              </a:rPr>
              <a:t>Stephen Solis</a:t>
            </a:r>
            <a:endParaRPr lang="en-US" i="1" dirty="0">
              <a:solidFill>
                <a:schemeClr val="tx2"/>
              </a:solidFill>
            </a:endParaRPr>
          </a:p>
          <a:p>
            <a:r>
              <a:rPr lang="en-US" dirty="0" smtClean="0">
                <a:solidFill>
                  <a:schemeClr val="tx2"/>
                </a:solidFill>
              </a:rPr>
              <a:t>System Operations Improvement Manager</a:t>
            </a:r>
          </a:p>
          <a:p>
            <a:endParaRPr lang="en-US" dirty="0" smtClean="0">
              <a:solidFill>
                <a:schemeClr val="tx2"/>
              </a:solidFill>
            </a:endParaRPr>
          </a:p>
          <a:p>
            <a:endParaRPr lang="en-US" dirty="0">
              <a:solidFill>
                <a:schemeClr val="tx2"/>
              </a:solidFill>
            </a:endParaRPr>
          </a:p>
          <a:p>
            <a:r>
              <a:rPr lang="en-US" dirty="0" smtClean="0">
                <a:solidFill>
                  <a:schemeClr val="tx2"/>
                </a:solidFill>
              </a:rPr>
              <a:t>ERCOT Public</a:t>
            </a:r>
          </a:p>
          <a:p>
            <a:r>
              <a:rPr lang="en-US" dirty="0" smtClean="0">
                <a:solidFill>
                  <a:schemeClr val="tx2"/>
                </a:solidFill>
              </a:rPr>
              <a:t>August 22, 2019</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on Generators</a:t>
            </a:r>
            <a:endParaRPr lang="en-US" dirty="0"/>
          </a:p>
        </p:txBody>
      </p:sp>
      <p:sp>
        <p:nvSpPr>
          <p:cNvPr id="3" name="Content Placeholder 2"/>
          <p:cNvSpPr>
            <a:spLocks noGrp="1"/>
          </p:cNvSpPr>
          <p:nvPr>
            <p:ph idx="1"/>
          </p:nvPr>
        </p:nvSpPr>
        <p:spPr>
          <a:xfrm>
            <a:off x="228600" y="457200"/>
            <a:ext cx="8763000" cy="4853233"/>
          </a:xfrm>
        </p:spPr>
        <p:txBody>
          <a:bodyPr/>
          <a:lstStyle/>
          <a:p>
            <a:endParaRPr lang="en-US" dirty="0" smtClean="0"/>
          </a:p>
          <a:p>
            <a:r>
              <a:rPr lang="en-US" sz="2400" dirty="0" smtClean="0"/>
              <a:t>Voltage Set Point changes</a:t>
            </a:r>
          </a:p>
          <a:p>
            <a:pPr lvl="1"/>
            <a:r>
              <a:rPr lang="en-US" sz="1800" dirty="0" smtClean="0"/>
              <a:t>Some generators may see an increase and some generator may see a decrease in the number of Voltage Set Point changes which depends on the topology and reactive controls in an area.</a:t>
            </a:r>
          </a:p>
          <a:p>
            <a:pPr lvl="1"/>
            <a:r>
              <a:rPr lang="en-US" sz="1800" dirty="0" smtClean="0"/>
              <a:t>Generator Voltage Set Point changes will be given a higher control “cost” so that Transmission reactive devices are utilized first up to a combined “cost” that exceeds the “cost” of the Voltage Set Point change.</a:t>
            </a:r>
          </a:p>
          <a:p>
            <a:pPr lvl="1"/>
            <a:r>
              <a:rPr lang="en-US" sz="1800" dirty="0" smtClean="0"/>
              <a:t>Generators will still receive Voltage Set Point changes the same way as today from their ERCOT Transmission Operator even if the change was part of the optimized reactive dispatch.</a:t>
            </a: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2270425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Frame</a:t>
            </a:r>
            <a:endParaRPr lang="en-US" dirty="0"/>
          </a:p>
        </p:txBody>
      </p:sp>
      <p:sp>
        <p:nvSpPr>
          <p:cNvPr id="3" name="Content Placeholder 2"/>
          <p:cNvSpPr>
            <a:spLocks noGrp="1"/>
          </p:cNvSpPr>
          <p:nvPr>
            <p:ph idx="1"/>
          </p:nvPr>
        </p:nvSpPr>
        <p:spPr>
          <a:xfrm>
            <a:off x="76200" y="762000"/>
            <a:ext cx="8763000" cy="4853233"/>
          </a:xfrm>
        </p:spPr>
        <p:txBody>
          <a:bodyPr/>
          <a:lstStyle/>
          <a:p>
            <a:pPr marL="0" indent="0">
              <a:buNone/>
            </a:pPr>
            <a:endParaRPr lang="en-US" dirty="0" smtClean="0"/>
          </a:p>
          <a:p>
            <a:r>
              <a:rPr lang="en-US" sz="2400" dirty="0" smtClean="0"/>
              <a:t>ERCOT would like to have NPRR 966 make the December 2019 Board meeting to support finalization of planning activities in 2019.</a:t>
            </a:r>
          </a:p>
          <a:p>
            <a:r>
              <a:rPr lang="en-US" sz="2400" dirty="0" smtClean="0"/>
              <a:t>Preliminary scheduling estimates </a:t>
            </a:r>
            <a:r>
              <a:rPr lang="en-US" sz="2400" dirty="0" smtClean="0"/>
              <a:t>would make production capability sometime mid-2021</a:t>
            </a:r>
            <a:r>
              <a:rPr lang="en-US" sz="2400" dirty="0" smtClean="0"/>
              <a:t>.  This schedule will be finalized by end of 2019.</a:t>
            </a:r>
            <a:endParaRPr lang="en-US" sz="2400" dirty="0" smtClean="0"/>
          </a:p>
          <a:p>
            <a:r>
              <a:rPr lang="en-US" sz="2400" dirty="0" smtClean="0"/>
              <a:t>ERCOT expects to test or pilot results for 3 to 6 months to tune, stabilize and build confidence in the reactive </a:t>
            </a:r>
            <a:r>
              <a:rPr lang="en-US" sz="2400" dirty="0" smtClean="0"/>
              <a:t>dispatch prior to un gray boxing NPRR 966 language.</a:t>
            </a:r>
            <a:endParaRPr lang="en-US" sz="2400" dirty="0" smtClean="0"/>
          </a:p>
          <a:p>
            <a:pPr marL="0" indent="0">
              <a:buNone/>
            </a:pPr>
            <a:endParaRPr lang="en-US" sz="24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14044494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 Q&amp;A</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pic>
        <p:nvPicPr>
          <p:cNvPr id="7" name="Content Placeholder 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219200" y="990600"/>
            <a:ext cx="6242304" cy="4511040"/>
          </a:xfrm>
        </p:spPr>
      </p:pic>
    </p:spTree>
    <p:extLst>
      <p:ext uri="{BB962C8B-B14F-4D97-AF65-F5344CB8AC3E}">
        <p14:creationId xmlns:p14="http://schemas.microsoft.com/office/powerpoint/2010/main" val="26677274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Statement </a:t>
            </a:r>
          </a:p>
        </p:txBody>
      </p:sp>
      <p:sp>
        <p:nvSpPr>
          <p:cNvPr id="3" name="Content Placeholder 2"/>
          <p:cNvSpPr>
            <a:spLocks noGrp="1"/>
          </p:cNvSpPr>
          <p:nvPr>
            <p:ph idx="1"/>
          </p:nvPr>
        </p:nvSpPr>
        <p:spPr>
          <a:xfrm>
            <a:off x="76200" y="914400"/>
            <a:ext cx="8763000" cy="4853233"/>
          </a:xfrm>
        </p:spPr>
        <p:txBody>
          <a:bodyPr/>
          <a:lstStyle/>
          <a:p>
            <a:endParaRPr lang="en-US" dirty="0" smtClean="0"/>
          </a:p>
          <a:p>
            <a:r>
              <a:rPr lang="en-US" sz="2400" dirty="0" smtClean="0"/>
              <a:t>The </a:t>
            </a:r>
            <a:r>
              <a:rPr lang="en-US" sz="2400" dirty="0"/>
              <a:t>integration of renewable generation within the ERCOT interconnection has introduced several new Transmission Operators and fundamentally altered the generation dispatch pattern in the region. </a:t>
            </a:r>
            <a:r>
              <a:rPr lang="en-US" sz="2400" dirty="0" smtClean="0"/>
              <a:t>A </a:t>
            </a:r>
            <a:r>
              <a:rPr lang="en-US" sz="2400" dirty="0"/>
              <a:t>new tool is needed to </a:t>
            </a:r>
            <a:r>
              <a:rPr lang="en-US" sz="2400" dirty="0" smtClean="0"/>
              <a:t>address multiple </a:t>
            </a:r>
            <a:r>
              <a:rPr lang="en-US" sz="2400" dirty="0"/>
              <a:t>interrelated objectives of coordination of voltage and reactive control between TOs, maintaining reliability by preventing and or correcting System Operating Limit (SOL) exceedances, minimizing cost of maintenance resulting from increased switching, and maintaining or improving transfer capability.</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632889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Reactive Power Coordination “Tool”</a:t>
            </a:r>
            <a:endParaRPr lang="en-US" dirty="0"/>
          </a:p>
        </p:txBody>
      </p:sp>
      <p:sp>
        <p:nvSpPr>
          <p:cNvPr id="3" name="Content Placeholder 2"/>
          <p:cNvSpPr>
            <a:spLocks noGrp="1"/>
          </p:cNvSpPr>
          <p:nvPr>
            <p:ph idx="1"/>
          </p:nvPr>
        </p:nvSpPr>
        <p:spPr>
          <a:xfrm>
            <a:off x="76200" y="762000"/>
            <a:ext cx="8763000" cy="4853233"/>
          </a:xfrm>
        </p:spPr>
        <p:txBody>
          <a:bodyPr/>
          <a:lstStyle/>
          <a:p>
            <a:endParaRPr lang="en-US" dirty="0" smtClean="0"/>
          </a:p>
          <a:p>
            <a:r>
              <a:rPr lang="en-US" sz="2400" dirty="0" smtClean="0"/>
              <a:t>ERCOT is actively working on a project to develop a multi hour look ahead tool to </a:t>
            </a:r>
            <a:r>
              <a:rPr lang="en-US" sz="2400" dirty="0"/>
              <a:t>improve reactive power coordination within the ERCOT region</a:t>
            </a:r>
            <a:r>
              <a:rPr lang="en-US" sz="2400" dirty="0" smtClean="0"/>
              <a:t>.</a:t>
            </a:r>
          </a:p>
          <a:p>
            <a:r>
              <a:rPr lang="en-US" sz="2400" dirty="0" smtClean="0"/>
              <a:t>This tool </a:t>
            </a:r>
            <a:r>
              <a:rPr lang="en-US" sz="2400" dirty="0" smtClean="0"/>
              <a:t>will be called </a:t>
            </a:r>
            <a:r>
              <a:rPr lang="en-US" sz="2400" dirty="0" smtClean="0"/>
              <a:t>the Reactive Power Coordination (RPC) tool.</a:t>
            </a:r>
          </a:p>
          <a:p>
            <a:r>
              <a:rPr lang="en-US" sz="2400" dirty="0" smtClean="0"/>
              <a:t>The RPC tool will optimize reactive power controls (</a:t>
            </a:r>
            <a:r>
              <a:rPr lang="en-US" sz="2400" dirty="0"/>
              <a:t>shunt devices, Generator Voltage Set Points, Static </a:t>
            </a:r>
            <a:r>
              <a:rPr lang="en-US" sz="2400" dirty="0" err="1"/>
              <a:t>Var</a:t>
            </a:r>
            <a:r>
              <a:rPr lang="en-US" sz="2400" dirty="0"/>
              <a:t> Compensators (SVCs), etc.) </a:t>
            </a:r>
            <a:r>
              <a:rPr lang="en-US" sz="2400" dirty="0" smtClean="0"/>
              <a:t>across </a:t>
            </a:r>
            <a:r>
              <a:rPr lang="en-US" sz="2400" dirty="0"/>
              <a:t>a multi-hour interval to resolve reactive power and voltage-related </a:t>
            </a:r>
            <a:r>
              <a:rPr lang="en-US" sz="2400" dirty="0" smtClean="0"/>
              <a:t>constraints (voltage </a:t>
            </a:r>
            <a:r>
              <a:rPr lang="en-US" sz="2400" dirty="0"/>
              <a:t>limits, temporal constraints, reactive reserves, etc.) under both normal and contingency conditions. </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714842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Reactive Power Coordination “Tool”</a:t>
            </a:r>
            <a:endParaRPr lang="en-US" dirty="0"/>
          </a:p>
        </p:txBody>
      </p:sp>
      <p:sp>
        <p:nvSpPr>
          <p:cNvPr id="3" name="Content Placeholder 2"/>
          <p:cNvSpPr>
            <a:spLocks noGrp="1"/>
          </p:cNvSpPr>
          <p:nvPr>
            <p:ph idx="1"/>
          </p:nvPr>
        </p:nvSpPr>
        <p:spPr>
          <a:xfrm>
            <a:off x="228600" y="821164"/>
            <a:ext cx="8763000" cy="4419600"/>
          </a:xfrm>
        </p:spPr>
        <p:txBody>
          <a:bodyPr/>
          <a:lstStyle/>
          <a:p>
            <a:r>
              <a:rPr lang="en-US" sz="2400" dirty="0" smtClean="0"/>
              <a:t>The RPC </a:t>
            </a:r>
            <a:r>
              <a:rPr lang="en-US" sz="2400" dirty="0"/>
              <a:t>tool will be used in multiple use cases.</a:t>
            </a:r>
          </a:p>
          <a:p>
            <a:pPr lvl="1"/>
            <a:r>
              <a:rPr lang="en-US" sz="2000" dirty="0"/>
              <a:t>Hourly study that optimizes across the next 12 </a:t>
            </a:r>
            <a:r>
              <a:rPr lang="en-US" sz="2000" dirty="0"/>
              <a:t>hours.</a:t>
            </a:r>
            <a:endParaRPr lang="en-US" sz="2000" dirty="0"/>
          </a:p>
          <a:p>
            <a:pPr lvl="1"/>
            <a:r>
              <a:rPr lang="en-US" sz="2000" dirty="0"/>
              <a:t>Daily study that optimizes the same window as Daily Reliability Unit Commitment (DRUC) .</a:t>
            </a:r>
          </a:p>
          <a:p>
            <a:pPr lvl="1"/>
            <a:r>
              <a:rPr lang="en-US" sz="2000" dirty="0" smtClean="0"/>
              <a:t>Incorporated into operations look ahead studies</a:t>
            </a:r>
            <a:endParaRPr lang="en-US" sz="2000" dirty="0"/>
          </a:p>
          <a:p>
            <a:pPr lvl="1"/>
            <a:r>
              <a:rPr lang="en-US" sz="2000" dirty="0" smtClean="0"/>
              <a:t>Offline planning study mode that will work with bus branch cases (e.g. SSWG).</a:t>
            </a:r>
          </a:p>
          <a:p>
            <a:r>
              <a:rPr lang="en-US" sz="2400" dirty="0" smtClean="0"/>
              <a:t>The Daily study reactive dispatch will be informational to identify areas for additional coordination (e.g. </a:t>
            </a:r>
            <a:r>
              <a:rPr lang="en-US" sz="2400" dirty="0" smtClean="0"/>
              <a:t>ability to develop </a:t>
            </a:r>
            <a:r>
              <a:rPr lang="en-US" sz="2400" dirty="0" smtClean="0"/>
              <a:t>CMP’s ahead of real time seen in the Daily study).</a:t>
            </a:r>
            <a:endParaRPr lang="en-US" sz="2400" dirty="0" smtClean="0"/>
          </a:p>
          <a:p>
            <a:r>
              <a:rPr lang="en-US" sz="2400" dirty="0" smtClean="0"/>
              <a:t>The Hourly study will be more accurate and give a 12 hour rolling window of expected reactive controls dispatch.</a:t>
            </a:r>
            <a:r>
              <a:rPr lang="en-US" sz="2400" dirty="0"/>
              <a:t> </a:t>
            </a:r>
            <a:r>
              <a:rPr lang="en-US" sz="2400" dirty="0" smtClean="0"/>
              <a:t> The dispatch for the next hour is expected to be implemented unless there are reliability reasons for not doing so.</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7918342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Reactive Power Coordination “Tool” benefits</a:t>
            </a:r>
            <a:endParaRPr lang="en-US" dirty="0"/>
          </a:p>
        </p:txBody>
      </p:sp>
      <p:sp>
        <p:nvSpPr>
          <p:cNvPr id="3" name="Content Placeholder 2"/>
          <p:cNvSpPr>
            <a:spLocks noGrp="1"/>
          </p:cNvSpPr>
          <p:nvPr>
            <p:ph idx="1"/>
          </p:nvPr>
        </p:nvSpPr>
        <p:spPr>
          <a:xfrm>
            <a:off x="228600" y="1143000"/>
            <a:ext cx="8763000" cy="4419600"/>
          </a:xfrm>
        </p:spPr>
        <p:txBody>
          <a:bodyPr/>
          <a:lstStyle/>
          <a:p>
            <a:r>
              <a:rPr lang="en-US" sz="2400" dirty="0" smtClean="0"/>
              <a:t>Fewer real time voltage limit exceedances</a:t>
            </a:r>
            <a:endParaRPr lang="en-US" sz="2000" dirty="0" smtClean="0"/>
          </a:p>
          <a:p>
            <a:r>
              <a:rPr lang="en-US" sz="2400" dirty="0" smtClean="0"/>
              <a:t>Help to ensure that sufficient reactive reserves are maintained</a:t>
            </a:r>
          </a:p>
          <a:p>
            <a:r>
              <a:rPr lang="en-US" sz="2400" dirty="0" smtClean="0"/>
              <a:t>Fewer real time Constraint Management Plans (CMPs) and more identified in advance of real time.</a:t>
            </a:r>
          </a:p>
          <a:p>
            <a:r>
              <a:rPr lang="en-US" sz="2400" dirty="0" smtClean="0"/>
              <a:t>Improved reactive flows (e.g. lower MVAR flows in some areas, fewer areas with circulating MVAR flows, etc.)</a:t>
            </a:r>
          </a:p>
          <a:p>
            <a:r>
              <a:rPr lang="en-US" sz="2400" dirty="0" smtClean="0"/>
              <a:t>Enhanced coordination between TOs</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1256955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NPRR 966 – Outage Coordination</a:t>
            </a:r>
            <a:endParaRPr lang="en-US" dirty="0"/>
          </a:p>
        </p:txBody>
      </p:sp>
      <p:sp>
        <p:nvSpPr>
          <p:cNvPr id="3" name="Content Placeholder 2"/>
          <p:cNvSpPr>
            <a:spLocks noGrp="1"/>
          </p:cNvSpPr>
          <p:nvPr>
            <p:ph idx="1"/>
          </p:nvPr>
        </p:nvSpPr>
        <p:spPr>
          <a:xfrm>
            <a:off x="76200" y="762000"/>
            <a:ext cx="8763000" cy="4853233"/>
          </a:xfrm>
        </p:spPr>
        <p:txBody>
          <a:bodyPr/>
          <a:lstStyle/>
          <a:p>
            <a:endParaRPr lang="en-US" dirty="0" smtClean="0"/>
          </a:p>
          <a:p>
            <a:pPr lvl="0"/>
            <a:r>
              <a:rPr lang="en-US" sz="2400" dirty="0" smtClean="0"/>
              <a:t>Sections 3.1.4.3 and 3.1.4.4 clarifies </a:t>
            </a:r>
            <a:r>
              <a:rPr lang="en-US" sz="2400" dirty="0"/>
              <a:t>expectations for entering Outages for reactors, capacitors, reactive controlled sources for Resource Entities and TSPs so that the Reactive Power Coordination tool can have accurate awareness of the availability of the reactors, capacitors, and reactive controlled sources</a:t>
            </a:r>
            <a:r>
              <a:rPr lang="en-US" sz="2400" dirty="0" smtClean="0"/>
              <a:t>;</a:t>
            </a:r>
          </a:p>
          <a:p>
            <a:pPr marL="0" lvl="0" indent="0">
              <a:buNone/>
            </a:pP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28696109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NPRR 966 – Modeling</a:t>
            </a:r>
            <a:endParaRPr lang="en-US" dirty="0"/>
          </a:p>
        </p:txBody>
      </p:sp>
      <p:sp>
        <p:nvSpPr>
          <p:cNvPr id="3" name="Content Placeholder 2"/>
          <p:cNvSpPr>
            <a:spLocks noGrp="1"/>
          </p:cNvSpPr>
          <p:nvPr>
            <p:ph idx="1"/>
          </p:nvPr>
        </p:nvSpPr>
        <p:spPr>
          <a:xfrm>
            <a:off x="76200" y="762000"/>
            <a:ext cx="8763000" cy="4853233"/>
          </a:xfrm>
        </p:spPr>
        <p:txBody>
          <a:bodyPr/>
          <a:lstStyle/>
          <a:p>
            <a:endParaRPr lang="en-US" dirty="0" smtClean="0"/>
          </a:p>
          <a:p>
            <a:pPr lvl="0"/>
            <a:r>
              <a:rPr lang="en-US" sz="2400" dirty="0" smtClean="0"/>
              <a:t>Sections </a:t>
            </a:r>
            <a:r>
              <a:rPr lang="en-US" sz="2400" dirty="0"/>
              <a:t>3.10.7.1.4 and Section  3.10.7.1.5 </a:t>
            </a:r>
            <a:r>
              <a:rPr lang="en-US" sz="2400" dirty="0" smtClean="0"/>
              <a:t>specify the need to add temporal constraints to the Network Operations Model for transformers and reactive devices </a:t>
            </a:r>
            <a:r>
              <a:rPr lang="en-US" sz="2400" dirty="0"/>
              <a:t>so that the Reactive Power Coordination tool can have accurate awareness of any temporal constraints of the reactors, capacitors, or other reactive controlled sources (e.g. how many times a capacitor can be switched in or out in a 12 hour period); </a:t>
            </a:r>
            <a:r>
              <a:rPr lang="en-US" sz="2400" dirty="0" smtClean="0"/>
              <a:t>and</a:t>
            </a:r>
          </a:p>
          <a:p>
            <a:pPr lvl="0"/>
            <a:r>
              <a:rPr lang="en-US" sz="2400" dirty="0" smtClean="0"/>
              <a:t>This will be similar to the information received as part of a survey in 2017.</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6233384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NPRR 966 – Voltage Support Service</a:t>
            </a:r>
            <a:endParaRPr lang="en-US" dirty="0"/>
          </a:p>
        </p:txBody>
      </p:sp>
      <p:sp>
        <p:nvSpPr>
          <p:cNvPr id="3" name="Content Placeholder 2"/>
          <p:cNvSpPr>
            <a:spLocks noGrp="1"/>
          </p:cNvSpPr>
          <p:nvPr>
            <p:ph idx="1"/>
          </p:nvPr>
        </p:nvSpPr>
        <p:spPr>
          <a:xfrm>
            <a:off x="76200" y="762000"/>
            <a:ext cx="8763000" cy="4853233"/>
          </a:xfrm>
        </p:spPr>
        <p:txBody>
          <a:bodyPr/>
          <a:lstStyle/>
          <a:p>
            <a:pPr lvl="0"/>
            <a:r>
              <a:rPr lang="en-US" sz="1800" dirty="0" smtClean="0"/>
              <a:t>Paragraph (7) added to Section </a:t>
            </a:r>
            <a:r>
              <a:rPr lang="en-US" sz="1800" dirty="0"/>
              <a:t>6.5.7.7 for ERCOT to provide </a:t>
            </a:r>
            <a:r>
              <a:rPr lang="en-US" sz="1800" dirty="0" smtClean="0"/>
              <a:t>the hourly optimized reactive power dispatch </a:t>
            </a:r>
            <a:r>
              <a:rPr lang="en-US" sz="1800" dirty="0"/>
              <a:t>via a TSP-specific Messaging System and also to post the schedule on the MIS Secure Area accessible by the </a:t>
            </a:r>
            <a:r>
              <a:rPr lang="en-US" sz="1800" dirty="0" err="1"/>
              <a:t>TSPs.</a:t>
            </a:r>
            <a:r>
              <a:rPr lang="en-US" sz="1800" dirty="0"/>
              <a:t>  </a:t>
            </a:r>
            <a:endParaRPr lang="en-US" sz="1800" dirty="0" smtClean="0"/>
          </a:p>
          <a:p>
            <a:pPr lvl="0"/>
            <a:r>
              <a:rPr lang="en-US" sz="1800" dirty="0" smtClean="0"/>
              <a:t>This </a:t>
            </a:r>
            <a:r>
              <a:rPr lang="en-US" sz="1800" dirty="0"/>
              <a:t>Messaging System will operate very similarly to the one utilized with Qualified Scheduling Entities (QSEs) but will be for </a:t>
            </a:r>
            <a:r>
              <a:rPr lang="en-US" sz="1800" dirty="0" err="1"/>
              <a:t>TSPs.</a:t>
            </a:r>
            <a:r>
              <a:rPr lang="en-US" sz="1800" dirty="0"/>
              <a:t>  This will require the TSPs to implement an application programming interface (API) on the TSP side to interface with the Messaging System.  </a:t>
            </a:r>
            <a:endParaRPr lang="en-US" sz="1800" dirty="0" smtClean="0"/>
          </a:p>
          <a:p>
            <a:pPr lvl="0"/>
            <a:r>
              <a:rPr lang="en-US" sz="1800" dirty="0" smtClean="0"/>
              <a:t>The </a:t>
            </a:r>
            <a:r>
              <a:rPr lang="en-US" sz="1800" dirty="0"/>
              <a:t>TSPs will be responsible for providing this Dispatch schedule to their operators.  </a:t>
            </a:r>
            <a:endParaRPr lang="en-US" sz="1800" dirty="0" smtClean="0"/>
          </a:p>
          <a:p>
            <a:pPr lvl="0"/>
            <a:r>
              <a:rPr lang="en-US" sz="1800" dirty="0" smtClean="0"/>
              <a:t>The </a:t>
            </a:r>
            <a:r>
              <a:rPr lang="en-US" sz="1800" dirty="0"/>
              <a:t>TSPs will also be required to send an acknowledgement of receipt each hour.  </a:t>
            </a:r>
            <a:endParaRPr lang="en-US" sz="1800" dirty="0" smtClean="0"/>
          </a:p>
          <a:p>
            <a:pPr lvl="0"/>
            <a:r>
              <a:rPr lang="en-US" sz="1800" dirty="0" smtClean="0"/>
              <a:t>The </a:t>
            </a:r>
            <a:r>
              <a:rPr lang="en-US" sz="1800" dirty="0"/>
              <a:t>TSPs would be required to implement and or instruct others to implement the Dispatch schedule unless they determine they should not due to reliability reasons (e.g. a Forced Outage occurs that modifies the necessary reactive Dispatch or the inability to implement the Dispatch, severe weather, etc.). </a:t>
            </a:r>
            <a:endParaRPr lang="en-US" sz="1800" dirty="0" smtClean="0"/>
          </a:p>
          <a:p>
            <a:pPr lvl="0"/>
            <a:r>
              <a:rPr lang="en-US" sz="1800" dirty="0" smtClean="0"/>
              <a:t>ERCOT </a:t>
            </a:r>
            <a:r>
              <a:rPr lang="en-US" sz="1800" dirty="0"/>
              <a:t>will be required to notify the TSPs when the Reactive Power Coordination tool is unavailable and then </a:t>
            </a:r>
            <a:r>
              <a:rPr lang="en-US" sz="1800" dirty="0" smtClean="0"/>
              <a:t>when </a:t>
            </a:r>
            <a:r>
              <a:rPr lang="en-US" sz="1800" dirty="0"/>
              <a:t>it is </a:t>
            </a:r>
            <a:r>
              <a:rPr lang="en-US" sz="1800" dirty="0" smtClean="0"/>
              <a:t>available again. </a:t>
            </a: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30194701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Coordination between ERCOT and TOs</a:t>
            </a:r>
            <a:endParaRPr lang="en-US" dirty="0"/>
          </a:p>
        </p:txBody>
      </p:sp>
      <p:sp>
        <p:nvSpPr>
          <p:cNvPr id="3" name="Content Placeholder 2"/>
          <p:cNvSpPr>
            <a:spLocks noGrp="1"/>
          </p:cNvSpPr>
          <p:nvPr>
            <p:ph idx="1"/>
          </p:nvPr>
        </p:nvSpPr>
        <p:spPr>
          <a:xfrm>
            <a:off x="228600" y="457200"/>
            <a:ext cx="8763000" cy="4853233"/>
          </a:xfrm>
        </p:spPr>
        <p:txBody>
          <a:bodyPr/>
          <a:lstStyle/>
          <a:p>
            <a:endParaRPr lang="en-US" dirty="0" smtClean="0"/>
          </a:p>
          <a:p>
            <a:r>
              <a:rPr lang="en-US" sz="2400" dirty="0" smtClean="0"/>
              <a:t>Project Implementation</a:t>
            </a:r>
          </a:p>
          <a:p>
            <a:pPr lvl="1"/>
            <a:r>
              <a:rPr lang="en-US" sz="2000" dirty="0" smtClean="0"/>
              <a:t>Coordinate on necessary constraints for the RPC tool (e.g. temporal constraints)</a:t>
            </a:r>
          </a:p>
          <a:p>
            <a:pPr lvl="1"/>
            <a:r>
              <a:rPr lang="en-US" sz="2000" dirty="0" smtClean="0"/>
              <a:t>Coordinate on necessary “cost”/weighting factors for control selection in the RPC Tool  (i.e. prioritizing which reactive devices should be utilized in what sequence)</a:t>
            </a:r>
          </a:p>
          <a:p>
            <a:pPr lvl="1"/>
            <a:r>
              <a:rPr lang="en-US" sz="2000" dirty="0" smtClean="0"/>
              <a:t>Coordinate on the RPC tool reactive dispatch output file design</a:t>
            </a:r>
          </a:p>
          <a:p>
            <a:r>
              <a:rPr lang="en-US" sz="2400" dirty="0" smtClean="0"/>
              <a:t>Rule Changes</a:t>
            </a:r>
          </a:p>
          <a:p>
            <a:pPr lvl="1"/>
            <a:r>
              <a:rPr lang="en-US" sz="2000" dirty="0" smtClean="0"/>
              <a:t>Coordinate and implement NPRR 966</a:t>
            </a:r>
          </a:p>
          <a:p>
            <a:pPr lvl="1"/>
            <a:r>
              <a:rPr lang="en-US" sz="2000" dirty="0" smtClean="0"/>
              <a:t>Gray boxed until project goes live</a:t>
            </a:r>
          </a:p>
          <a:p>
            <a:r>
              <a:rPr lang="en-US" sz="2400" dirty="0" smtClean="0"/>
              <a:t>Testing</a:t>
            </a:r>
          </a:p>
          <a:p>
            <a:pPr lvl="1"/>
            <a:r>
              <a:rPr lang="en-US" sz="2000" dirty="0" smtClean="0"/>
              <a:t>Manual review of RPC tool reactive dispatch for issues</a:t>
            </a:r>
          </a:p>
          <a:p>
            <a:pPr lvl="1"/>
            <a:r>
              <a:rPr lang="en-US" sz="2000" dirty="0" smtClean="0"/>
              <a:t>Pilots and tests of implementing actual RPC tool reactive dispatch</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22385008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6933135-FA74-4199-91D5-29F71F2AA5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63D459-1C05-483F-85D1-C9E478EC32CC}">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39968CB8-5FF8-44D7-A459-A3FC34AC4F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7447</TotalTime>
  <Words>1034</Words>
  <Application>Microsoft Office PowerPoint</Application>
  <PresentationFormat>On-screen Show (4:3)</PresentationFormat>
  <Paragraphs>82</Paragraphs>
  <Slides>12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12</vt:i4>
      </vt:variant>
    </vt:vector>
  </HeadingPairs>
  <TitlesOfParts>
    <vt:vector size="16" baseType="lpstr">
      <vt:lpstr>Arial</vt:lpstr>
      <vt:lpstr>Calibri</vt:lpstr>
      <vt:lpstr>1_Custom Design</vt:lpstr>
      <vt:lpstr>Inside pages</vt:lpstr>
      <vt:lpstr>PowerPoint Presentation</vt:lpstr>
      <vt:lpstr>Problem Statement </vt:lpstr>
      <vt:lpstr>Reactive Power Coordination “Tool”</vt:lpstr>
      <vt:lpstr>Reactive Power Coordination “Tool”</vt:lpstr>
      <vt:lpstr>Reactive Power Coordination “Tool” benefits</vt:lpstr>
      <vt:lpstr>NPRR 966 – Outage Coordination</vt:lpstr>
      <vt:lpstr>NPRR 966 – Modeling</vt:lpstr>
      <vt:lpstr>NPRR 966 – Voltage Support Service</vt:lpstr>
      <vt:lpstr>Coordination between ERCOT and TOs</vt:lpstr>
      <vt:lpstr>Impact on Generators</vt:lpstr>
      <vt:lpstr>Time Frame</vt:lpstr>
      <vt:lpstr>Discussion / Q&amp;A</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Solis, Stephen</cp:lastModifiedBy>
  <cp:revision>159</cp:revision>
  <cp:lastPrinted>2017-05-02T20:59:04Z</cp:lastPrinted>
  <dcterms:created xsi:type="dcterms:W3CDTF">2016-01-21T15:20:31Z</dcterms:created>
  <dcterms:modified xsi:type="dcterms:W3CDTF">2019-08-21T16:49:36Z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