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2756766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2977540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3510827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F08290-5C90-4063-8137-EE2F254DEB88}"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3330995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F08290-5C90-4063-8137-EE2F254DEB88}" type="datetimeFigureOut">
              <a:rPr lang="en-US" smtClean="0"/>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3477007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F08290-5C90-4063-8137-EE2F254DEB88}" type="datetimeFigureOut">
              <a:rPr lang="en-US" smtClean="0"/>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171124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F08290-5C90-4063-8137-EE2F254DEB88}" type="datetimeFigureOut">
              <a:rPr lang="en-US" smtClean="0"/>
              <a:t>8/21/2019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1829300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F08290-5C90-4063-8137-EE2F254DEB88}" type="datetimeFigureOut">
              <a:rPr lang="en-US" smtClean="0"/>
              <a:t>8/21/2019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3972354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F08290-5C90-4063-8137-EE2F254DEB88}" type="datetimeFigureOut">
              <a:rPr lang="en-US" smtClean="0"/>
              <a:t>8/21/2019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4031813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08290-5C90-4063-8137-EE2F254DEB88}" type="datetimeFigureOut">
              <a:rPr lang="en-US" smtClean="0"/>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2528088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F08290-5C90-4063-8137-EE2F254DEB88}" type="datetimeFigureOut">
              <a:rPr lang="en-US" smtClean="0"/>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3B737-97BA-432E-9965-FD419954A077}" type="slidenum">
              <a:rPr lang="en-US" smtClean="0"/>
              <a:t>‹#›</a:t>
            </a:fld>
            <a:endParaRPr lang="en-US"/>
          </a:p>
        </p:txBody>
      </p:sp>
    </p:spTree>
    <p:extLst>
      <p:ext uri="{BB962C8B-B14F-4D97-AF65-F5344CB8AC3E}">
        <p14:creationId xmlns:p14="http://schemas.microsoft.com/office/powerpoint/2010/main" val="130252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F08290-5C90-4063-8137-EE2F254DEB88}" type="datetimeFigureOut">
              <a:rPr lang="en-US" smtClean="0"/>
              <a:t>8/21/2019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3B737-97BA-432E-9965-FD419954A077}" type="slidenum">
              <a:rPr lang="en-US" smtClean="0"/>
              <a:t>‹#›</a:t>
            </a:fld>
            <a:endParaRPr lang="en-US"/>
          </a:p>
        </p:txBody>
      </p:sp>
    </p:spTree>
    <p:extLst>
      <p:ext uri="{BB962C8B-B14F-4D97-AF65-F5344CB8AC3E}">
        <p14:creationId xmlns:p14="http://schemas.microsoft.com/office/powerpoint/2010/main" val="101753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40728"/>
          </a:xfrm>
        </p:spPr>
        <p:txBody>
          <a:bodyPr>
            <a:normAutofit/>
          </a:bodyPr>
          <a:lstStyle/>
          <a:p>
            <a:r>
              <a:rPr lang="en-US" sz="1400" dirty="0" smtClean="0"/>
              <a:t>NPRRs</a:t>
            </a:r>
            <a:endParaRPr lang="en-US" sz="1400" dirty="0"/>
          </a:p>
        </p:txBody>
      </p:sp>
      <p:sp>
        <p:nvSpPr>
          <p:cNvPr id="3" name="Content Placeholder 2"/>
          <p:cNvSpPr>
            <a:spLocks noGrp="1"/>
          </p:cNvSpPr>
          <p:nvPr>
            <p:ph idx="1"/>
          </p:nvPr>
        </p:nvSpPr>
        <p:spPr>
          <a:xfrm>
            <a:off x="838200" y="705854"/>
            <a:ext cx="10623997" cy="5836614"/>
          </a:xfrm>
        </p:spPr>
        <p:txBody>
          <a:bodyPr>
            <a:noAutofit/>
          </a:bodyPr>
          <a:lstStyle/>
          <a:p>
            <a:r>
              <a:rPr lang="en-US" sz="1900" b="1" dirty="0" smtClean="0"/>
              <a:t>918NPRR </a:t>
            </a:r>
            <a:r>
              <a:rPr lang="en-US" sz="1900" b="1" dirty="0"/>
              <a:t>Validation </a:t>
            </a:r>
            <a:r>
              <a:rPr lang="en-US" sz="1900" b="1" dirty="0" smtClean="0"/>
              <a:t>for </a:t>
            </a:r>
            <a:r>
              <a:rPr lang="en-US" sz="1900" b="1" dirty="0"/>
              <a:t>PTP Obligations with Links to an Option.  </a:t>
            </a:r>
            <a:r>
              <a:rPr lang="en-US" sz="1900" dirty="0"/>
              <a:t>This Nodal Protocol Revision Request (NPRR) contains clarifications and updated hourly validation rules regarding the Non-Opt-In Entity (NOIE) Load forecast related to the submission of Point-to-Point (PTP) Obligations with Links to an Option: 1) NOIE peak Load forecast is a required field for PTP Obligations with Links to an Option; and 2) NOIE peak and hourly Load forecasts are referring to the Operating Day in question</a:t>
            </a:r>
            <a:r>
              <a:rPr lang="en-US" sz="1900" dirty="0" smtClean="0"/>
              <a:t>.</a:t>
            </a:r>
          </a:p>
          <a:p>
            <a:r>
              <a:rPr lang="en-US" sz="1900" b="1" dirty="0" smtClean="0"/>
              <a:t>930NPRR </a:t>
            </a:r>
            <a:r>
              <a:rPr lang="en-US" sz="1900" b="1" dirty="0"/>
              <a:t>Process, Pricing, and Cost Recovery for Delayed Resource Outages</a:t>
            </a:r>
            <a:r>
              <a:rPr lang="en-US" sz="1900" dirty="0" smtClean="0"/>
              <a:t>.</a:t>
            </a:r>
            <a:r>
              <a:rPr lang="en-US" sz="1900" dirty="0"/>
              <a:t>  This Nodal Protocol Revision Request (NPRR) </a:t>
            </a:r>
            <a:r>
              <a:rPr lang="en-US" sz="1900" dirty="0"/>
              <a:t>requires ERCOT to use an Outage Adjustment Evaluation (OAE) process to delay accepted or approved Outages after issuing an Advance Action Notice (AAN) to describe the need and providing time for Qualified Scheduling Entities (QSEs) to adjust their Outage plans. A Resource that receives an Outage Schedule Adjustment (OSA) as a result of an OAE will be made whole to its actual costs incurred due to delaying or canceling and rescheduling the Outage and committing the Resource, as appropriate. In addition, it sets an offer floor for the Resource at $4,500/MWh. Together, these changes will encourage Resources to self-commit to avoid the opportunity cost of offering at a very high price, while making them whole if they do follow ERCOT’s instructions. A QSE with a Resource that is unable to return to service due to reliability reasons may update its Outage to a Forced Outage so that it may continue its Outage plans to support the Resource’s longevity and availability during critical Load periods</a:t>
            </a:r>
            <a:r>
              <a:rPr lang="en-US" sz="1900" dirty="0" smtClean="0"/>
              <a:t>.</a:t>
            </a:r>
          </a:p>
          <a:p>
            <a:r>
              <a:rPr lang="en-US" sz="1900" b="1" dirty="0" smtClean="0"/>
              <a:t>941NPRR  Create a Lower Rio Grande Valley Hub.  </a:t>
            </a:r>
            <a:r>
              <a:rPr lang="en-US" sz="1900" dirty="0" smtClean="0"/>
              <a:t>This Nodal Protocol Revision Request (NPRR) creates a trading Hub “Lower Rio Grande Valley 138/345 kV Hub (LRGV 138/345)” in the ERCOT lower Rio Grande Valley.  The NPRR also excludes this new Hub from the existing ERCOT-wide Hub average and Bus average calculations in Sections 3.5.2.6 and 3.5.2.7.</a:t>
            </a:r>
            <a:endParaRPr lang="en-US" sz="1900" b="1" dirty="0" smtClean="0"/>
          </a:p>
        </p:txBody>
      </p:sp>
    </p:spTree>
    <p:extLst>
      <p:ext uri="{BB962C8B-B14F-4D97-AF65-F5344CB8AC3E}">
        <p14:creationId xmlns:p14="http://schemas.microsoft.com/office/powerpoint/2010/main" val="2723896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40728"/>
          </a:xfrm>
        </p:spPr>
        <p:txBody>
          <a:bodyPr>
            <a:normAutofit/>
          </a:bodyPr>
          <a:lstStyle/>
          <a:p>
            <a:r>
              <a:rPr lang="en-US" sz="1400" dirty="0" smtClean="0"/>
              <a:t>NPRRs</a:t>
            </a:r>
            <a:endParaRPr lang="en-US" sz="1400" dirty="0"/>
          </a:p>
        </p:txBody>
      </p:sp>
      <p:sp>
        <p:nvSpPr>
          <p:cNvPr id="3" name="Content Placeholder 2"/>
          <p:cNvSpPr>
            <a:spLocks noGrp="1"/>
          </p:cNvSpPr>
          <p:nvPr>
            <p:ph idx="1"/>
          </p:nvPr>
        </p:nvSpPr>
        <p:spPr>
          <a:xfrm>
            <a:off x="838200" y="705854"/>
            <a:ext cx="10515600" cy="5656309"/>
          </a:xfrm>
        </p:spPr>
        <p:txBody>
          <a:bodyPr>
            <a:normAutofit lnSpcReduction="10000"/>
          </a:bodyPr>
          <a:lstStyle/>
          <a:p>
            <a:r>
              <a:rPr lang="en-US" sz="2000" b="1" dirty="0"/>
              <a:t>958NPRR Modifications to Wind and Solar Capacity Calculations in the CDR.  </a:t>
            </a:r>
            <a:r>
              <a:rPr lang="en-US" sz="2000" dirty="0"/>
              <a:t>This Nodal Protocol Revision Request (NPRR) modifies the calculation of the wind and solar capacities used in the Report on Capacity, Demand and Reserves in the ERCOT Region (CDR).  It also better aligns the solar capacity calculation with the wind capacity calculation. </a:t>
            </a:r>
            <a:endParaRPr lang="en-US" sz="2000" b="1" dirty="0"/>
          </a:p>
          <a:p>
            <a:r>
              <a:rPr lang="en-US" sz="2000" b="1" dirty="0" smtClean="0"/>
              <a:t>959NPRR </a:t>
            </a:r>
            <a:r>
              <a:rPr lang="en-US" sz="2000" b="1" dirty="0"/>
              <a:t>Creation of a Panhandle Region for Calculation of Seasonal Peak Average Capacity Contributions for Wind.  </a:t>
            </a:r>
            <a:r>
              <a:rPr lang="en-US" sz="2000" dirty="0"/>
              <a:t>This Nodal Protocol Revision Request (NPRR) splits the existing non-coastal wind region in the Report on Capacity, Demand and Reserves in the ERCOT Region (CDR) into a Panhandle wind region and an other wind region.  </a:t>
            </a:r>
            <a:endParaRPr lang="en-US" sz="2000" b="1" dirty="0"/>
          </a:p>
          <a:p>
            <a:r>
              <a:rPr lang="en-US" sz="2000" b="1" dirty="0" smtClean="0"/>
              <a:t>960NPRR </a:t>
            </a:r>
            <a:r>
              <a:rPr lang="en-US" sz="2000" b="1" dirty="0"/>
              <a:t>Phased Approach and Clarifications for NPRR863, Creation of ERCOT Contingency Reserve Service and Revisions to Responsive Reserve. </a:t>
            </a:r>
            <a:r>
              <a:rPr lang="en-US" sz="2000" dirty="0"/>
              <a:t> This Nodal Protocol Revision Request (NPRR) revises grey-boxed language related to NPRR863, Creation of ERCOT Contingency Reserve Service and Revisions to Responsive Reserve, in order to implement the Board-approved phasing approach for NPRR863, along with corrections to a few Resource Status references within NPRR863 grey-boxed language.  </a:t>
            </a:r>
            <a:endParaRPr lang="en-US" sz="2000" b="1" dirty="0"/>
          </a:p>
          <a:p>
            <a:r>
              <a:rPr lang="en-US" sz="2000" b="1" dirty="0" smtClean="0"/>
              <a:t>961NPRR  </a:t>
            </a:r>
            <a:r>
              <a:rPr lang="en-US" sz="2000" b="1" dirty="0"/>
              <a:t>Related to NOGRR194, Relocate Black Start Training Attendance Requirements to Nodal Operating Guides.  </a:t>
            </a:r>
            <a:r>
              <a:rPr lang="en-US" sz="2000" dirty="0"/>
              <a:t>This Nodal Protocol Revision Request (NPRR) aligns the Protocols with changes proposed in NOGRR194.  </a:t>
            </a:r>
            <a:endParaRPr lang="en-US" sz="2000" b="1" dirty="0" smtClean="0"/>
          </a:p>
          <a:p>
            <a:r>
              <a:rPr lang="en-US" sz="2000" b="1" dirty="0" smtClean="0"/>
              <a:t>962NPRR </a:t>
            </a:r>
            <a:r>
              <a:rPr lang="en-US" sz="2000" b="1" dirty="0"/>
              <a:t>Publish Approved DC Tie Schedules.   </a:t>
            </a:r>
            <a:r>
              <a:rPr lang="en-US" sz="2000" dirty="0"/>
              <a:t>This Nodal Protocol Revision Request (NPRR) requires ERCOT to publish every hour the approved Direct Current Tie (DC Tie) Schedule for the next seven days</a:t>
            </a:r>
            <a:endParaRPr lang="en-US" sz="2000" b="1" dirty="0"/>
          </a:p>
        </p:txBody>
      </p:sp>
    </p:spTree>
    <p:extLst>
      <p:ext uri="{BB962C8B-B14F-4D97-AF65-F5344CB8AC3E}">
        <p14:creationId xmlns:p14="http://schemas.microsoft.com/office/powerpoint/2010/main" val="3528905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25</Words>
  <Application>Microsoft Office PowerPoint</Application>
  <PresentationFormat>Widescreen</PresentationFormat>
  <Paragraphs>10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NPRRs</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ERCOT 082019</cp:lastModifiedBy>
  <cp:revision>4</cp:revision>
  <dcterms:created xsi:type="dcterms:W3CDTF">2019-07-17T20:04:22Z</dcterms:created>
  <dcterms:modified xsi:type="dcterms:W3CDTF">2019-08-21T14:12:55Z</dcterms:modified>
</cp:coreProperties>
</file>