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Lst>
  <p:notesMasterIdLst>
    <p:notesMasterId r:id="rId15"/>
  </p:notesMasterIdLst>
  <p:handoutMasterIdLst>
    <p:handoutMasterId r:id="rId16"/>
  </p:handoutMasterIdLst>
  <p:sldIdLst>
    <p:sldId id="260" r:id="rId3"/>
    <p:sldId id="298" r:id="rId4"/>
    <p:sldId id="313" r:id="rId5"/>
    <p:sldId id="312" r:id="rId6"/>
    <p:sldId id="299" r:id="rId7"/>
    <p:sldId id="315" r:id="rId8"/>
    <p:sldId id="316" r:id="rId9"/>
    <p:sldId id="317" r:id="rId10"/>
    <p:sldId id="309" r:id="rId11"/>
    <p:sldId id="318" r:id="rId12"/>
    <p:sldId id="319" r:id="rId13"/>
    <p:sldId id="31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9" autoAdjust="0"/>
  </p:normalViewPr>
  <p:slideViewPr>
    <p:cSldViewPr showGuides="1">
      <p:cViewPr varScale="1">
        <p:scale>
          <a:sx n="121" d="100"/>
          <a:sy n="121" d="100"/>
        </p:scale>
        <p:origin x="123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1938992"/>
          </a:xfrm>
          <a:prstGeom prst="rect">
            <a:avLst/>
          </a:prstGeom>
          <a:noFill/>
        </p:spPr>
        <p:txBody>
          <a:bodyPr wrap="square" rtlCol="0">
            <a:spAutoFit/>
          </a:bodyPr>
          <a:lstStyle/>
          <a:p>
            <a:r>
              <a:rPr lang="en-US" sz="2400" b="1" dirty="0" smtClean="0">
                <a:solidFill>
                  <a:schemeClr val="tx2"/>
                </a:solidFill>
              </a:rPr>
              <a:t>Key </a:t>
            </a:r>
            <a:r>
              <a:rPr lang="en-US" sz="2400" b="1" dirty="0">
                <a:solidFill>
                  <a:schemeClr val="tx2"/>
                </a:solidFill>
              </a:rPr>
              <a:t>Principle 5 – </a:t>
            </a:r>
            <a:endParaRPr lang="en-US" sz="2400" b="1" dirty="0" smtClean="0">
              <a:solidFill>
                <a:schemeClr val="tx2"/>
              </a:solidFill>
            </a:endParaRPr>
          </a:p>
          <a:p>
            <a:r>
              <a:rPr lang="en-US" sz="2400" b="1" dirty="0" smtClean="0">
                <a:solidFill>
                  <a:schemeClr val="tx2"/>
                </a:solidFill>
              </a:rPr>
              <a:t>Day-Ahead Market</a:t>
            </a:r>
          </a:p>
          <a:p>
            <a:endParaRPr lang="en-US" dirty="0">
              <a:solidFill>
                <a:schemeClr val="tx2"/>
              </a:solidFill>
            </a:endParaRPr>
          </a:p>
          <a:p>
            <a:r>
              <a:rPr lang="en-US" dirty="0" smtClean="0">
                <a:solidFill>
                  <a:schemeClr val="tx2"/>
                </a:solidFill>
              </a:rPr>
              <a:t>Carrie Bivens</a:t>
            </a:r>
            <a:endParaRPr lang="en-US" dirty="0">
              <a:solidFill>
                <a:schemeClr val="tx2"/>
              </a:solidFill>
            </a:endParaRPr>
          </a:p>
          <a:p>
            <a:endParaRPr lang="en-US" dirty="0">
              <a:solidFill>
                <a:schemeClr val="tx2"/>
              </a:solidFill>
            </a:endParaRPr>
          </a:p>
          <a:p>
            <a:r>
              <a:rPr lang="en-US" dirty="0" smtClean="0">
                <a:solidFill>
                  <a:schemeClr val="tx2"/>
                </a:solidFill>
              </a:rPr>
              <a:t>August 27,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Key Principle Concepts</a:t>
            </a:r>
            <a:endParaRPr lang="en-US" dirty="0"/>
          </a:p>
        </p:txBody>
      </p:sp>
      <p:sp>
        <p:nvSpPr>
          <p:cNvPr id="3" name="Content Placeholder 2"/>
          <p:cNvSpPr>
            <a:spLocks noGrp="1"/>
          </p:cNvSpPr>
          <p:nvPr>
            <p:ph idx="1"/>
          </p:nvPr>
        </p:nvSpPr>
        <p:spPr>
          <a:xfrm>
            <a:off x="304800" y="838200"/>
            <a:ext cx="8534400" cy="5791200"/>
          </a:xfrm>
        </p:spPr>
        <p:txBody>
          <a:bodyPr/>
          <a:lstStyle/>
          <a:p>
            <a:r>
              <a:rPr lang="en-US" sz="2000" dirty="0" smtClean="0"/>
              <a:t>KP5</a:t>
            </a:r>
          </a:p>
          <a:p>
            <a:pPr lvl="1"/>
            <a:r>
              <a:rPr lang="en-US" sz="1800" dirty="0" smtClean="0"/>
              <a:t>ASDCs will be added to the DAM optimization.</a:t>
            </a:r>
          </a:p>
          <a:p>
            <a:pPr lvl="1"/>
            <a:r>
              <a:rPr lang="en-US" sz="1800" dirty="0" smtClean="0"/>
              <a:t>The same ASDCs in SCED will be used in DAM.</a:t>
            </a:r>
          </a:p>
          <a:p>
            <a:pPr lvl="1"/>
            <a:r>
              <a:rPr lang="en-US" sz="1800" dirty="0" smtClean="0"/>
              <a:t>Eliminate the current DAM AS insufficiency process</a:t>
            </a:r>
          </a:p>
          <a:p>
            <a:pPr lvl="2"/>
            <a:r>
              <a:rPr lang="en-US" sz="1600" dirty="0" smtClean="0"/>
              <a:t>Remove process of reopening submission window for more offers</a:t>
            </a:r>
          </a:p>
          <a:p>
            <a:pPr lvl="2"/>
            <a:r>
              <a:rPr lang="en-US" sz="1600" dirty="0" smtClean="0"/>
              <a:t>Remove current pricing run</a:t>
            </a:r>
          </a:p>
          <a:p>
            <a:pPr lvl="1"/>
            <a:r>
              <a:rPr lang="en-US" sz="1800" dirty="0" smtClean="0"/>
              <a:t>AS Obligation quantities will be updated for settlement based on actual DAM AS quantities procured, if different from the AS Plan quantities.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922588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Discussion</a:t>
            </a:r>
            <a:endParaRPr lang="en-US" dirty="0"/>
          </a:p>
        </p:txBody>
      </p:sp>
      <p:sp>
        <p:nvSpPr>
          <p:cNvPr id="3" name="Content Placeholder 2"/>
          <p:cNvSpPr>
            <a:spLocks noGrp="1"/>
          </p:cNvSpPr>
          <p:nvPr>
            <p:ph idx="1"/>
          </p:nvPr>
        </p:nvSpPr>
        <p:spPr>
          <a:xfrm>
            <a:off x="304800" y="838200"/>
            <a:ext cx="8534400" cy="5791200"/>
          </a:xfrm>
        </p:spPr>
        <p:txBody>
          <a:bodyPr/>
          <a:lstStyle/>
          <a:p>
            <a:r>
              <a:rPr lang="en-US" sz="2000" dirty="0" smtClean="0"/>
              <a:t>Open question </a:t>
            </a:r>
          </a:p>
          <a:p>
            <a:pPr lvl="1"/>
            <a:r>
              <a:rPr lang="en-US" sz="1800" dirty="0" smtClean="0"/>
              <a:t>D</a:t>
            </a:r>
            <a:r>
              <a:rPr lang="en-US" sz="1800" dirty="0" smtClean="0"/>
              <a:t>ue to the fact that there is no </a:t>
            </a:r>
            <a:r>
              <a:rPr lang="en-US" sz="1800" dirty="0" smtClean="0"/>
              <a:t>power balance penalty curve in DAM (Energy Bids provide a similar function when energy is scarce), does the </a:t>
            </a:r>
            <a:r>
              <a:rPr lang="en-US" sz="1800" dirty="0" smtClean="0"/>
              <a:t>offer cap for DAM need to be different than real-time?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276308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81050"/>
          </a:xfrm>
        </p:spPr>
        <p:txBody>
          <a:bodyPr/>
          <a:lstStyle/>
          <a:p>
            <a:r>
              <a:rPr lang="en-US" sz="3600" dirty="0" smtClean="0"/>
              <a:t>Questions?</a:t>
            </a:r>
            <a:endParaRPr lang="en-US" sz="3600" dirty="0"/>
          </a:p>
        </p:txBody>
      </p:sp>
    </p:spTree>
    <p:extLst>
      <p:ext uri="{BB962C8B-B14F-4D97-AF65-F5344CB8AC3E}">
        <p14:creationId xmlns:p14="http://schemas.microsoft.com/office/powerpoint/2010/main" val="67039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04800" y="990600"/>
            <a:ext cx="8382000" cy="5052221"/>
          </a:xfrm>
        </p:spPr>
        <p:txBody>
          <a:bodyPr/>
          <a:lstStyle/>
          <a:p>
            <a:r>
              <a:rPr lang="en-US" sz="2200" dirty="0" smtClean="0"/>
              <a:t>Since the PUCT has provided direction on the scope of DAM changes to consider for RTC, it is appropriate for the task force to go ahead and move forward with discussions on three items from Key Principle 5 on the tracking spreadsheet:</a:t>
            </a:r>
          </a:p>
          <a:p>
            <a:endParaRPr lang="en-US" sz="800" dirty="0" smtClean="0"/>
          </a:p>
          <a:p>
            <a:pPr lvl="1"/>
            <a:r>
              <a:rPr lang="en-US" sz="2000" dirty="0"/>
              <a:t>Ancillary Service Demand Curves (ASDCs) in the </a:t>
            </a:r>
            <a:r>
              <a:rPr lang="en-US" sz="2000" dirty="0" smtClean="0"/>
              <a:t>DAM; </a:t>
            </a:r>
          </a:p>
          <a:p>
            <a:pPr lvl="1"/>
            <a:r>
              <a:rPr lang="en-US" sz="2000" dirty="0"/>
              <a:t>Changes to the current DAM AS insufficiency </a:t>
            </a:r>
            <a:r>
              <a:rPr lang="en-US" sz="2000" dirty="0" smtClean="0"/>
              <a:t>process; and</a:t>
            </a:r>
          </a:p>
          <a:p>
            <a:pPr lvl="1"/>
            <a:r>
              <a:rPr lang="en-US" sz="2000" dirty="0" smtClean="0"/>
              <a:t>Impacts </a:t>
            </a:r>
            <a:r>
              <a:rPr lang="en-US" sz="2000" dirty="0"/>
              <a:t>on AS Obligation process for Load-Serving Entities (LSEs) if ASDCs in the DAM</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828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AS Plan Procurement</a:t>
            </a:r>
            <a:endParaRPr lang="en-US" dirty="0"/>
          </a:p>
        </p:txBody>
      </p:sp>
      <p:sp>
        <p:nvSpPr>
          <p:cNvPr id="3" name="Content Placeholder 2"/>
          <p:cNvSpPr>
            <a:spLocks noGrp="1"/>
          </p:cNvSpPr>
          <p:nvPr>
            <p:ph idx="1"/>
          </p:nvPr>
        </p:nvSpPr>
        <p:spPr>
          <a:xfrm>
            <a:off x="304800" y="990600"/>
            <a:ext cx="8229600" cy="5334000"/>
          </a:xfrm>
        </p:spPr>
        <p:txBody>
          <a:bodyPr/>
          <a:lstStyle/>
          <a:p>
            <a:r>
              <a:rPr lang="en-US" sz="2000" dirty="0"/>
              <a:t>In current </a:t>
            </a:r>
            <a:r>
              <a:rPr lang="en-US" sz="2000" dirty="0" smtClean="0"/>
              <a:t>DAM implementation</a:t>
            </a:r>
            <a:r>
              <a:rPr lang="en-US" sz="2000" dirty="0"/>
              <a:t>, the last MW of </a:t>
            </a:r>
            <a:r>
              <a:rPr lang="en-US" sz="2000" dirty="0" smtClean="0"/>
              <a:t>each Ancillary </a:t>
            </a:r>
            <a:r>
              <a:rPr lang="en-US" sz="2000" dirty="0"/>
              <a:t>Service is just as “important” to the optimization as the </a:t>
            </a:r>
            <a:r>
              <a:rPr lang="en-US" sz="2000" dirty="0" smtClean="0"/>
              <a:t>first</a:t>
            </a:r>
          </a:p>
          <a:p>
            <a:pPr lvl="1"/>
            <a:r>
              <a:rPr lang="en-US" sz="1800" dirty="0" smtClean="0"/>
              <a:t>AS Plan is modeled as constraints with very high penalty costs</a:t>
            </a:r>
          </a:p>
          <a:p>
            <a:pPr lvl="2"/>
            <a:r>
              <a:rPr lang="en-US" sz="1600" dirty="0"/>
              <a:t>This is </a:t>
            </a:r>
            <a:r>
              <a:rPr lang="en-US" sz="1600" dirty="0" smtClean="0"/>
              <a:t>analogous to having </a:t>
            </a:r>
            <a:r>
              <a:rPr lang="en-US" sz="1600" dirty="0" smtClean="0"/>
              <a:t>vertical AS demand functions, and the optimization will take any necessary step to procure every single MW in the AS plan.</a:t>
            </a:r>
          </a:p>
          <a:p>
            <a:pPr lvl="1"/>
            <a:r>
              <a:rPr lang="en-US" sz="1800" dirty="0" smtClean="0"/>
              <a:t>Example </a:t>
            </a:r>
            <a:r>
              <a:rPr lang="en-US" sz="1800" dirty="0" smtClean="0"/>
              <a:t>of OD 2/6/13: </a:t>
            </a:r>
            <a:endParaRPr lang="en-US" sz="1800" dirty="0" smtClean="0"/>
          </a:p>
          <a:p>
            <a:pPr lvl="2"/>
            <a:r>
              <a:rPr lang="en-US" sz="1600" dirty="0" smtClean="0"/>
              <a:t>DAM </a:t>
            </a:r>
            <a:r>
              <a:rPr lang="en-US" sz="1600" dirty="0" smtClean="0"/>
              <a:t>cleared $3k prices for all AS for Hour 1 due to a shortage in available Non-Spin offers. A small quantity, 4.4 MWs, was struck at $3k and set the clearing price.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19267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MCPCs when Insufficient</a:t>
            </a:r>
            <a:endParaRPr lang="en-US" dirty="0"/>
          </a:p>
        </p:txBody>
      </p:sp>
      <p:sp>
        <p:nvSpPr>
          <p:cNvPr id="3" name="Content Placeholder 2"/>
          <p:cNvSpPr>
            <a:spLocks noGrp="1"/>
          </p:cNvSpPr>
          <p:nvPr>
            <p:ph idx="1"/>
          </p:nvPr>
        </p:nvSpPr>
        <p:spPr>
          <a:xfrm>
            <a:off x="304800" y="990600"/>
            <a:ext cx="8229600" cy="5334000"/>
          </a:xfrm>
        </p:spPr>
        <p:txBody>
          <a:bodyPr/>
          <a:lstStyle/>
          <a:p>
            <a:r>
              <a:rPr lang="en-US" sz="2000" dirty="0" smtClean="0"/>
              <a:t>In the current implementation, if DAM does not have sufficient offers to clear the entire AS plan:</a:t>
            </a:r>
          </a:p>
          <a:p>
            <a:pPr lvl="1"/>
            <a:r>
              <a:rPr lang="en-US" sz="1800" dirty="0" smtClean="0"/>
              <a:t>First</a:t>
            </a:r>
            <a:r>
              <a:rPr lang="en-US" sz="1800" dirty="0" smtClean="0"/>
              <a:t>, it will use the DAM optimization penalty costs for purposes of prioritizing each of the Ancillary Services and ensuring that any resource necessary to provide the service would be available to Unit Commitment</a:t>
            </a:r>
          </a:p>
          <a:p>
            <a:pPr lvl="2"/>
            <a:r>
              <a:rPr lang="en-US" sz="1600" dirty="0" err="1" smtClean="0"/>
              <a:t>Reg</a:t>
            </a:r>
            <a:r>
              <a:rPr lang="en-US" sz="1600" dirty="0" smtClean="0"/>
              <a:t>-Up and </a:t>
            </a:r>
            <a:r>
              <a:rPr lang="en-US" sz="1600" dirty="0" err="1" smtClean="0"/>
              <a:t>Reg-Dn</a:t>
            </a:r>
            <a:r>
              <a:rPr lang="en-US" sz="1600" dirty="0" smtClean="0"/>
              <a:t> = $3M</a:t>
            </a:r>
          </a:p>
          <a:p>
            <a:pPr lvl="2"/>
            <a:r>
              <a:rPr lang="en-US" sz="1600" dirty="0" smtClean="0"/>
              <a:t>RRS = $2M</a:t>
            </a:r>
          </a:p>
          <a:p>
            <a:pPr lvl="2"/>
            <a:r>
              <a:rPr lang="en-US" sz="1600" dirty="0" smtClean="0"/>
              <a:t>Non-Spin = $1M</a:t>
            </a:r>
          </a:p>
          <a:p>
            <a:pPr lvl="1"/>
            <a:r>
              <a:rPr lang="en-US" sz="1800" dirty="0" smtClean="0"/>
              <a:t>Then, if the penalty costs end up setting any of the MCPCs, </a:t>
            </a:r>
            <a:r>
              <a:rPr lang="en-US" sz="1800" dirty="0" smtClean="0"/>
              <a:t>the </a:t>
            </a:r>
            <a:r>
              <a:rPr lang="en-US" sz="1800" dirty="0" smtClean="0"/>
              <a:t>DAM operator will do a “pricing run” prior to publishing</a:t>
            </a:r>
          </a:p>
          <a:p>
            <a:pPr lvl="2"/>
            <a:r>
              <a:rPr lang="en-US" sz="1600" dirty="0" smtClean="0"/>
              <a:t>The pricing run relaxes the AS constraint such that the penalty costs are removed from the </a:t>
            </a:r>
            <a:r>
              <a:rPr lang="en-US" sz="1600" dirty="0" smtClean="0"/>
              <a:t>published </a:t>
            </a:r>
            <a:r>
              <a:rPr lang="en-US" sz="1600" dirty="0" smtClean="0"/>
              <a:t>MCPCs.</a:t>
            </a:r>
          </a:p>
          <a:p>
            <a:pPr lvl="2"/>
            <a:endParaRPr lang="en-US" sz="1600" dirty="0"/>
          </a:p>
          <a:p>
            <a:pPr lvl="2"/>
            <a:endParaRPr lang="en-US" sz="1600" dirty="0" smtClean="0"/>
          </a:p>
          <a:p>
            <a:pPr marL="114300" indent="0">
              <a:buNone/>
            </a:pPr>
            <a:endParaRPr lang="en-US" sz="2000" dirty="0" smtClean="0"/>
          </a:p>
          <a:p>
            <a:pPr marL="114300" indent="0">
              <a:buNone/>
            </a:pPr>
            <a:endParaRPr lang="en-US" sz="1400" dirty="0" smtClean="0"/>
          </a:p>
          <a:p>
            <a:pPr marL="114300" indent="0">
              <a:buNone/>
            </a:pPr>
            <a:r>
              <a:rPr lang="en-US" sz="1400" dirty="0" smtClean="0"/>
              <a:t>Protocol reference: Section 4.5.2, Ancillary Service Insufficiency</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32428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ASDCs in DAM</a:t>
            </a:r>
            <a:endParaRPr lang="en-US" dirty="0"/>
          </a:p>
        </p:txBody>
      </p:sp>
      <p:sp>
        <p:nvSpPr>
          <p:cNvPr id="3" name="Content Placeholder 2"/>
          <p:cNvSpPr>
            <a:spLocks noGrp="1"/>
          </p:cNvSpPr>
          <p:nvPr>
            <p:ph idx="1"/>
          </p:nvPr>
        </p:nvSpPr>
        <p:spPr>
          <a:xfrm>
            <a:off x="304800" y="990600"/>
            <a:ext cx="8229600" cy="5334000"/>
          </a:xfrm>
        </p:spPr>
        <p:txBody>
          <a:bodyPr/>
          <a:lstStyle/>
          <a:p>
            <a:r>
              <a:rPr lang="en-US" sz="2000" dirty="0" smtClean="0"/>
              <a:t>Under RTC, prices will be established for each AS that reflect the lost reserve value in the case of a shortage in real-time.</a:t>
            </a:r>
          </a:p>
          <a:p>
            <a:r>
              <a:rPr lang="en-US" sz="2000" dirty="0"/>
              <a:t>If </a:t>
            </a:r>
            <a:r>
              <a:rPr lang="en-US" sz="2000" dirty="0" smtClean="0"/>
              <a:t>an AS shortage exists in DAM, </a:t>
            </a:r>
            <a:r>
              <a:rPr lang="en-US" sz="2000" dirty="0"/>
              <a:t>large or small, then ASDCs should determine how much clears and at what price, rather than the current </a:t>
            </a:r>
            <a:r>
              <a:rPr lang="en-US" sz="2000" dirty="0" smtClean="0"/>
              <a:t>process.</a:t>
            </a:r>
            <a:endParaRPr lang="en-US" sz="2000" dirty="0"/>
          </a:p>
          <a:p>
            <a:pPr lvl="1"/>
            <a:r>
              <a:rPr lang="en-US" sz="1800" dirty="0"/>
              <a:t>Refines the quantity </a:t>
            </a:r>
            <a:r>
              <a:rPr lang="en-US" sz="1800" dirty="0" smtClean="0"/>
              <a:t>of procurement </a:t>
            </a:r>
            <a:r>
              <a:rPr lang="en-US" sz="1800" dirty="0"/>
              <a:t>to reflect the fact that the first MW is more valuable than the last</a:t>
            </a:r>
          </a:p>
          <a:p>
            <a:pPr lvl="1"/>
            <a:r>
              <a:rPr lang="en-US" sz="1800" dirty="0"/>
              <a:t>Clearing prices become more reflective of the actual scarcity </a:t>
            </a:r>
          </a:p>
          <a:p>
            <a:r>
              <a:rPr lang="en-US" sz="2000" dirty="0" smtClean="0"/>
              <a:t>Outcomes should be consistent </a:t>
            </a:r>
            <a:r>
              <a:rPr lang="en-US" sz="2000" dirty="0" smtClean="0"/>
              <a:t>with </a:t>
            </a:r>
            <a:r>
              <a:rPr lang="en-US" sz="2000" dirty="0" smtClean="0"/>
              <a:t>real-time.</a:t>
            </a:r>
            <a:endParaRPr lang="en-US" sz="2000" dirty="0" smtClean="0"/>
          </a:p>
          <a:p>
            <a:pPr lvl="1"/>
            <a:r>
              <a:rPr lang="en-US" sz="1800" dirty="0" smtClean="0"/>
              <a:t>Helps </a:t>
            </a:r>
            <a:r>
              <a:rPr lang="en-US" sz="1800" dirty="0" smtClean="0"/>
              <a:t>ensure that DAM will continue to be the primary source for forward procurement of AS capacity, rather than relying on RUC, by aligning the day-ahead and real-time</a:t>
            </a:r>
          </a:p>
          <a:p>
            <a:r>
              <a:rPr lang="en-US" sz="2000" dirty="0" smtClean="0"/>
              <a:t>Therefore, </a:t>
            </a:r>
            <a:r>
              <a:rPr lang="en-US" sz="2000" u="sng" dirty="0" smtClean="0"/>
              <a:t>DAM should use the same ASDCs as </a:t>
            </a:r>
            <a:r>
              <a:rPr lang="en-US" sz="2000" u="sng" dirty="0" smtClean="0"/>
              <a:t>SCED.</a:t>
            </a:r>
            <a:endParaRPr lang="en-US" sz="2000" u="sng"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4491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Examples</a:t>
            </a:r>
            <a:endParaRPr lang="en-US" dirty="0"/>
          </a:p>
        </p:txBody>
      </p:sp>
      <p:sp>
        <p:nvSpPr>
          <p:cNvPr id="3" name="Content Placeholder 2"/>
          <p:cNvSpPr>
            <a:spLocks noGrp="1"/>
          </p:cNvSpPr>
          <p:nvPr>
            <p:ph idx="1"/>
          </p:nvPr>
        </p:nvSpPr>
        <p:spPr>
          <a:xfrm>
            <a:off x="304800" y="990600"/>
            <a:ext cx="8229600" cy="838200"/>
          </a:xfrm>
        </p:spPr>
        <p:txBody>
          <a:bodyPr/>
          <a:lstStyle/>
          <a:p>
            <a:pPr lvl="1"/>
            <a:r>
              <a:rPr lang="en-US" sz="1400" dirty="0" smtClean="0"/>
              <a:t>DAM example </a:t>
            </a:r>
            <a:r>
              <a:rPr lang="en-US" sz="1400" u="sng" dirty="0" smtClean="0"/>
              <a:t>with no ASDC </a:t>
            </a:r>
            <a:r>
              <a:rPr lang="en-US" sz="1400" dirty="0" smtClean="0"/>
              <a:t>(</a:t>
            </a:r>
            <a:r>
              <a:rPr lang="en-US" sz="1400" dirty="0" smtClean="0"/>
              <a:t>current implementation) when short AS (illustrative </a:t>
            </a:r>
            <a:r>
              <a:rPr lang="en-US" sz="1400" dirty="0" smtClean="0"/>
              <a:t>only)</a:t>
            </a:r>
          </a:p>
          <a:p>
            <a:pPr lvl="2"/>
            <a:r>
              <a:rPr lang="en-US" sz="1200" dirty="0" smtClean="0"/>
              <a:t>All examples here are simplified </a:t>
            </a:r>
            <a:r>
              <a:rPr lang="en-US" sz="1200" dirty="0" smtClean="0"/>
              <a:t>with only one </a:t>
            </a:r>
            <a:r>
              <a:rPr lang="en-US" sz="1200" dirty="0" smtClean="0"/>
              <a:t>AS product</a:t>
            </a:r>
            <a:r>
              <a:rPr lang="en-US" sz="1200" dirty="0" smtClean="0"/>
              <a:t>, no energy offer shortage, no resource or transmission constraints, no curves</a:t>
            </a:r>
            <a:endParaRPr lang="en-US" sz="1100" dirty="0" smtClean="0"/>
          </a:p>
          <a:p>
            <a:pPr lvl="2"/>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90560164"/>
              </p:ext>
            </p:extLst>
          </p:nvPr>
        </p:nvGraphicFramePr>
        <p:xfrm>
          <a:off x="685800" y="2070538"/>
          <a:ext cx="4572000" cy="1854200"/>
        </p:xfrm>
        <a:graphic>
          <a:graphicData uri="http://schemas.openxmlformats.org/drawingml/2006/table">
            <a:tbl>
              <a:tblPr firstRow="1" bandRow="1">
                <a:tableStyleId>{5C22544A-7EE6-4342-B048-85BDC9FD1C3A}</a:tableStyleId>
              </a:tblPr>
              <a:tblGrid>
                <a:gridCol w="1905000"/>
                <a:gridCol w="1371600"/>
                <a:gridCol w="1295400"/>
              </a:tblGrid>
              <a:tr h="370840">
                <a:tc>
                  <a:txBody>
                    <a:bodyPr/>
                    <a:lstStyle/>
                    <a:p>
                      <a:endParaRPr lang="en-US" dirty="0"/>
                    </a:p>
                  </a:txBody>
                  <a:tcPr/>
                </a:tc>
                <a:tc>
                  <a:txBody>
                    <a:bodyPr/>
                    <a:lstStyle/>
                    <a:p>
                      <a:r>
                        <a:rPr lang="en-US" dirty="0" smtClean="0"/>
                        <a:t>MW</a:t>
                      </a:r>
                      <a:endParaRPr lang="en-US" dirty="0"/>
                    </a:p>
                  </a:txBody>
                  <a:tcPr/>
                </a:tc>
                <a:tc>
                  <a:txBody>
                    <a:bodyPr/>
                    <a:lstStyle/>
                    <a:p>
                      <a:r>
                        <a:rPr lang="en-US" dirty="0" smtClean="0"/>
                        <a:t>Price</a:t>
                      </a:r>
                      <a:endParaRPr lang="en-US" dirty="0"/>
                    </a:p>
                  </a:txBody>
                  <a:tcPr/>
                </a:tc>
              </a:tr>
              <a:tr h="370840">
                <a:tc>
                  <a:txBody>
                    <a:bodyPr/>
                    <a:lstStyle/>
                    <a:p>
                      <a:r>
                        <a:rPr lang="en-US" dirty="0" smtClean="0"/>
                        <a:t>Energy Bid</a:t>
                      </a:r>
                      <a:endParaRPr lang="en-US" dirty="0"/>
                    </a:p>
                  </a:txBody>
                  <a:tcPr/>
                </a:tc>
                <a:tc>
                  <a:txBody>
                    <a:bodyPr/>
                    <a:lstStyle/>
                    <a:p>
                      <a:r>
                        <a:rPr lang="en-US" dirty="0" smtClean="0"/>
                        <a:t>200</a:t>
                      </a:r>
                      <a:endParaRPr lang="en-US" dirty="0"/>
                    </a:p>
                  </a:txBody>
                  <a:tcPr/>
                </a:tc>
                <a:tc>
                  <a:txBody>
                    <a:bodyPr/>
                    <a:lstStyle/>
                    <a:p>
                      <a:r>
                        <a:rPr lang="en-US" dirty="0" smtClean="0"/>
                        <a:t>$125</a:t>
                      </a:r>
                      <a:endParaRPr lang="en-US" dirty="0"/>
                    </a:p>
                  </a:txBody>
                  <a:tcPr/>
                </a:tc>
              </a:tr>
              <a:tr h="370840">
                <a:tc>
                  <a:txBody>
                    <a:bodyPr/>
                    <a:lstStyle/>
                    <a:p>
                      <a:r>
                        <a:rPr lang="en-US" dirty="0" smtClean="0"/>
                        <a:t>G1 energy offer</a:t>
                      </a:r>
                      <a:endParaRPr lang="en-US" dirty="0"/>
                    </a:p>
                  </a:txBody>
                  <a:tcPr/>
                </a:tc>
                <a:tc>
                  <a:txBody>
                    <a:bodyPr/>
                    <a:lstStyle/>
                    <a:p>
                      <a:r>
                        <a:rPr lang="en-US" dirty="0" smtClean="0"/>
                        <a:t>100</a:t>
                      </a:r>
                      <a:endParaRPr lang="en-US" dirty="0"/>
                    </a:p>
                  </a:txBody>
                  <a:tcPr/>
                </a:tc>
                <a:tc>
                  <a:txBody>
                    <a:bodyPr/>
                    <a:lstStyle/>
                    <a:p>
                      <a:r>
                        <a:rPr lang="en-US" dirty="0" smtClean="0"/>
                        <a:t>$30</a:t>
                      </a:r>
                      <a:endParaRPr lang="en-US" dirty="0"/>
                    </a:p>
                  </a:txBody>
                  <a:tcPr/>
                </a:tc>
              </a:tr>
              <a:tr h="370840">
                <a:tc>
                  <a:txBody>
                    <a:bodyPr/>
                    <a:lstStyle/>
                    <a:p>
                      <a:r>
                        <a:rPr lang="en-US" dirty="0" smtClean="0"/>
                        <a:t>G1 RRS offer</a:t>
                      </a:r>
                      <a:endParaRPr lang="en-US" dirty="0"/>
                    </a:p>
                  </a:txBody>
                  <a:tcPr/>
                </a:tc>
                <a:tc>
                  <a:txBody>
                    <a:bodyPr/>
                    <a:lstStyle/>
                    <a:p>
                      <a:r>
                        <a:rPr lang="en-US" dirty="0" smtClean="0"/>
                        <a:t>45</a:t>
                      </a:r>
                      <a:endParaRPr lang="en-US" dirty="0"/>
                    </a:p>
                  </a:txBody>
                  <a:tcPr/>
                </a:tc>
                <a:tc>
                  <a:txBody>
                    <a:bodyPr/>
                    <a:lstStyle/>
                    <a:p>
                      <a:r>
                        <a:rPr lang="en-US" dirty="0" smtClean="0"/>
                        <a:t>$40</a:t>
                      </a:r>
                      <a:endParaRPr lang="en-US" dirty="0"/>
                    </a:p>
                  </a:txBody>
                  <a:tcPr/>
                </a:tc>
              </a:tr>
              <a:tr h="370840">
                <a:tc>
                  <a:txBody>
                    <a:bodyPr/>
                    <a:lstStyle/>
                    <a:p>
                      <a:r>
                        <a:rPr lang="en-US" dirty="0" smtClean="0"/>
                        <a:t>G2 energy offer</a:t>
                      </a:r>
                      <a:endParaRPr lang="en-US" dirty="0"/>
                    </a:p>
                  </a:txBody>
                  <a:tcPr/>
                </a:tc>
                <a:tc>
                  <a:txBody>
                    <a:bodyPr/>
                    <a:lstStyle/>
                    <a:p>
                      <a:r>
                        <a:rPr lang="en-US" dirty="0" smtClean="0"/>
                        <a:t>150</a:t>
                      </a:r>
                      <a:endParaRPr lang="en-US" dirty="0"/>
                    </a:p>
                  </a:txBody>
                  <a:tcPr/>
                </a:tc>
                <a:tc>
                  <a:txBody>
                    <a:bodyPr/>
                    <a:lstStyle/>
                    <a:p>
                      <a:r>
                        <a:rPr lang="en-US" dirty="0" smtClean="0"/>
                        <a:t>$50</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7213729"/>
              </p:ext>
            </p:extLst>
          </p:nvPr>
        </p:nvGraphicFramePr>
        <p:xfrm>
          <a:off x="685800" y="4267200"/>
          <a:ext cx="2895600" cy="1483360"/>
        </p:xfrm>
        <a:graphic>
          <a:graphicData uri="http://schemas.openxmlformats.org/drawingml/2006/table">
            <a:tbl>
              <a:tblPr firstRow="1" bandRow="1">
                <a:tableStyleId>{5C22544A-7EE6-4342-B048-85BDC9FD1C3A}</a:tableStyleId>
              </a:tblPr>
              <a:tblGrid>
                <a:gridCol w="1375410"/>
                <a:gridCol w="152019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Awards</a:t>
                      </a:r>
                    </a:p>
                  </a:txBody>
                  <a:tcPr/>
                </a:tc>
                <a:tc>
                  <a:txBody>
                    <a:bodyPr/>
                    <a:lstStyle/>
                    <a:p>
                      <a:r>
                        <a:rPr lang="en-US" dirty="0" smtClean="0"/>
                        <a:t>MW</a:t>
                      </a:r>
                      <a:endParaRPr lang="en-US" dirty="0"/>
                    </a:p>
                  </a:txBody>
                  <a:tcPr/>
                </a:tc>
              </a:tr>
              <a:tr h="370840">
                <a:tc>
                  <a:txBody>
                    <a:bodyPr/>
                    <a:lstStyle/>
                    <a:p>
                      <a:r>
                        <a:rPr lang="en-US" dirty="0" smtClean="0"/>
                        <a:t>G1 energy</a:t>
                      </a:r>
                      <a:endParaRPr lang="en-US" dirty="0"/>
                    </a:p>
                  </a:txBody>
                  <a:tcPr/>
                </a:tc>
                <a:tc>
                  <a:txBody>
                    <a:bodyPr/>
                    <a:lstStyle/>
                    <a:p>
                      <a:r>
                        <a:rPr lang="en-US" dirty="0" smtClean="0"/>
                        <a:t>55</a:t>
                      </a:r>
                      <a:endParaRPr lang="en-US" dirty="0"/>
                    </a:p>
                  </a:txBody>
                  <a:tcPr/>
                </a:tc>
              </a:tr>
              <a:tr h="370840">
                <a:tc>
                  <a:txBody>
                    <a:bodyPr/>
                    <a:lstStyle/>
                    <a:p>
                      <a:r>
                        <a:rPr lang="en-US" dirty="0" smtClean="0"/>
                        <a:t>G2 energy</a:t>
                      </a:r>
                      <a:endParaRPr lang="en-US" dirty="0"/>
                    </a:p>
                  </a:txBody>
                  <a:tcPr/>
                </a:tc>
                <a:tc>
                  <a:txBody>
                    <a:bodyPr/>
                    <a:lstStyle/>
                    <a:p>
                      <a:r>
                        <a:rPr lang="en-US" dirty="0" smtClean="0"/>
                        <a:t>145</a:t>
                      </a:r>
                    </a:p>
                  </a:txBody>
                  <a:tcPr/>
                </a:tc>
              </a:tr>
              <a:tr h="370840">
                <a:tc>
                  <a:txBody>
                    <a:bodyPr/>
                    <a:lstStyle/>
                    <a:p>
                      <a:r>
                        <a:rPr lang="en-US" dirty="0" smtClean="0"/>
                        <a:t>G1 RRS</a:t>
                      </a:r>
                      <a:endParaRPr lang="en-US" dirty="0"/>
                    </a:p>
                  </a:txBody>
                  <a:tcPr/>
                </a:tc>
                <a:tc>
                  <a:txBody>
                    <a:bodyPr/>
                    <a:lstStyle/>
                    <a:p>
                      <a:r>
                        <a:rPr lang="en-US" dirty="0" smtClean="0"/>
                        <a:t>45</a:t>
                      </a:r>
                      <a:endParaRPr lang="en-US" dirty="0"/>
                    </a:p>
                  </a:txBody>
                  <a:tcPr/>
                </a:tc>
              </a:tr>
            </a:tbl>
          </a:graphicData>
        </a:graphic>
      </p:graphicFrame>
      <p:sp>
        <p:nvSpPr>
          <p:cNvPr id="8" name="TextBox 7"/>
          <p:cNvSpPr txBox="1"/>
          <p:nvPr/>
        </p:nvSpPr>
        <p:spPr>
          <a:xfrm>
            <a:off x="5791200" y="1600200"/>
            <a:ext cx="2895600" cy="369332"/>
          </a:xfrm>
          <a:prstGeom prst="rect">
            <a:avLst/>
          </a:prstGeom>
          <a:noFill/>
        </p:spPr>
        <p:txBody>
          <a:bodyPr wrap="square" rtlCol="0">
            <a:spAutoFit/>
          </a:bodyPr>
          <a:lstStyle/>
          <a:p>
            <a:r>
              <a:rPr lang="en-US" dirty="0" smtClean="0"/>
              <a:t>RRS Plan = 50 MW</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055917804"/>
              </p:ext>
            </p:extLst>
          </p:nvPr>
        </p:nvGraphicFramePr>
        <p:xfrm>
          <a:off x="3657600" y="4267200"/>
          <a:ext cx="2895600" cy="1112520"/>
        </p:xfrm>
        <a:graphic>
          <a:graphicData uri="http://schemas.openxmlformats.org/drawingml/2006/table">
            <a:tbl>
              <a:tblPr firstRow="1" bandRow="1">
                <a:tableStyleId>{5C22544A-7EE6-4342-B048-85BDC9FD1C3A}</a:tableStyleId>
              </a:tblPr>
              <a:tblGrid>
                <a:gridCol w="1895803"/>
                <a:gridCol w="999797"/>
              </a:tblGrid>
              <a:tr h="370840">
                <a:tc>
                  <a:txBody>
                    <a:bodyPr/>
                    <a:lstStyle/>
                    <a:p>
                      <a:r>
                        <a:rPr lang="en-US" dirty="0" smtClean="0"/>
                        <a:t>Prices</a:t>
                      </a:r>
                      <a:endParaRPr lang="en-US" dirty="0"/>
                    </a:p>
                  </a:txBody>
                  <a:tcPr/>
                </a:tc>
                <a:tc>
                  <a:txBody>
                    <a:bodyPr/>
                    <a:lstStyle/>
                    <a:p>
                      <a:endParaRPr lang="en-US" dirty="0"/>
                    </a:p>
                  </a:txBody>
                  <a:tcPr/>
                </a:tc>
              </a:tr>
              <a:tr h="370840">
                <a:tc>
                  <a:txBody>
                    <a:bodyPr/>
                    <a:lstStyle/>
                    <a:p>
                      <a:r>
                        <a:rPr lang="en-US" dirty="0" smtClean="0"/>
                        <a:t>System lambda</a:t>
                      </a:r>
                      <a:endParaRPr lang="en-US" dirty="0"/>
                    </a:p>
                  </a:txBody>
                  <a:tcPr/>
                </a:tc>
                <a:tc>
                  <a:txBody>
                    <a:bodyPr/>
                    <a:lstStyle/>
                    <a:p>
                      <a:r>
                        <a:rPr lang="en-US" dirty="0" smtClean="0"/>
                        <a:t>$50</a:t>
                      </a:r>
                      <a:endParaRPr lang="en-US" dirty="0"/>
                    </a:p>
                  </a:txBody>
                  <a:tcPr/>
                </a:tc>
              </a:tr>
              <a:tr h="370840">
                <a:tc>
                  <a:txBody>
                    <a:bodyPr/>
                    <a:lstStyle/>
                    <a:p>
                      <a:r>
                        <a:rPr lang="en-US" dirty="0" smtClean="0"/>
                        <a:t>MCPC</a:t>
                      </a:r>
                      <a:endParaRPr lang="en-US" dirty="0"/>
                    </a:p>
                  </a:txBody>
                  <a:tcPr/>
                </a:tc>
                <a:tc>
                  <a:txBody>
                    <a:bodyPr/>
                    <a:lstStyle/>
                    <a:p>
                      <a:r>
                        <a:rPr lang="en-US" dirty="0" smtClean="0">
                          <a:solidFill>
                            <a:srgbClr val="FF0000"/>
                          </a:solidFill>
                        </a:rPr>
                        <a:t>$60</a:t>
                      </a:r>
                      <a:r>
                        <a:rPr lang="en-US" dirty="0" smtClean="0"/>
                        <a:t>*</a:t>
                      </a:r>
                    </a:p>
                  </a:txBody>
                  <a:tcPr/>
                </a:tc>
              </a:tr>
            </a:tbl>
          </a:graphicData>
        </a:graphic>
      </p:graphicFrame>
      <p:sp>
        <p:nvSpPr>
          <p:cNvPr id="10" name="TextBox 9"/>
          <p:cNvSpPr txBox="1"/>
          <p:nvPr/>
        </p:nvSpPr>
        <p:spPr>
          <a:xfrm>
            <a:off x="5562600" y="5421868"/>
            <a:ext cx="3048000" cy="646331"/>
          </a:xfrm>
          <a:prstGeom prst="rect">
            <a:avLst/>
          </a:prstGeom>
          <a:noFill/>
        </p:spPr>
        <p:txBody>
          <a:bodyPr wrap="square" rtlCol="0">
            <a:spAutoFit/>
          </a:bodyPr>
          <a:lstStyle/>
          <a:p>
            <a:r>
              <a:rPr lang="en-US" dirty="0" smtClean="0"/>
              <a:t>* reflects $20 opportunity cost of energy for G1</a:t>
            </a:r>
            <a:endParaRPr lang="en-US" dirty="0"/>
          </a:p>
        </p:txBody>
      </p:sp>
    </p:spTree>
    <p:extLst>
      <p:ext uri="{BB962C8B-B14F-4D97-AF65-F5344CB8AC3E}">
        <p14:creationId xmlns:p14="http://schemas.microsoft.com/office/powerpoint/2010/main" val="280490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Examples</a:t>
            </a:r>
            <a:endParaRPr lang="en-US" dirty="0"/>
          </a:p>
        </p:txBody>
      </p:sp>
      <p:sp>
        <p:nvSpPr>
          <p:cNvPr id="3" name="Content Placeholder 2"/>
          <p:cNvSpPr>
            <a:spLocks noGrp="1"/>
          </p:cNvSpPr>
          <p:nvPr>
            <p:ph idx="1"/>
          </p:nvPr>
        </p:nvSpPr>
        <p:spPr>
          <a:xfrm>
            <a:off x="304800" y="990600"/>
            <a:ext cx="8229600" cy="838200"/>
          </a:xfrm>
        </p:spPr>
        <p:txBody>
          <a:bodyPr/>
          <a:lstStyle/>
          <a:p>
            <a:pPr lvl="1"/>
            <a:r>
              <a:rPr lang="en-US" sz="1400" dirty="0" smtClean="0"/>
              <a:t>DAM example </a:t>
            </a:r>
            <a:r>
              <a:rPr lang="en-US" sz="1400" u="sng" dirty="0" smtClean="0"/>
              <a:t>with basic ASDC</a:t>
            </a:r>
            <a:r>
              <a:rPr lang="en-US" sz="1400" dirty="0" smtClean="0"/>
              <a:t> </a:t>
            </a:r>
            <a:r>
              <a:rPr lang="en-US" sz="1400" dirty="0"/>
              <a:t>when short AS (</a:t>
            </a:r>
            <a:r>
              <a:rPr lang="en-US" sz="1400" dirty="0" smtClean="0"/>
              <a:t>illustrative only)</a:t>
            </a:r>
          </a:p>
          <a:p>
            <a:pPr marL="914400" lvl="2" indent="0">
              <a:buNone/>
            </a:pP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90560164"/>
              </p:ext>
            </p:extLst>
          </p:nvPr>
        </p:nvGraphicFramePr>
        <p:xfrm>
          <a:off x="685800" y="2070538"/>
          <a:ext cx="4572000" cy="1854200"/>
        </p:xfrm>
        <a:graphic>
          <a:graphicData uri="http://schemas.openxmlformats.org/drawingml/2006/table">
            <a:tbl>
              <a:tblPr firstRow="1" bandRow="1">
                <a:tableStyleId>{5C22544A-7EE6-4342-B048-85BDC9FD1C3A}</a:tableStyleId>
              </a:tblPr>
              <a:tblGrid>
                <a:gridCol w="1905000"/>
                <a:gridCol w="1371600"/>
                <a:gridCol w="1295400"/>
              </a:tblGrid>
              <a:tr h="370840">
                <a:tc>
                  <a:txBody>
                    <a:bodyPr/>
                    <a:lstStyle/>
                    <a:p>
                      <a:endParaRPr lang="en-US" dirty="0"/>
                    </a:p>
                  </a:txBody>
                  <a:tcPr/>
                </a:tc>
                <a:tc>
                  <a:txBody>
                    <a:bodyPr/>
                    <a:lstStyle/>
                    <a:p>
                      <a:r>
                        <a:rPr lang="en-US" dirty="0" smtClean="0"/>
                        <a:t>MW</a:t>
                      </a:r>
                      <a:endParaRPr lang="en-US" dirty="0"/>
                    </a:p>
                  </a:txBody>
                  <a:tcPr/>
                </a:tc>
                <a:tc>
                  <a:txBody>
                    <a:bodyPr/>
                    <a:lstStyle/>
                    <a:p>
                      <a:r>
                        <a:rPr lang="en-US" dirty="0" smtClean="0"/>
                        <a:t>Price</a:t>
                      </a:r>
                      <a:endParaRPr lang="en-US" dirty="0"/>
                    </a:p>
                  </a:txBody>
                  <a:tcPr/>
                </a:tc>
              </a:tr>
              <a:tr h="370840">
                <a:tc>
                  <a:txBody>
                    <a:bodyPr/>
                    <a:lstStyle/>
                    <a:p>
                      <a:r>
                        <a:rPr lang="en-US" dirty="0" smtClean="0"/>
                        <a:t>Energy Bid</a:t>
                      </a:r>
                      <a:endParaRPr lang="en-US" dirty="0"/>
                    </a:p>
                  </a:txBody>
                  <a:tcPr/>
                </a:tc>
                <a:tc>
                  <a:txBody>
                    <a:bodyPr/>
                    <a:lstStyle/>
                    <a:p>
                      <a:r>
                        <a:rPr lang="en-US" dirty="0" smtClean="0"/>
                        <a:t>200</a:t>
                      </a:r>
                      <a:endParaRPr lang="en-US" dirty="0"/>
                    </a:p>
                  </a:txBody>
                  <a:tcPr/>
                </a:tc>
                <a:tc>
                  <a:txBody>
                    <a:bodyPr/>
                    <a:lstStyle/>
                    <a:p>
                      <a:r>
                        <a:rPr lang="en-US" dirty="0" smtClean="0"/>
                        <a:t>$125</a:t>
                      </a:r>
                      <a:endParaRPr lang="en-US" dirty="0"/>
                    </a:p>
                  </a:txBody>
                  <a:tcPr/>
                </a:tc>
              </a:tr>
              <a:tr h="370840">
                <a:tc>
                  <a:txBody>
                    <a:bodyPr/>
                    <a:lstStyle/>
                    <a:p>
                      <a:r>
                        <a:rPr lang="en-US" dirty="0" smtClean="0"/>
                        <a:t>G1 energy offer</a:t>
                      </a:r>
                      <a:endParaRPr lang="en-US" dirty="0"/>
                    </a:p>
                  </a:txBody>
                  <a:tcPr/>
                </a:tc>
                <a:tc>
                  <a:txBody>
                    <a:bodyPr/>
                    <a:lstStyle/>
                    <a:p>
                      <a:r>
                        <a:rPr lang="en-US" dirty="0" smtClean="0"/>
                        <a:t>100</a:t>
                      </a:r>
                      <a:endParaRPr lang="en-US" dirty="0"/>
                    </a:p>
                  </a:txBody>
                  <a:tcPr/>
                </a:tc>
                <a:tc>
                  <a:txBody>
                    <a:bodyPr/>
                    <a:lstStyle/>
                    <a:p>
                      <a:r>
                        <a:rPr lang="en-US" dirty="0" smtClean="0"/>
                        <a:t>$30</a:t>
                      </a:r>
                      <a:endParaRPr lang="en-US" dirty="0"/>
                    </a:p>
                  </a:txBody>
                  <a:tcPr/>
                </a:tc>
              </a:tr>
              <a:tr h="370840">
                <a:tc>
                  <a:txBody>
                    <a:bodyPr/>
                    <a:lstStyle/>
                    <a:p>
                      <a:r>
                        <a:rPr lang="en-US" dirty="0" smtClean="0"/>
                        <a:t>G1 RRS offer</a:t>
                      </a:r>
                      <a:endParaRPr lang="en-US" dirty="0"/>
                    </a:p>
                  </a:txBody>
                  <a:tcPr/>
                </a:tc>
                <a:tc>
                  <a:txBody>
                    <a:bodyPr/>
                    <a:lstStyle/>
                    <a:p>
                      <a:r>
                        <a:rPr lang="en-US" dirty="0" smtClean="0"/>
                        <a:t>45</a:t>
                      </a:r>
                      <a:endParaRPr lang="en-US" dirty="0"/>
                    </a:p>
                  </a:txBody>
                  <a:tcPr/>
                </a:tc>
                <a:tc>
                  <a:txBody>
                    <a:bodyPr/>
                    <a:lstStyle/>
                    <a:p>
                      <a:r>
                        <a:rPr lang="en-US" dirty="0" smtClean="0"/>
                        <a:t>$40</a:t>
                      </a:r>
                      <a:endParaRPr lang="en-US" dirty="0"/>
                    </a:p>
                  </a:txBody>
                  <a:tcPr/>
                </a:tc>
              </a:tr>
              <a:tr h="370840">
                <a:tc>
                  <a:txBody>
                    <a:bodyPr/>
                    <a:lstStyle/>
                    <a:p>
                      <a:r>
                        <a:rPr lang="en-US" dirty="0" smtClean="0"/>
                        <a:t>G2 energy offer</a:t>
                      </a:r>
                      <a:endParaRPr lang="en-US" dirty="0"/>
                    </a:p>
                  </a:txBody>
                  <a:tcPr/>
                </a:tc>
                <a:tc>
                  <a:txBody>
                    <a:bodyPr/>
                    <a:lstStyle/>
                    <a:p>
                      <a:r>
                        <a:rPr lang="en-US" dirty="0" smtClean="0"/>
                        <a:t>150</a:t>
                      </a:r>
                      <a:endParaRPr lang="en-US" dirty="0"/>
                    </a:p>
                  </a:txBody>
                  <a:tcPr/>
                </a:tc>
                <a:tc>
                  <a:txBody>
                    <a:bodyPr/>
                    <a:lstStyle/>
                    <a:p>
                      <a:r>
                        <a:rPr lang="en-US" dirty="0" smtClean="0"/>
                        <a:t>$50</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68048216"/>
              </p:ext>
            </p:extLst>
          </p:nvPr>
        </p:nvGraphicFramePr>
        <p:xfrm>
          <a:off x="685800" y="4267200"/>
          <a:ext cx="2895600" cy="1483360"/>
        </p:xfrm>
        <a:graphic>
          <a:graphicData uri="http://schemas.openxmlformats.org/drawingml/2006/table">
            <a:tbl>
              <a:tblPr firstRow="1" bandRow="1">
                <a:tableStyleId>{5C22544A-7EE6-4342-B048-85BDC9FD1C3A}</a:tableStyleId>
              </a:tblPr>
              <a:tblGrid>
                <a:gridCol w="1375410"/>
                <a:gridCol w="152019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Awards</a:t>
                      </a:r>
                    </a:p>
                  </a:txBody>
                  <a:tcPr/>
                </a:tc>
                <a:tc>
                  <a:txBody>
                    <a:bodyPr/>
                    <a:lstStyle/>
                    <a:p>
                      <a:r>
                        <a:rPr lang="en-US" dirty="0" smtClean="0"/>
                        <a:t>MW</a:t>
                      </a:r>
                      <a:endParaRPr lang="en-US" dirty="0"/>
                    </a:p>
                  </a:txBody>
                  <a:tcPr/>
                </a:tc>
              </a:tr>
              <a:tr h="370840">
                <a:tc>
                  <a:txBody>
                    <a:bodyPr/>
                    <a:lstStyle/>
                    <a:p>
                      <a:r>
                        <a:rPr lang="en-US" dirty="0" smtClean="0"/>
                        <a:t>G1 energy</a:t>
                      </a:r>
                      <a:endParaRPr lang="en-US" dirty="0"/>
                    </a:p>
                  </a:txBody>
                  <a:tcPr/>
                </a:tc>
                <a:tc>
                  <a:txBody>
                    <a:bodyPr/>
                    <a:lstStyle/>
                    <a:p>
                      <a:r>
                        <a:rPr lang="en-US" dirty="0" smtClean="0"/>
                        <a:t>55</a:t>
                      </a:r>
                      <a:endParaRPr lang="en-US" dirty="0"/>
                    </a:p>
                  </a:txBody>
                  <a:tcPr/>
                </a:tc>
              </a:tr>
              <a:tr h="370840">
                <a:tc>
                  <a:txBody>
                    <a:bodyPr/>
                    <a:lstStyle/>
                    <a:p>
                      <a:r>
                        <a:rPr lang="en-US" dirty="0" smtClean="0"/>
                        <a:t>G2 energy</a:t>
                      </a:r>
                      <a:endParaRPr lang="en-US" dirty="0"/>
                    </a:p>
                  </a:txBody>
                  <a:tcPr/>
                </a:tc>
                <a:tc>
                  <a:txBody>
                    <a:bodyPr/>
                    <a:lstStyle/>
                    <a:p>
                      <a:r>
                        <a:rPr lang="en-US" dirty="0" smtClean="0"/>
                        <a:t>145</a:t>
                      </a:r>
                    </a:p>
                  </a:txBody>
                  <a:tcPr/>
                </a:tc>
              </a:tr>
              <a:tr h="370840">
                <a:tc>
                  <a:txBody>
                    <a:bodyPr/>
                    <a:lstStyle/>
                    <a:p>
                      <a:r>
                        <a:rPr lang="en-US" dirty="0" smtClean="0"/>
                        <a:t>G1 RRS</a:t>
                      </a:r>
                      <a:endParaRPr lang="en-US" dirty="0"/>
                    </a:p>
                  </a:txBody>
                  <a:tcPr/>
                </a:tc>
                <a:tc>
                  <a:txBody>
                    <a:bodyPr/>
                    <a:lstStyle/>
                    <a:p>
                      <a:r>
                        <a:rPr lang="en-US" dirty="0" smtClean="0"/>
                        <a:t>45</a:t>
                      </a:r>
                      <a:endParaRPr lang="en-US" dirty="0"/>
                    </a:p>
                  </a:txBody>
                  <a:tcPr/>
                </a:tc>
              </a:tr>
            </a:tbl>
          </a:graphicData>
        </a:graphic>
      </p:graphicFrame>
      <p:sp>
        <p:nvSpPr>
          <p:cNvPr id="8" name="TextBox 7"/>
          <p:cNvSpPr txBox="1"/>
          <p:nvPr/>
        </p:nvSpPr>
        <p:spPr>
          <a:xfrm>
            <a:off x="5791200" y="1600200"/>
            <a:ext cx="2895600" cy="369332"/>
          </a:xfrm>
          <a:prstGeom prst="rect">
            <a:avLst/>
          </a:prstGeom>
          <a:noFill/>
        </p:spPr>
        <p:txBody>
          <a:bodyPr wrap="square" rtlCol="0">
            <a:spAutoFit/>
          </a:bodyPr>
          <a:lstStyle/>
          <a:p>
            <a:r>
              <a:rPr lang="en-US" dirty="0" smtClean="0"/>
              <a:t>RRS Plan = 50 MW</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900308065"/>
              </p:ext>
            </p:extLst>
          </p:nvPr>
        </p:nvGraphicFramePr>
        <p:xfrm>
          <a:off x="3657600" y="4267200"/>
          <a:ext cx="2895600" cy="1112520"/>
        </p:xfrm>
        <a:graphic>
          <a:graphicData uri="http://schemas.openxmlformats.org/drawingml/2006/table">
            <a:tbl>
              <a:tblPr firstRow="1" bandRow="1">
                <a:tableStyleId>{5C22544A-7EE6-4342-B048-85BDC9FD1C3A}</a:tableStyleId>
              </a:tblPr>
              <a:tblGrid>
                <a:gridCol w="1895803"/>
                <a:gridCol w="999797"/>
              </a:tblGrid>
              <a:tr h="370840">
                <a:tc>
                  <a:txBody>
                    <a:bodyPr/>
                    <a:lstStyle/>
                    <a:p>
                      <a:r>
                        <a:rPr lang="en-US" dirty="0" smtClean="0"/>
                        <a:t>Prices</a:t>
                      </a:r>
                      <a:endParaRPr lang="en-US" dirty="0"/>
                    </a:p>
                  </a:txBody>
                  <a:tcPr/>
                </a:tc>
                <a:tc>
                  <a:txBody>
                    <a:bodyPr/>
                    <a:lstStyle/>
                    <a:p>
                      <a:endParaRPr lang="en-US" dirty="0"/>
                    </a:p>
                  </a:txBody>
                  <a:tcPr/>
                </a:tc>
              </a:tr>
              <a:tr h="370840">
                <a:tc>
                  <a:txBody>
                    <a:bodyPr/>
                    <a:lstStyle/>
                    <a:p>
                      <a:r>
                        <a:rPr lang="en-US" dirty="0" smtClean="0"/>
                        <a:t>System lambda</a:t>
                      </a:r>
                      <a:endParaRPr lang="en-US" dirty="0"/>
                    </a:p>
                  </a:txBody>
                  <a:tcPr/>
                </a:tc>
                <a:tc>
                  <a:txBody>
                    <a:bodyPr/>
                    <a:lstStyle/>
                    <a:p>
                      <a:r>
                        <a:rPr lang="en-US" dirty="0" smtClean="0"/>
                        <a:t>$50</a:t>
                      </a:r>
                      <a:endParaRPr lang="en-US" dirty="0"/>
                    </a:p>
                  </a:txBody>
                  <a:tcPr/>
                </a:tc>
              </a:tr>
              <a:tr h="370840">
                <a:tc>
                  <a:txBody>
                    <a:bodyPr/>
                    <a:lstStyle/>
                    <a:p>
                      <a:r>
                        <a:rPr lang="en-US" dirty="0" smtClean="0"/>
                        <a:t>MCPC</a:t>
                      </a:r>
                      <a:endParaRPr lang="en-US" dirty="0"/>
                    </a:p>
                  </a:txBody>
                  <a:tcPr/>
                </a:tc>
                <a:tc>
                  <a:txBody>
                    <a:bodyPr/>
                    <a:lstStyle/>
                    <a:p>
                      <a:r>
                        <a:rPr lang="en-US" dirty="0" smtClean="0">
                          <a:solidFill>
                            <a:srgbClr val="FF0000"/>
                          </a:solidFill>
                        </a:rPr>
                        <a:t>$100</a:t>
                      </a:r>
                      <a:r>
                        <a:rPr lang="en-US" dirty="0" smtClean="0"/>
                        <a:t>*</a:t>
                      </a:r>
                    </a:p>
                  </a:txBody>
                  <a:tcPr/>
                </a:tc>
              </a:tr>
            </a:tbl>
          </a:graphicData>
        </a:graphic>
      </p:graphicFrame>
      <p:sp>
        <p:nvSpPr>
          <p:cNvPr id="10" name="TextBox 9"/>
          <p:cNvSpPr txBox="1"/>
          <p:nvPr/>
        </p:nvSpPr>
        <p:spPr>
          <a:xfrm>
            <a:off x="5562600" y="5436768"/>
            <a:ext cx="2362200" cy="646331"/>
          </a:xfrm>
          <a:prstGeom prst="rect">
            <a:avLst/>
          </a:prstGeom>
          <a:noFill/>
        </p:spPr>
        <p:txBody>
          <a:bodyPr wrap="square" rtlCol="0">
            <a:spAutoFit/>
          </a:bodyPr>
          <a:lstStyle/>
          <a:p>
            <a:r>
              <a:rPr lang="en-US" dirty="0" smtClean="0"/>
              <a:t>* reflects RRS demand curve price</a:t>
            </a:r>
            <a:endParaRPr lang="en-US" dirty="0"/>
          </a:p>
        </p:txBody>
      </p:sp>
      <p:pic>
        <p:nvPicPr>
          <p:cNvPr id="5" name="Picture 4"/>
          <p:cNvPicPr>
            <a:picLocks noChangeAspect="1"/>
          </p:cNvPicPr>
          <p:nvPr/>
        </p:nvPicPr>
        <p:blipFill>
          <a:blip r:embed="rId2"/>
          <a:stretch>
            <a:fillRect/>
          </a:stretch>
        </p:blipFill>
        <p:spPr>
          <a:xfrm>
            <a:off x="6224871" y="1831428"/>
            <a:ext cx="2919129" cy="2850303"/>
          </a:xfrm>
          <a:prstGeom prst="rect">
            <a:avLst/>
          </a:prstGeom>
        </p:spPr>
      </p:pic>
    </p:spTree>
    <p:extLst>
      <p:ext uri="{BB962C8B-B14F-4D97-AF65-F5344CB8AC3E}">
        <p14:creationId xmlns:p14="http://schemas.microsoft.com/office/powerpoint/2010/main" val="1870751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Examples</a:t>
            </a:r>
            <a:endParaRPr lang="en-US" dirty="0"/>
          </a:p>
        </p:txBody>
      </p:sp>
      <p:sp>
        <p:nvSpPr>
          <p:cNvPr id="3" name="Content Placeholder 2"/>
          <p:cNvSpPr>
            <a:spLocks noGrp="1"/>
          </p:cNvSpPr>
          <p:nvPr>
            <p:ph idx="1"/>
          </p:nvPr>
        </p:nvSpPr>
        <p:spPr>
          <a:xfrm>
            <a:off x="304800" y="990600"/>
            <a:ext cx="8229600" cy="838200"/>
          </a:xfrm>
        </p:spPr>
        <p:txBody>
          <a:bodyPr/>
          <a:lstStyle/>
          <a:p>
            <a:pPr lvl="1"/>
            <a:r>
              <a:rPr lang="en-US" sz="1400" dirty="0" smtClean="0"/>
              <a:t>DAM example </a:t>
            </a:r>
            <a:r>
              <a:rPr lang="en-US" sz="1400" u="sng" dirty="0" smtClean="0"/>
              <a:t>with basic </a:t>
            </a:r>
            <a:r>
              <a:rPr lang="en-US" sz="1400" u="sng" dirty="0" smtClean="0"/>
              <a:t>ASDC</a:t>
            </a:r>
            <a:r>
              <a:rPr lang="en-US" sz="1400" dirty="0"/>
              <a:t> when </a:t>
            </a:r>
            <a:r>
              <a:rPr lang="en-US" sz="1400" dirty="0" smtClean="0"/>
              <a:t>offer is higher than lowest portion of ASDC (</a:t>
            </a:r>
            <a:r>
              <a:rPr lang="en-US" sz="1400" dirty="0" smtClean="0"/>
              <a:t>illustrative </a:t>
            </a:r>
            <a:r>
              <a:rPr lang="en-US" sz="1400" dirty="0" smtClean="0"/>
              <a:t>only</a:t>
            </a:r>
            <a:r>
              <a:rPr lang="en-US" sz="1400" dirty="0" smtClean="0"/>
              <a:t>)</a:t>
            </a: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364613073"/>
              </p:ext>
            </p:extLst>
          </p:nvPr>
        </p:nvGraphicFramePr>
        <p:xfrm>
          <a:off x="685800" y="2070538"/>
          <a:ext cx="4572000" cy="1854200"/>
        </p:xfrm>
        <a:graphic>
          <a:graphicData uri="http://schemas.openxmlformats.org/drawingml/2006/table">
            <a:tbl>
              <a:tblPr firstRow="1" bandRow="1">
                <a:tableStyleId>{5C22544A-7EE6-4342-B048-85BDC9FD1C3A}</a:tableStyleId>
              </a:tblPr>
              <a:tblGrid>
                <a:gridCol w="1905000"/>
                <a:gridCol w="1371600"/>
                <a:gridCol w="1295400"/>
              </a:tblGrid>
              <a:tr h="370840">
                <a:tc>
                  <a:txBody>
                    <a:bodyPr/>
                    <a:lstStyle/>
                    <a:p>
                      <a:endParaRPr lang="en-US" dirty="0"/>
                    </a:p>
                  </a:txBody>
                  <a:tcPr/>
                </a:tc>
                <a:tc>
                  <a:txBody>
                    <a:bodyPr/>
                    <a:lstStyle/>
                    <a:p>
                      <a:r>
                        <a:rPr lang="en-US" dirty="0" smtClean="0"/>
                        <a:t>MW</a:t>
                      </a:r>
                      <a:endParaRPr lang="en-US" dirty="0"/>
                    </a:p>
                  </a:txBody>
                  <a:tcPr/>
                </a:tc>
                <a:tc>
                  <a:txBody>
                    <a:bodyPr/>
                    <a:lstStyle/>
                    <a:p>
                      <a:r>
                        <a:rPr lang="en-US" dirty="0" smtClean="0"/>
                        <a:t>Price</a:t>
                      </a:r>
                      <a:endParaRPr lang="en-US" dirty="0"/>
                    </a:p>
                  </a:txBody>
                  <a:tcPr/>
                </a:tc>
              </a:tr>
              <a:tr h="370840">
                <a:tc>
                  <a:txBody>
                    <a:bodyPr/>
                    <a:lstStyle/>
                    <a:p>
                      <a:r>
                        <a:rPr lang="en-US" dirty="0" smtClean="0"/>
                        <a:t>Energy Bid</a:t>
                      </a:r>
                      <a:endParaRPr lang="en-US" dirty="0"/>
                    </a:p>
                  </a:txBody>
                  <a:tcPr/>
                </a:tc>
                <a:tc>
                  <a:txBody>
                    <a:bodyPr/>
                    <a:lstStyle/>
                    <a:p>
                      <a:r>
                        <a:rPr lang="en-US" dirty="0" smtClean="0"/>
                        <a:t>200</a:t>
                      </a:r>
                      <a:endParaRPr lang="en-US" dirty="0"/>
                    </a:p>
                  </a:txBody>
                  <a:tcPr/>
                </a:tc>
                <a:tc>
                  <a:txBody>
                    <a:bodyPr/>
                    <a:lstStyle/>
                    <a:p>
                      <a:r>
                        <a:rPr lang="en-US" dirty="0" smtClean="0"/>
                        <a:t>$125</a:t>
                      </a:r>
                      <a:endParaRPr lang="en-US" dirty="0"/>
                    </a:p>
                  </a:txBody>
                  <a:tcPr/>
                </a:tc>
              </a:tr>
              <a:tr h="370840">
                <a:tc>
                  <a:txBody>
                    <a:bodyPr/>
                    <a:lstStyle/>
                    <a:p>
                      <a:r>
                        <a:rPr lang="en-US" dirty="0" smtClean="0"/>
                        <a:t>G1 energy offer</a:t>
                      </a:r>
                      <a:endParaRPr lang="en-US" dirty="0"/>
                    </a:p>
                  </a:txBody>
                  <a:tcPr/>
                </a:tc>
                <a:tc>
                  <a:txBody>
                    <a:bodyPr/>
                    <a:lstStyle/>
                    <a:p>
                      <a:r>
                        <a:rPr lang="en-US" dirty="0" smtClean="0"/>
                        <a:t>100</a:t>
                      </a:r>
                      <a:endParaRPr lang="en-US" dirty="0"/>
                    </a:p>
                  </a:txBody>
                  <a:tcPr/>
                </a:tc>
                <a:tc>
                  <a:txBody>
                    <a:bodyPr/>
                    <a:lstStyle/>
                    <a:p>
                      <a:r>
                        <a:rPr lang="en-US" dirty="0" smtClean="0"/>
                        <a:t>$30</a:t>
                      </a:r>
                      <a:endParaRPr lang="en-US" dirty="0"/>
                    </a:p>
                  </a:txBody>
                  <a:tcPr/>
                </a:tc>
              </a:tr>
              <a:tr h="370840">
                <a:tc>
                  <a:txBody>
                    <a:bodyPr/>
                    <a:lstStyle/>
                    <a:p>
                      <a:r>
                        <a:rPr lang="en-US" dirty="0" smtClean="0"/>
                        <a:t>G1 RRS offer</a:t>
                      </a:r>
                      <a:endParaRPr lang="en-US" dirty="0"/>
                    </a:p>
                  </a:txBody>
                  <a:tcPr/>
                </a:tc>
                <a:tc>
                  <a:txBody>
                    <a:bodyPr/>
                    <a:lstStyle/>
                    <a:p>
                      <a:r>
                        <a:rPr lang="en-US" dirty="0" smtClean="0"/>
                        <a:t>45</a:t>
                      </a:r>
                      <a:endParaRPr lang="en-US" dirty="0"/>
                    </a:p>
                  </a:txBody>
                  <a:tcPr/>
                </a:tc>
                <a:tc>
                  <a:txBody>
                    <a:bodyPr/>
                    <a:lstStyle/>
                    <a:p>
                      <a:r>
                        <a:rPr lang="en-US" dirty="0" smtClean="0">
                          <a:solidFill>
                            <a:srgbClr val="FF0000"/>
                          </a:solidFill>
                        </a:rPr>
                        <a:t>$</a:t>
                      </a:r>
                      <a:r>
                        <a:rPr lang="en-US" dirty="0" smtClean="0">
                          <a:solidFill>
                            <a:srgbClr val="FF0000"/>
                          </a:solidFill>
                        </a:rPr>
                        <a:t>120</a:t>
                      </a:r>
                      <a:endParaRPr lang="en-US" dirty="0">
                        <a:solidFill>
                          <a:srgbClr val="FF0000"/>
                        </a:solidFill>
                      </a:endParaRPr>
                    </a:p>
                  </a:txBody>
                  <a:tcPr/>
                </a:tc>
              </a:tr>
              <a:tr h="370840">
                <a:tc>
                  <a:txBody>
                    <a:bodyPr/>
                    <a:lstStyle/>
                    <a:p>
                      <a:r>
                        <a:rPr lang="en-US" dirty="0" smtClean="0"/>
                        <a:t>G2 energy offer</a:t>
                      </a:r>
                      <a:endParaRPr lang="en-US" dirty="0"/>
                    </a:p>
                  </a:txBody>
                  <a:tcPr/>
                </a:tc>
                <a:tc>
                  <a:txBody>
                    <a:bodyPr/>
                    <a:lstStyle/>
                    <a:p>
                      <a:r>
                        <a:rPr lang="en-US" dirty="0" smtClean="0"/>
                        <a:t>150</a:t>
                      </a:r>
                      <a:endParaRPr lang="en-US" dirty="0"/>
                    </a:p>
                  </a:txBody>
                  <a:tcPr/>
                </a:tc>
                <a:tc>
                  <a:txBody>
                    <a:bodyPr/>
                    <a:lstStyle/>
                    <a:p>
                      <a:r>
                        <a:rPr lang="en-US" dirty="0" smtClean="0"/>
                        <a:t>$50</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469455285"/>
              </p:ext>
            </p:extLst>
          </p:nvPr>
        </p:nvGraphicFramePr>
        <p:xfrm>
          <a:off x="685800" y="4267200"/>
          <a:ext cx="2895600" cy="1483360"/>
        </p:xfrm>
        <a:graphic>
          <a:graphicData uri="http://schemas.openxmlformats.org/drawingml/2006/table">
            <a:tbl>
              <a:tblPr firstRow="1" bandRow="1">
                <a:tableStyleId>{5C22544A-7EE6-4342-B048-85BDC9FD1C3A}</a:tableStyleId>
              </a:tblPr>
              <a:tblGrid>
                <a:gridCol w="1375410"/>
                <a:gridCol w="152019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Awards</a:t>
                      </a:r>
                    </a:p>
                  </a:txBody>
                  <a:tcPr/>
                </a:tc>
                <a:tc>
                  <a:txBody>
                    <a:bodyPr/>
                    <a:lstStyle/>
                    <a:p>
                      <a:r>
                        <a:rPr lang="en-US" dirty="0" smtClean="0"/>
                        <a:t>MW</a:t>
                      </a:r>
                      <a:endParaRPr lang="en-US" dirty="0"/>
                    </a:p>
                  </a:txBody>
                  <a:tcPr/>
                </a:tc>
              </a:tr>
              <a:tr h="370840">
                <a:tc>
                  <a:txBody>
                    <a:bodyPr/>
                    <a:lstStyle/>
                    <a:p>
                      <a:r>
                        <a:rPr lang="en-US" dirty="0" smtClean="0"/>
                        <a:t>G1 energy</a:t>
                      </a:r>
                      <a:endParaRPr lang="en-US" dirty="0"/>
                    </a:p>
                  </a:txBody>
                  <a:tcPr/>
                </a:tc>
                <a:tc>
                  <a:txBody>
                    <a:bodyPr/>
                    <a:lstStyle/>
                    <a:p>
                      <a:r>
                        <a:rPr lang="en-US" dirty="0" smtClean="0"/>
                        <a:t>60</a:t>
                      </a:r>
                      <a:endParaRPr lang="en-US" dirty="0"/>
                    </a:p>
                  </a:txBody>
                  <a:tcPr/>
                </a:tc>
              </a:tr>
              <a:tr h="370840">
                <a:tc>
                  <a:txBody>
                    <a:bodyPr/>
                    <a:lstStyle/>
                    <a:p>
                      <a:r>
                        <a:rPr lang="en-US" dirty="0" smtClean="0"/>
                        <a:t>G2 energy</a:t>
                      </a:r>
                      <a:endParaRPr lang="en-US" dirty="0"/>
                    </a:p>
                  </a:txBody>
                  <a:tcPr/>
                </a:tc>
                <a:tc>
                  <a:txBody>
                    <a:bodyPr/>
                    <a:lstStyle/>
                    <a:p>
                      <a:r>
                        <a:rPr lang="en-US" dirty="0" smtClean="0"/>
                        <a:t>140</a:t>
                      </a:r>
                    </a:p>
                  </a:txBody>
                  <a:tcPr/>
                </a:tc>
              </a:tr>
              <a:tr h="370840">
                <a:tc>
                  <a:txBody>
                    <a:bodyPr/>
                    <a:lstStyle/>
                    <a:p>
                      <a:r>
                        <a:rPr lang="en-US" dirty="0" smtClean="0"/>
                        <a:t>G1 RRS</a:t>
                      </a:r>
                      <a:endParaRPr lang="en-US" dirty="0"/>
                    </a:p>
                  </a:txBody>
                  <a:tcPr/>
                </a:tc>
                <a:tc>
                  <a:txBody>
                    <a:bodyPr/>
                    <a:lstStyle/>
                    <a:p>
                      <a:r>
                        <a:rPr lang="en-US" dirty="0" smtClean="0">
                          <a:solidFill>
                            <a:srgbClr val="FF0000"/>
                          </a:solidFill>
                        </a:rPr>
                        <a:t>40</a:t>
                      </a:r>
                      <a:r>
                        <a:rPr lang="en-US" dirty="0" smtClean="0">
                          <a:solidFill>
                            <a:schemeClr val="tx1"/>
                          </a:solidFill>
                        </a:rPr>
                        <a:t>**</a:t>
                      </a:r>
                      <a:endParaRPr lang="en-US" dirty="0">
                        <a:solidFill>
                          <a:schemeClr val="tx1"/>
                        </a:solidFill>
                      </a:endParaRPr>
                    </a:p>
                  </a:txBody>
                  <a:tcPr/>
                </a:tc>
              </a:tr>
            </a:tbl>
          </a:graphicData>
        </a:graphic>
      </p:graphicFrame>
      <p:sp>
        <p:nvSpPr>
          <p:cNvPr id="8" name="TextBox 7"/>
          <p:cNvSpPr txBox="1"/>
          <p:nvPr/>
        </p:nvSpPr>
        <p:spPr>
          <a:xfrm>
            <a:off x="5791200" y="1600200"/>
            <a:ext cx="2895600" cy="369332"/>
          </a:xfrm>
          <a:prstGeom prst="rect">
            <a:avLst/>
          </a:prstGeom>
          <a:noFill/>
        </p:spPr>
        <p:txBody>
          <a:bodyPr wrap="square" rtlCol="0">
            <a:spAutoFit/>
          </a:bodyPr>
          <a:lstStyle/>
          <a:p>
            <a:r>
              <a:rPr lang="en-US" dirty="0" smtClean="0"/>
              <a:t>RRS Plan = 50 MW</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907561288"/>
              </p:ext>
            </p:extLst>
          </p:nvPr>
        </p:nvGraphicFramePr>
        <p:xfrm>
          <a:off x="3657600" y="4267200"/>
          <a:ext cx="2895600" cy="1112520"/>
        </p:xfrm>
        <a:graphic>
          <a:graphicData uri="http://schemas.openxmlformats.org/drawingml/2006/table">
            <a:tbl>
              <a:tblPr firstRow="1" bandRow="1">
                <a:tableStyleId>{5C22544A-7EE6-4342-B048-85BDC9FD1C3A}</a:tableStyleId>
              </a:tblPr>
              <a:tblGrid>
                <a:gridCol w="1895803"/>
                <a:gridCol w="999797"/>
              </a:tblGrid>
              <a:tr h="370840">
                <a:tc>
                  <a:txBody>
                    <a:bodyPr/>
                    <a:lstStyle/>
                    <a:p>
                      <a:r>
                        <a:rPr lang="en-US" dirty="0" smtClean="0"/>
                        <a:t>Prices</a:t>
                      </a:r>
                      <a:endParaRPr lang="en-US" dirty="0"/>
                    </a:p>
                  </a:txBody>
                  <a:tcPr/>
                </a:tc>
                <a:tc>
                  <a:txBody>
                    <a:bodyPr/>
                    <a:lstStyle/>
                    <a:p>
                      <a:endParaRPr lang="en-US" dirty="0"/>
                    </a:p>
                  </a:txBody>
                  <a:tcPr/>
                </a:tc>
              </a:tr>
              <a:tr h="370840">
                <a:tc>
                  <a:txBody>
                    <a:bodyPr/>
                    <a:lstStyle/>
                    <a:p>
                      <a:r>
                        <a:rPr lang="en-US" dirty="0" smtClean="0"/>
                        <a:t>System lambda</a:t>
                      </a:r>
                      <a:endParaRPr lang="en-US" dirty="0"/>
                    </a:p>
                  </a:txBody>
                  <a:tcPr/>
                </a:tc>
                <a:tc>
                  <a:txBody>
                    <a:bodyPr/>
                    <a:lstStyle/>
                    <a:p>
                      <a:r>
                        <a:rPr lang="en-US" dirty="0" smtClean="0"/>
                        <a:t>$50</a:t>
                      </a:r>
                      <a:endParaRPr lang="en-US" dirty="0"/>
                    </a:p>
                  </a:txBody>
                  <a:tcPr/>
                </a:tc>
              </a:tr>
              <a:tr h="370840">
                <a:tc>
                  <a:txBody>
                    <a:bodyPr/>
                    <a:lstStyle/>
                    <a:p>
                      <a:r>
                        <a:rPr lang="en-US" dirty="0" smtClean="0"/>
                        <a:t>MCPC</a:t>
                      </a:r>
                      <a:endParaRPr lang="en-US" dirty="0"/>
                    </a:p>
                  </a:txBody>
                  <a:tcPr/>
                </a:tc>
                <a:tc>
                  <a:txBody>
                    <a:bodyPr/>
                    <a:lstStyle/>
                    <a:p>
                      <a:r>
                        <a:rPr lang="en-US" dirty="0" smtClean="0">
                          <a:solidFill>
                            <a:srgbClr val="FF0000"/>
                          </a:solidFill>
                        </a:rPr>
                        <a:t>$</a:t>
                      </a:r>
                      <a:r>
                        <a:rPr lang="en-US" dirty="0" smtClean="0">
                          <a:solidFill>
                            <a:srgbClr val="FF0000"/>
                          </a:solidFill>
                        </a:rPr>
                        <a:t>140</a:t>
                      </a:r>
                      <a:r>
                        <a:rPr lang="en-US" dirty="0" smtClean="0"/>
                        <a:t>*</a:t>
                      </a:r>
                    </a:p>
                  </a:txBody>
                  <a:tcPr/>
                </a:tc>
              </a:tr>
            </a:tbl>
          </a:graphicData>
        </a:graphic>
      </p:graphicFrame>
      <p:pic>
        <p:nvPicPr>
          <p:cNvPr id="5" name="Picture 4"/>
          <p:cNvPicPr>
            <a:picLocks noChangeAspect="1"/>
          </p:cNvPicPr>
          <p:nvPr/>
        </p:nvPicPr>
        <p:blipFill>
          <a:blip r:embed="rId2"/>
          <a:stretch>
            <a:fillRect/>
          </a:stretch>
        </p:blipFill>
        <p:spPr>
          <a:xfrm>
            <a:off x="6224871" y="1831428"/>
            <a:ext cx="2919129" cy="2850303"/>
          </a:xfrm>
          <a:prstGeom prst="rect">
            <a:avLst/>
          </a:prstGeom>
        </p:spPr>
      </p:pic>
      <p:sp>
        <p:nvSpPr>
          <p:cNvPr id="11" name="TextBox 10"/>
          <p:cNvSpPr txBox="1"/>
          <p:nvPr/>
        </p:nvSpPr>
        <p:spPr>
          <a:xfrm>
            <a:off x="2057400" y="5802868"/>
            <a:ext cx="2590800" cy="646331"/>
          </a:xfrm>
          <a:prstGeom prst="rect">
            <a:avLst/>
          </a:prstGeom>
          <a:noFill/>
        </p:spPr>
        <p:txBody>
          <a:bodyPr wrap="square" rtlCol="0">
            <a:spAutoFit/>
          </a:bodyPr>
          <a:lstStyle/>
          <a:p>
            <a:r>
              <a:rPr lang="en-US" dirty="0" smtClean="0"/>
              <a:t>** Constrained by RRS demand curve</a:t>
            </a:r>
            <a:endParaRPr lang="en-US" dirty="0"/>
          </a:p>
        </p:txBody>
      </p:sp>
      <p:sp>
        <p:nvSpPr>
          <p:cNvPr id="13" name="TextBox 12"/>
          <p:cNvSpPr txBox="1"/>
          <p:nvPr/>
        </p:nvSpPr>
        <p:spPr>
          <a:xfrm>
            <a:off x="5562600" y="5421868"/>
            <a:ext cx="3048000" cy="646331"/>
          </a:xfrm>
          <a:prstGeom prst="rect">
            <a:avLst/>
          </a:prstGeom>
          <a:noFill/>
        </p:spPr>
        <p:txBody>
          <a:bodyPr wrap="square" rtlCol="0">
            <a:spAutoFit/>
          </a:bodyPr>
          <a:lstStyle/>
          <a:p>
            <a:r>
              <a:rPr lang="en-US" dirty="0" smtClean="0"/>
              <a:t>* reflects $20 opportunity cost of energy for G1</a:t>
            </a:r>
            <a:endParaRPr lang="en-US" dirty="0"/>
          </a:p>
        </p:txBody>
      </p:sp>
    </p:spTree>
    <p:extLst>
      <p:ext uri="{BB962C8B-B14F-4D97-AF65-F5344CB8AC3E}">
        <p14:creationId xmlns:p14="http://schemas.microsoft.com/office/powerpoint/2010/main" val="1231112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Obligation Changes</a:t>
            </a:r>
            <a:endParaRPr lang="en-US" dirty="0"/>
          </a:p>
        </p:txBody>
      </p:sp>
      <p:sp>
        <p:nvSpPr>
          <p:cNvPr id="3" name="Content Placeholder 2"/>
          <p:cNvSpPr>
            <a:spLocks noGrp="1"/>
          </p:cNvSpPr>
          <p:nvPr>
            <p:ph idx="1"/>
          </p:nvPr>
        </p:nvSpPr>
        <p:spPr>
          <a:xfrm>
            <a:off x="304800" y="838200"/>
            <a:ext cx="8534400" cy="5791200"/>
          </a:xfrm>
        </p:spPr>
        <p:txBody>
          <a:bodyPr/>
          <a:lstStyle/>
          <a:p>
            <a:r>
              <a:rPr lang="en-US" sz="2000" dirty="0" smtClean="0"/>
              <a:t>Ancillary Services Obligation will continue to be published by 6 am in the day-ahead.	</a:t>
            </a:r>
          </a:p>
          <a:p>
            <a:pPr lvl="1"/>
            <a:r>
              <a:rPr lang="en-US" sz="1800" dirty="0" smtClean="0"/>
              <a:t>This will </a:t>
            </a:r>
            <a:r>
              <a:rPr lang="en-US" sz="1800" dirty="0" smtClean="0"/>
              <a:t>become </a:t>
            </a:r>
            <a:r>
              <a:rPr lang="en-US" sz="1800" dirty="0" smtClean="0"/>
              <a:t>an advisory </a:t>
            </a:r>
            <a:r>
              <a:rPr lang="en-US" sz="1800" dirty="0" smtClean="0"/>
              <a:t>number </a:t>
            </a:r>
            <a:r>
              <a:rPr lang="en-US" sz="1800" dirty="0" smtClean="0"/>
              <a:t>based on the AS </a:t>
            </a:r>
            <a:r>
              <a:rPr lang="en-US" sz="1800" dirty="0" smtClean="0"/>
              <a:t>Plan</a:t>
            </a:r>
            <a:endParaRPr lang="en-US" sz="1800" dirty="0" smtClean="0"/>
          </a:p>
          <a:p>
            <a:pPr lvl="1"/>
            <a:r>
              <a:rPr lang="en-US" sz="1800" dirty="0" smtClean="0"/>
              <a:t>It will be used for Self-Arranged AS transaction </a:t>
            </a:r>
            <a:r>
              <a:rPr lang="en-US" sz="1800" dirty="0" smtClean="0"/>
              <a:t>validation (e.g., </a:t>
            </a:r>
            <a:r>
              <a:rPr lang="en-US" sz="1800" dirty="0" smtClean="0"/>
              <a:t>for </a:t>
            </a:r>
            <a:r>
              <a:rPr lang="en-US" sz="1800" dirty="0"/>
              <a:t>RRS when determining allowable </a:t>
            </a:r>
            <a:r>
              <a:rPr lang="en-US" sz="1800" dirty="0" smtClean="0"/>
              <a:t>UFR MWs per QSE.)</a:t>
            </a:r>
            <a:endParaRPr lang="en-US" sz="1800" dirty="0" smtClean="0"/>
          </a:p>
          <a:p>
            <a:r>
              <a:rPr lang="en-US" sz="2000" dirty="0" smtClean="0"/>
              <a:t>Minimum AS Obligation quantity will be 0.1 MW.</a:t>
            </a:r>
          </a:p>
          <a:p>
            <a:r>
              <a:rPr lang="en-US" sz="2000" dirty="0" smtClean="0"/>
              <a:t>After DAM is complete, an updated AS Obligation will be published based on actual AS procurement quantities, if different</a:t>
            </a:r>
            <a:r>
              <a:rPr lang="en-US" sz="2000" dirty="0" smtClean="0"/>
              <a:t>.</a:t>
            </a:r>
          </a:p>
          <a:p>
            <a:pPr lvl="1"/>
            <a:r>
              <a:rPr lang="en-US" sz="1800" dirty="0" smtClean="0"/>
              <a:t>With ASDCS in DAM, fewer MWs could be procured than the AS Plan for any service, and more MWs could be procured for any service with a curve that extends past the AS Plan quantity.</a:t>
            </a:r>
          </a:p>
          <a:p>
            <a:r>
              <a:rPr lang="en-US" sz="2000" dirty="0" smtClean="0"/>
              <a:t>ERCOT will </a:t>
            </a:r>
            <a:r>
              <a:rPr lang="en-US" sz="2000" dirty="0" smtClean="0"/>
              <a:t>use this </a:t>
            </a:r>
            <a:r>
              <a:rPr lang="en-US" sz="2000" dirty="0" smtClean="0"/>
              <a:t>updated quantity for </a:t>
            </a:r>
            <a:r>
              <a:rPr lang="en-US" sz="2000" dirty="0" smtClean="0"/>
              <a:t>DAM AS </a:t>
            </a:r>
            <a:r>
              <a:rPr lang="en-US" sz="2000" dirty="0" smtClean="0"/>
              <a:t>settlement for QSEs with load ratio shares.</a:t>
            </a:r>
            <a:endParaRPr lang="en-US" sz="18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pPr marL="0" indent="0">
              <a:buNone/>
            </a:pPr>
            <a:r>
              <a:rPr lang="en-US" sz="1800" dirty="0"/>
              <a:t>Protocol reference: Section </a:t>
            </a:r>
            <a:r>
              <a:rPr lang="en-US" sz="1800" dirty="0" smtClean="0"/>
              <a:t>4.2.1.2</a:t>
            </a:r>
            <a:r>
              <a:rPr lang="en-US" sz="1800" dirty="0"/>
              <a:t>, Obligation Assignment and Notice</a:t>
            </a:r>
          </a:p>
          <a:p>
            <a:pPr marL="0" indent="0">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223358133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866</Words>
  <Application>Microsoft Office PowerPoint</Application>
  <PresentationFormat>On-screen Show (4:3)</PresentationFormat>
  <Paragraphs>178</Paragraphs>
  <Slides>12</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1_Custom Design</vt:lpstr>
      <vt:lpstr>Office Theme</vt:lpstr>
      <vt:lpstr>PowerPoint Presentation</vt:lpstr>
      <vt:lpstr>Introduction</vt:lpstr>
      <vt:lpstr>Current AS Plan Procurement</vt:lpstr>
      <vt:lpstr>Setting MCPCs when Insufficient</vt:lpstr>
      <vt:lpstr>ASDCs in DAM</vt:lpstr>
      <vt:lpstr>Simplified Examples</vt:lpstr>
      <vt:lpstr>Simplified Examples</vt:lpstr>
      <vt:lpstr>Simplified Examples</vt:lpstr>
      <vt:lpstr>AS Obligation Changes</vt:lpstr>
      <vt:lpstr>Draft Key Principle Concepts</vt:lpstr>
      <vt:lpstr>Additional Discussion</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2019-08-14T20:26:28Z</dcterms:created>
  <dcterms:modified xsi:type="dcterms:W3CDTF">2019-08-16T22:42:55Z</dcterms:modified>
</cp:coreProperties>
</file>