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9"/>
  </p:notesMasterIdLst>
  <p:handoutMasterIdLst>
    <p:handoutMasterId r:id="rId20"/>
  </p:handoutMasterIdLst>
  <p:sldIdLst>
    <p:sldId id="260" r:id="rId6"/>
    <p:sldId id="285" r:id="rId7"/>
    <p:sldId id="293" r:id="rId8"/>
    <p:sldId id="297" r:id="rId9"/>
    <p:sldId id="317" r:id="rId10"/>
    <p:sldId id="318" r:id="rId11"/>
    <p:sldId id="299" r:id="rId12"/>
    <p:sldId id="316" r:id="rId13"/>
    <p:sldId id="314" r:id="rId14"/>
    <p:sldId id="312" r:id="rId15"/>
    <p:sldId id="313" r:id="rId16"/>
    <p:sldId id="309" r:id="rId17"/>
    <p:sldId id="311"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9" autoAdjust="0"/>
    <p:restoredTop sz="94660"/>
  </p:normalViewPr>
  <p:slideViewPr>
    <p:cSldViewPr showGuides="1">
      <p:cViewPr varScale="1">
        <p:scale>
          <a:sx n="74" d="100"/>
          <a:sy n="74" d="100"/>
        </p:scale>
        <p:origin x="1086" y="7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8/21/2019</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8/21/2019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57600" y="2286000"/>
            <a:ext cx="4953000" cy="2185214"/>
          </a:xfrm>
          <a:prstGeom prst="rect">
            <a:avLst/>
          </a:prstGeom>
          <a:noFill/>
        </p:spPr>
        <p:txBody>
          <a:bodyPr wrap="square" rtlCol="0">
            <a:spAutoFit/>
          </a:bodyPr>
          <a:lstStyle/>
          <a:p>
            <a:r>
              <a:rPr lang="en-US" sz="2000" b="1" dirty="0" smtClean="0">
                <a:solidFill>
                  <a:schemeClr val="tx2"/>
                </a:solidFill>
              </a:rPr>
              <a:t>Real-Time Co-Optimization Task Force Update to TAC</a:t>
            </a:r>
            <a:endParaRPr lang="en-US" sz="2000" b="1" dirty="0">
              <a:solidFill>
                <a:schemeClr val="tx2"/>
              </a:solidFill>
            </a:endParaRPr>
          </a:p>
          <a:p>
            <a:endParaRPr lang="en-US" sz="2400" dirty="0" smtClean="0">
              <a:solidFill>
                <a:schemeClr val="tx2"/>
              </a:solidFill>
            </a:endParaRPr>
          </a:p>
          <a:p>
            <a:endParaRPr lang="en-US" dirty="0">
              <a:solidFill>
                <a:schemeClr val="tx2"/>
              </a:solidFill>
            </a:endParaRPr>
          </a:p>
          <a:p>
            <a:r>
              <a:rPr lang="en-US" dirty="0" smtClean="0">
                <a:solidFill>
                  <a:schemeClr val="tx2"/>
                </a:solidFill>
              </a:rPr>
              <a:t>Matt Mereness	</a:t>
            </a:r>
            <a:endParaRPr lang="en-US" dirty="0">
              <a:solidFill>
                <a:schemeClr val="tx2"/>
              </a:solidFill>
            </a:endParaRPr>
          </a:p>
          <a:p>
            <a:endParaRPr lang="en-US" dirty="0">
              <a:solidFill>
                <a:schemeClr val="tx2"/>
              </a:solidFill>
            </a:endParaRPr>
          </a:p>
          <a:p>
            <a:r>
              <a:rPr lang="en-US" dirty="0" smtClean="0">
                <a:solidFill>
                  <a:schemeClr val="tx2"/>
                </a:solidFill>
              </a:rPr>
              <a:t>August 28, 2019</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TAC Review Process</a:t>
            </a:r>
            <a:endParaRPr lang="en-US" dirty="0"/>
          </a:p>
        </p:txBody>
      </p:sp>
      <p:sp>
        <p:nvSpPr>
          <p:cNvPr id="3" name="Content Placeholder 2"/>
          <p:cNvSpPr>
            <a:spLocks noGrp="1"/>
          </p:cNvSpPr>
          <p:nvPr>
            <p:ph idx="1"/>
          </p:nvPr>
        </p:nvSpPr>
        <p:spPr>
          <a:xfrm>
            <a:off x="304800" y="838200"/>
            <a:ext cx="8534400" cy="5334000"/>
          </a:xfrm>
        </p:spPr>
        <p:txBody>
          <a:bodyPr/>
          <a:lstStyle/>
          <a:p>
            <a:r>
              <a:rPr lang="en-US" sz="1600" dirty="0" smtClean="0"/>
              <a:t>TAC serves as the stakeholder body to vote on Design Principles from the RTCTF</a:t>
            </a:r>
          </a:p>
          <a:p>
            <a:pPr lvl="1"/>
            <a:r>
              <a:rPr lang="en-US" sz="1400" dirty="0" smtClean="0"/>
              <a:t>Design Principles narrow the scope and codify design decisions to set direction for ERCOT in developing NPRRs upon completion of the Design Principles.</a:t>
            </a:r>
          </a:p>
          <a:p>
            <a:pPr lvl="1"/>
            <a:r>
              <a:rPr lang="en-US" sz="1400" dirty="0" smtClean="0"/>
              <a:t>Principle Templates are being used to capture the key dates of review, any significant contention or modifications, and the TAC vote.</a:t>
            </a:r>
          </a:p>
          <a:p>
            <a:pPr lvl="1"/>
            <a:endParaRPr lang="en-US" sz="900" dirty="0" smtClean="0"/>
          </a:p>
          <a:p>
            <a:r>
              <a:rPr lang="en-US" sz="1600" dirty="0" smtClean="0"/>
              <a:t>RTC Key </a:t>
            </a:r>
            <a:r>
              <a:rPr lang="en-US" sz="1600" dirty="0"/>
              <a:t>Principles </a:t>
            </a:r>
            <a:r>
              <a:rPr lang="en-US" sz="1600" dirty="0" smtClean="0"/>
              <a:t>are non-binding and will </a:t>
            </a:r>
            <a:r>
              <a:rPr lang="en-US" sz="1600" dirty="0"/>
              <a:t>not go directly to the Board </a:t>
            </a:r>
            <a:r>
              <a:rPr lang="en-US" sz="1600" dirty="0" smtClean="0"/>
              <a:t>after TAC consideration.</a:t>
            </a:r>
          </a:p>
          <a:p>
            <a:pPr lvl="1"/>
            <a:r>
              <a:rPr lang="en-US" sz="1400" dirty="0"/>
              <a:t>Procedures set forth in Protocol Section 21 do not apply to discussions, opinions or </a:t>
            </a:r>
            <a:r>
              <a:rPr lang="en-US" sz="1400" dirty="0" smtClean="0"/>
              <a:t>approvals </a:t>
            </a:r>
            <a:r>
              <a:rPr lang="en-US" sz="1400" dirty="0"/>
              <a:t>by TAC with respect to RTC Key Principles</a:t>
            </a:r>
            <a:r>
              <a:rPr lang="en-US" sz="1400" dirty="0" smtClean="0"/>
              <a:t>.</a:t>
            </a:r>
          </a:p>
          <a:p>
            <a:pPr lvl="1"/>
            <a:r>
              <a:rPr lang="en-US" sz="1400" dirty="0"/>
              <a:t>Section VIII of the ERCOT Board Policies and Procedures does not apply to discussions, opinions or unofficial approvals by TAC with respect to RTC Key Principles.</a:t>
            </a:r>
            <a:endParaRPr lang="en-US" sz="1400" dirty="0" smtClean="0"/>
          </a:p>
          <a:p>
            <a:pPr lvl="1"/>
            <a:endParaRPr lang="en-US" sz="1000" dirty="0"/>
          </a:p>
          <a:p>
            <a:r>
              <a:rPr lang="en-US" sz="1600" dirty="0" smtClean="0"/>
              <a:t>ERCOT </a:t>
            </a:r>
            <a:r>
              <a:rPr lang="en-US" sz="1600" dirty="0"/>
              <a:t>will hold </a:t>
            </a:r>
            <a:r>
              <a:rPr lang="en-US" sz="1600" dirty="0" smtClean="0"/>
              <a:t>(supplement) the RTC </a:t>
            </a:r>
            <a:r>
              <a:rPr lang="en-US" sz="1600" dirty="0"/>
              <a:t>Key Principles pending development and </a:t>
            </a:r>
            <a:r>
              <a:rPr lang="en-US" sz="1600" dirty="0" smtClean="0"/>
              <a:t>review of </a:t>
            </a:r>
            <a:r>
              <a:rPr lang="en-US" sz="1600" dirty="0"/>
              <a:t>all RTC Key Principles by TAC.</a:t>
            </a:r>
          </a:p>
          <a:p>
            <a:pPr lvl="1"/>
            <a:r>
              <a:rPr lang="en-US" sz="1400" dirty="0" smtClean="0"/>
              <a:t>RTC </a:t>
            </a:r>
            <a:r>
              <a:rPr lang="en-US" sz="1400" dirty="0"/>
              <a:t>Key Principle subsections will only be reconsidered if new or conflicting interdependencies are discovered. If information is added to an RTC Key Principal following TAC </a:t>
            </a:r>
            <a:r>
              <a:rPr lang="en-US" sz="1400" dirty="0" smtClean="0"/>
              <a:t>review, </a:t>
            </a:r>
            <a:r>
              <a:rPr lang="en-US" sz="1400" dirty="0"/>
              <a:t>the RTC Key Principle will be taken back to TAC </a:t>
            </a:r>
            <a:r>
              <a:rPr lang="en-US" sz="1400" dirty="0" smtClean="0"/>
              <a:t>consideration. </a:t>
            </a:r>
          </a:p>
          <a:p>
            <a:pPr lvl="1"/>
            <a:r>
              <a:rPr lang="en-US" sz="1400" dirty="0" smtClean="0"/>
              <a:t>ERCOT </a:t>
            </a:r>
            <a:r>
              <a:rPr lang="en-US" sz="1400" dirty="0"/>
              <a:t>will maintain TAC </a:t>
            </a:r>
            <a:r>
              <a:rPr lang="en-US" sz="1400" dirty="0" smtClean="0"/>
              <a:t>reviewed RTC </a:t>
            </a:r>
            <a:r>
              <a:rPr lang="en-US" sz="1400" dirty="0"/>
              <a:t>Key Principle language in template form and post in </a:t>
            </a:r>
            <a:r>
              <a:rPr lang="en-US" sz="1400" dirty="0" smtClean="0"/>
              <a:t>a central </a:t>
            </a:r>
            <a:r>
              <a:rPr lang="en-US" sz="1400" dirty="0"/>
              <a:t>location.</a:t>
            </a:r>
          </a:p>
          <a:p>
            <a:pPr lvl="1"/>
            <a:endParaRPr lang="en-US" sz="1400" dirty="0"/>
          </a:p>
          <a:p>
            <a:pPr lvl="1"/>
            <a:endParaRPr lang="en-US" sz="1600" dirty="0" smtClean="0"/>
          </a:p>
          <a:p>
            <a:pPr lvl="1"/>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34500596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TAC Review </a:t>
            </a:r>
            <a:r>
              <a:rPr lang="en-US" dirty="0" smtClean="0"/>
              <a:t>Process (continued)</a:t>
            </a:r>
            <a:endParaRPr lang="en-US" dirty="0"/>
          </a:p>
        </p:txBody>
      </p:sp>
      <p:sp>
        <p:nvSpPr>
          <p:cNvPr id="3" name="Content Placeholder 2"/>
          <p:cNvSpPr>
            <a:spLocks noGrp="1"/>
          </p:cNvSpPr>
          <p:nvPr>
            <p:ph idx="1"/>
          </p:nvPr>
        </p:nvSpPr>
        <p:spPr/>
        <p:txBody>
          <a:bodyPr/>
          <a:lstStyle/>
          <a:p>
            <a:r>
              <a:rPr lang="en-US" sz="1800" dirty="0" smtClean="0"/>
              <a:t>Upon </a:t>
            </a:r>
            <a:r>
              <a:rPr lang="en-US" sz="1800" dirty="0"/>
              <a:t>TAC </a:t>
            </a:r>
            <a:r>
              <a:rPr lang="en-US" sz="1800" dirty="0" smtClean="0"/>
              <a:t>review of </a:t>
            </a:r>
            <a:r>
              <a:rPr lang="en-US" sz="1800" dirty="0"/>
              <a:t>all RTC Key Principles, ERCOT will compile </a:t>
            </a:r>
            <a:r>
              <a:rPr lang="en-US" sz="1800" dirty="0" smtClean="0"/>
              <a:t>the collection of RTC </a:t>
            </a:r>
            <a:r>
              <a:rPr lang="en-US" sz="1800" dirty="0"/>
              <a:t>Key Principles into a single package, and will submit it to TAC for a </a:t>
            </a:r>
            <a:r>
              <a:rPr lang="en-US" sz="1800" dirty="0" smtClean="0"/>
              <a:t>courtesy review prior to Board submission.</a:t>
            </a:r>
            <a:endParaRPr lang="en-US" sz="1800" dirty="0"/>
          </a:p>
          <a:p>
            <a:pPr lvl="1"/>
            <a:r>
              <a:rPr lang="en-US" sz="1600" dirty="0" smtClean="0"/>
              <a:t>The </a:t>
            </a:r>
            <a:r>
              <a:rPr lang="en-US" sz="1600" dirty="0"/>
              <a:t>RTC Key Principle package will contain a full record of TAC </a:t>
            </a:r>
            <a:r>
              <a:rPr lang="en-US" sz="1600" dirty="0" smtClean="0"/>
              <a:t>votes </a:t>
            </a:r>
            <a:r>
              <a:rPr lang="en-US" sz="1600" dirty="0"/>
              <a:t>for Board discussion and consideration</a:t>
            </a:r>
            <a:r>
              <a:rPr lang="en-US" sz="1600" dirty="0" smtClean="0"/>
              <a:t>.</a:t>
            </a:r>
          </a:p>
          <a:p>
            <a:pPr lvl="1"/>
            <a:endParaRPr lang="en-US" sz="1600" dirty="0"/>
          </a:p>
          <a:p>
            <a:r>
              <a:rPr lang="en-US" sz="1800" dirty="0" smtClean="0"/>
              <a:t>Following </a:t>
            </a:r>
            <a:r>
              <a:rPr lang="en-US" sz="1800" dirty="0"/>
              <a:t>TAC review of the complete RTC Key Principles package, ERCOT will submit it to the Board for </a:t>
            </a:r>
            <a:r>
              <a:rPr lang="en-US" sz="1800" dirty="0" smtClean="0"/>
              <a:t>consideration.</a:t>
            </a:r>
            <a:endParaRPr lang="en-US" sz="1800" dirty="0"/>
          </a:p>
          <a:p>
            <a:pPr lvl="1"/>
            <a:r>
              <a:rPr lang="en-US" sz="1600" dirty="0" smtClean="0"/>
              <a:t>Any </a:t>
            </a:r>
            <a:r>
              <a:rPr lang="en-US" sz="1600" dirty="0"/>
              <a:t>stakeholder opposed to an RTC Key Principle may request Board consideration in accordance with Section VIII of the ERCOT Board Policies and Procedures</a:t>
            </a:r>
            <a:r>
              <a:rPr lang="en-US" sz="1600" dirty="0" smtClean="0"/>
              <a:t>.</a:t>
            </a:r>
          </a:p>
          <a:p>
            <a:pPr lvl="1"/>
            <a:endParaRPr lang="en-US" sz="1600" dirty="0" smtClean="0"/>
          </a:p>
          <a:p>
            <a:r>
              <a:rPr lang="en-US" sz="1800" dirty="0" smtClean="0"/>
              <a:t>The Board will review and consider the RTC Key Principles package presented by TAC.</a:t>
            </a:r>
          </a:p>
          <a:p>
            <a:endParaRPr lang="en-US" sz="11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Tree>
    <p:extLst>
      <p:ext uri="{BB962C8B-B14F-4D97-AF65-F5344CB8AC3E}">
        <p14:creationId xmlns:p14="http://schemas.microsoft.com/office/powerpoint/2010/main" val="34178109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Review </a:t>
            </a:r>
            <a:r>
              <a:rPr lang="en-US" sz="2400" dirty="0" smtClean="0"/>
              <a:t>Process for RTCTF</a:t>
            </a:r>
            <a:r>
              <a:rPr lang="en-US" sz="2400" dirty="0"/>
              <a:t>, TAC, and Board</a:t>
            </a:r>
          </a:p>
        </p:txBody>
      </p:sp>
      <p:sp>
        <p:nvSpPr>
          <p:cNvPr id="4" name="Slide Number Placeholder 3"/>
          <p:cNvSpPr>
            <a:spLocks noGrp="1"/>
          </p:cNvSpPr>
          <p:nvPr>
            <p:ph type="sldNum" sz="quarter" idx="4"/>
          </p:nvPr>
        </p:nvSpPr>
        <p:spPr>
          <a:xfrm>
            <a:off x="8458200" y="6256338"/>
            <a:ext cx="533400" cy="220662"/>
          </a:xfrm>
        </p:spPr>
        <p:txBody>
          <a:bodyPr/>
          <a:lstStyle/>
          <a:p>
            <a:fld id="{1D93BD3E-1E9A-4970-A6F7-E7AC52762E0C}" type="slidenum">
              <a:rPr lang="en-US" smtClean="0"/>
              <a:pPr/>
              <a:t>12</a:t>
            </a:fld>
            <a:endParaRPr lang="en-US"/>
          </a:p>
        </p:txBody>
      </p:sp>
      <p:sp>
        <p:nvSpPr>
          <p:cNvPr id="5" name="Rectangle 4"/>
          <p:cNvSpPr/>
          <p:nvPr/>
        </p:nvSpPr>
        <p:spPr>
          <a:xfrm>
            <a:off x="297024" y="990600"/>
            <a:ext cx="5646576"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PUCT: Project No. 48540 </a:t>
            </a:r>
          </a:p>
          <a:p>
            <a:pPr algn="ctr"/>
            <a:r>
              <a:rPr lang="en-US" dirty="0" smtClean="0"/>
              <a:t>and other activities/decisions </a:t>
            </a:r>
            <a:endParaRPr lang="en-US" dirty="0"/>
          </a:p>
        </p:txBody>
      </p:sp>
      <p:sp>
        <p:nvSpPr>
          <p:cNvPr id="7" name="Rectangle 6"/>
          <p:cNvSpPr/>
          <p:nvPr/>
        </p:nvSpPr>
        <p:spPr>
          <a:xfrm>
            <a:off x="307910" y="2328069"/>
            <a:ext cx="746449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RTCTF: Develop design principles and scope</a:t>
            </a:r>
            <a:endParaRPr lang="en-US" dirty="0"/>
          </a:p>
        </p:txBody>
      </p:sp>
      <p:sp>
        <p:nvSpPr>
          <p:cNvPr id="8" name="Down Arrow 7"/>
          <p:cNvSpPr/>
          <p:nvPr/>
        </p:nvSpPr>
        <p:spPr>
          <a:xfrm>
            <a:off x="228600" y="1676400"/>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a:off x="1981200" y="1676400"/>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3886200" y="1676399"/>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a:off x="5486400" y="1684175"/>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828800" y="3657600"/>
            <a:ext cx="6640286"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TAC: Vote on design </a:t>
            </a:r>
          </a:p>
          <a:p>
            <a:pPr algn="ctr"/>
            <a:r>
              <a:rPr lang="en-US" dirty="0" smtClean="0"/>
              <a:t>principles and scope</a:t>
            </a:r>
            <a:endParaRPr lang="en-US" dirty="0"/>
          </a:p>
        </p:txBody>
      </p:sp>
      <p:sp>
        <p:nvSpPr>
          <p:cNvPr id="15" name="Down Arrow 14"/>
          <p:cNvSpPr/>
          <p:nvPr/>
        </p:nvSpPr>
        <p:spPr>
          <a:xfrm>
            <a:off x="2590800" y="3013869"/>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p:cNvSpPr/>
          <p:nvPr/>
        </p:nvSpPr>
        <p:spPr>
          <a:xfrm>
            <a:off x="4508241" y="3013869"/>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own Arrow 17"/>
          <p:cNvSpPr/>
          <p:nvPr/>
        </p:nvSpPr>
        <p:spPr>
          <a:xfrm>
            <a:off x="6629400" y="3005931"/>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838200" y="1764268"/>
            <a:ext cx="3670041" cy="307777"/>
          </a:xfrm>
          <a:prstGeom prst="rect">
            <a:avLst/>
          </a:prstGeom>
          <a:solidFill>
            <a:schemeClr val="bg2">
              <a:lumMod val="85000"/>
            </a:schemeClr>
          </a:solidFill>
        </p:spPr>
        <p:txBody>
          <a:bodyPr wrap="square" rtlCol="0">
            <a:spAutoFit/>
          </a:bodyPr>
          <a:lstStyle/>
          <a:p>
            <a:r>
              <a:rPr lang="en-US" sz="1400" dirty="0" smtClean="0"/>
              <a:t>Decisions that shape RTC principles/scope</a:t>
            </a:r>
            <a:endParaRPr lang="en-US" sz="1400" dirty="0"/>
          </a:p>
        </p:txBody>
      </p:sp>
      <p:sp>
        <p:nvSpPr>
          <p:cNvPr id="21" name="TextBox 20"/>
          <p:cNvSpPr txBox="1"/>
          <p:nvPr/>
        </p:nvSpPr>
        <p:spPr>
          <a:xfrm>
            <a:off x="1828801" y="3130649"/>
            <a:ext cx="6676830" cy="307777"/>
          </a:xfrm>
          <a:prstGeom prst="rect">
            <a:avLst/>
          </a:prstGeom>
          <a:solidFill>
            <a:schemeClr val="bg2">
              <a:lumMod val="85000"/>
            </a:schemeClr>
          </a:solidFill>
        </p:spPr>
        <p:txBody>
          <a:bodyPr wrap="square" rtlCol="0">
            <a:spAutoFit/>
          </a:bodyPr>
          <a:lstStyle/>
          <a:p>
            <a:r>
              <a:rPr lang="en-US" sz="1400" dirty="0" smtClean="0"/>
              <a:t>Status updates to TAC and seek endorsement of incremental principles and scope</a:t>
            </a:r>
            <a:endParaRPr lang="en-US" sz="1400" dirty="0"/>
          </a:p>
        </p:txBody>
      </p:sp>
      <p:sp>
        <p:nvSpPr>
          <p:cNvPr id="22" name="Rectangle 21"/>
          <p:cNvSpPr/>
          <p:nvPr/>
        </p:nvSpPr>
        <p:spPr>
          <a:xfrm>
            <a:off x="2351314" y="5029200"/>
            <a:ext cx="6640286"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Board: Monitor progress and </a:t>
            </a:r>
          </a:p>
          <a:p>
            <a:pPr algn="ctr"/>
            <a:r>
              <a:rPr lang="en-US" dirty="0"/>
              <a:t>c</a:t>
            </a:r>
            <a:r>
              <a:rPr lang="en-US" dirty="0" smtClean="0"/>
              <a:t>onsider final set of principles and scope</a:t>
            </a:r>
            <a:endParaRPr lang="en-US" dirty="0"/>
          </a:p>
        </p:txBody>
      </p:sp>
      <p:sp>
        <p:nvSpPr>
          <p:cNvPr id="23" name="Down Arrow 22"/>
          <p:cNvSpPr/>
          <p:nvPr/>
        </p:nvSpPr>
        <p:spPr>
          <a:xfrm>
            <a:off x="3352800" y="4343400"/>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Down Arrow 23"/>
          <p:cNvSpPr/>
          <p:nvPr/>
        </p:nvSpPr>
        <p:spPr>
          <a:xfrm>
            <a:off x="4809153" y="4366644"/>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Down Arrow 24"/>
          <p:cNvSpPr/>
          <p:nvPr/>
        </p:nvSpPr>
        <p:spPr>
          <a:xfrm>
            <a:off x="6199414" y="4366645"/>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own Arrow 27"/>
          <p:cNvSpPr/>
          <p:nvPr/>
        </p:nvSpPr>
        <p:spPr>
          <a:xfrm>
            <a:off x="8077199" y="4355759"/>
            <a:ext cx="533400" cy="978241"/>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p:cNvSpPr txBox="1"/>
          <p:nvPr/>
        </p:nvSpPr>
        <p:spPr>
          <a:xfrm>
            <a:off x="2562808" y="4493920"/>
            <a:ext cx="5278794" cy="307777"/>
          </a:xfrm>
          <a:prstGeom prst="rect">
            <a:avLst/>
          </a:prstGeom>
          <a:solidFill>
            <a:schemeClr val="bg2">
              <a:lumMod val="85000"/>
            </a:schemeClr>
          </a:solidFill>
        </p:spPr>
        <p:txBody>
          <a:bodyPr wrap="square" rtlCol="0">
            <a:spAutoFit/>
          </a:bodyPr>
          <a:lstStyle/>
          <a:p>
            <a:r>
              <a:rPr lang="en-US" sz="1400" dirty="0" smtClean="0"/>
              <a:t>Status updates on TAC decisions and status of principles/scope</a:t>
            </a:r>
            <a:endParaRPr lang="en-US" sz="1400" dirty="0"/>
          </a:p>
        </p:txBody>
      </p:sp>
      <p:sp>
        <p:nvSpPr>
          <p:cNvPr id="30" name="TextBox 29"/>
          <p:cNvSpPr txBox="1"/>
          <p:nvPr/>
        </p:nvSpPr>
        <p:spPr>
          <a:xfrm>
            <a:off x="7896030" y="5333008"/>
            <a:ext cx="1219200" cy="1077218"/>
          </a:xfrm>
          <a:prstGeom prst="rect">
            <a:avLst/>
          </a:prstGeom>
          <a:solidFill>
            <a:schemeClr val="bg2">
              <a:lumMod val="75000"/>
            </a:schemeClr>
          </a:solidFill>
        </p:spPr>
        <p:txBody>
          <a:bodyPr wrap="square" rtlCol="0">
            <a:spAutoFit/>
          </a:bodyPr>
          <a:lstStyle/>
          <a:p>
            <a:r>
              <a:rPr lang="en-US" sz="1600" dirty="0" smtClean="0"/>
              <a:t>Board vote on final design principles</a:t>
            </a:r>
            <a:endParaRPr lang="en-US" sz="1600" dirty="0"/>
          </a:p>
        </p:txBody>
      </p:sp>
    </p:spTree>
    <p:extLst>
      <p:ext uri="{BB962C8B-B14F-4D97-AF65-F5344CB8AC3E}">
        <p14:creationId xmlns:p14="http://schemas.microsoft.com/office/powerpoint/2010/main" val="32445515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Arrow Connector 15"/>
          <p:cNvCxnSpPr/>
          <p:nvPr/>
        </p:nvCxnSpPr>
        <p:spPr>
          <a:xfrm flipV="1">
            <a:off x="1346010" y="3997845"/>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p:nvPr/>
        </p:nvCxnSpPr>
        <p:spPr>
          <a:xfrm flipV="1">
            <a:off x="4038600" y="3997275"/>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1" name="Straight Arrow Connector 20"/>
          <p:cNvCxnSpPr/>
          <p:nvPr/>
        </p:nvCxnSpPr>
        <p:spPr>
          <a:xfrm flipV="1">
            <a:off x="6553200" y="397595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3" name="Straight Arrow Connector 22"/>
          <p:cNvCxnSpPr/>
          <p:nvPr/>
        </p:nvCxnSpPr>
        <p:spPr>
          <a:xfrm flipV="1">
            <a:off x="7596117" y="3997275"/>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a:off x="762000" y="309965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17"/>
          <p:cNvCxnSpPr/>
          <p:nvPr/>
        </p:nvCxnSpPr>
        <p:spPr>
          <a:xfrm>
            <a:off x="4953000" y="309965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p:cNvCxnSpPr/>
          <p:nvPr/>
        </p:nvCxnSpPr>
        <p:spPr>
          <a:xfrm>
            <a:off x="2514600" y="309143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p:cNvCxnSpPr/>
          <p:nvPr/>
        </p:nvCxnSpPr>
        <p:spPr>
          <a:xfrm>
            <a:off x="7543800" y="309965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p:cNvCxnSpPr/>
          <p:nvPr/>
        </p:nvCxnSpPr>
        <p:spPr>
          <a:xfrm>
            <a:off x="6553200" y="309965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 name="Title 1"/>
          <p:cNvSpPr>
            <a:spLocks noGrp="1"/>
          </p:cNvSpPr>
          <p:nvPr>
            <p:ph type="title"/>
          </p:nvPr>
        </p:nvSpPr>
        <p:spPr/>
        <p:txBody>
          <a:bodyPr/>
          <a:lstStyle/>
          <a:p>
            <a:r>
              <a:rPr lang="en-US" sz="2400" dirty="0"/>
              <a:t>RTCTF </a:t>
            </a:r>
            <a:r>
              <a:rPr lang="en-US" sz="2400" dirty="0" smtClean="0"/>
              <a:t>Review Process </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sp>
        <p:nvSpPr>
          <p:cNvPr id="5" name="Rectangle 4"/>
          <p:cNvSpPr/>
          <p:nvPr/>
        </p:nvSpPr>
        <p:spPr>
          <a:xfrm>
            <a:off x="381000" y="998363"/>
            <a:ext cx="18288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smtClean="0"/>
              <a:t>Internal ERCOT draft </a:t>
            </a:r>
            <a:r>
              <a:rPr lang="en-US" sz="1400" i="1" dirty="0"/>
              <a:t>p</a:t>
            </a:r>
            <a:r>
              <a:rPr lang="en-US" sz="1400" i="1" dirty="0" smtClean="0"/>
              <a:t>rinciples and principle </a:t>
            </a:r>
            <a:r>
              <a:rPr lang="en-US" sz="1400" i="1" dirty="0"/>
              <a:t>c</a:t>
            </a:r>
            <a:r>
              <a:rPr lang="en-US" sz="1400" i="1" dirty="0" smtClean="0"/>
              <a:t>oncepts (elements)</a:t>
            </a:r>
            <a:endParaRPr lang="en-US" sz="1400" i="1" dirty="0"/>
          </a:p>
        </p:txBody>
      </p:sp>
      <p:sp>
        <p:nvSpPr>
          <p:cNvPr id="8" name="Rectangle 7"/>
          <p:cNvSpPr/>
          <p:nvPr/>
        </p:nvSpPr>
        <p:spPr>
          <a:xfrm>
            <a:off x="381000" y="1994750"/>
            <a:ext cx="1828800" cy="14477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presents concepts for meeting in presentation format</a:t>
            </a:r>
            <a:endParaRPr lang="en-US" sz="1600" dirty="0"/>
          </a:p>
        </p:txBody>
      </p:sp>
      <p:sp>
        <p:nvSpPr>
          <p:cNvPr id="9" name="Rectangle 8"/>
          <p:cNvSpPr/>
          <p:nvPr/>
        </p:nvSpPr>
        <p:spPr>
          <a:xfrm>
            <a:off x="2217577" y="1994751"/>
            <a:ext cx="1625219" cy="14477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takes feedback and posts in 2 days as initial document for MP edits</a:t>
            </a:r>
            <a:endParaRPr lang="en-US" sz="1600" dirty="0"/>
          </a:p>
        </p:txBody>
      </p:sp>
      <p:sp>
        <p:nvSpPr>
          <p:cNvPr id="10" name="Rectangle 9"/>
          <p:cNvSpPr/>
          <p:nvPr/>
        </p:nvSpPr>
        <p:spPr>
          <a:xfrm>
            <a:off x="3352800" y="4280751"/>
            <a:ext cx="2819400" cy="13335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MPs submit feedback as edits to document and any </a:t>
            </a:r>
          </a:p>
          <a:p>
            <a:pPr algn="ctr"/>
            <a:r>
              <a:rPr lang="en-US" sz="1600" dirty="0" smtClean="0"/>
              <a:t>-   Concerns  </a:t>
            </a:r>
            <a:endParaRPr lang="en-US" sz="1600" dirty="0"/>
          </a:p>
          <a:p>
            <a:pPr marL="285750" indent="-285750" algn="ctr">
              <a:buFontTx/>
              <a:buChar char="-"/>
            </a:pPr>
            <a:r>
              <a:rPr lang="en-US" sz="1600" dirty="0" smtClean="0"/>
              <a:t>Alternatives</a:t>
            </a:r>
            <a:endParaRPr lang="en-US" sz="1600" dirty="0"/>
          </a:p>
        </p:txBody>
      </p:sp>
      <p:sp>
        <p:nvSpPr>
          <p:cNvPr id="11" name="Rectangle 10"/>
          <p:cNvSpPr/>
          <p:nvPr/>
        </p:nvSpPr>
        <p:spPr>
          <a:xfrm>
            <a:off x="381000" y="4280751"/>
            <a:ext cx="1836577" cy="13335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MPs share initial feedback, concern, request for additional </a:t>
            </a:r>
            <a:r>
              <a:rPr lang="en-US" sz="1600" dirty="0" smtClean="0"/>
              <a:t>information</a:t>
            </a:r>
            <a:endParaRPr lang="en-US" sz="1600" dirty="0"/>
          </a:p>
        </p:txBody>
      </p:sp>
      <p:sp>
        <p:nvSpPr>
          <p:cNvPr id="12" name="Rectangle 11"/>
          <p:cNvSpPr/>
          <p:nvPr/>
        </p:nvSpPr>
        <p:spPr>
          <a:xfrm>
            <a:off x="6349622" y="4280751"/>
            <a:ext cx="2515168" cy="135804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MPs must document </a:t>
            </a:r>
            <a:r>
              <a:rPr lang="en-US" sz="1600" smtClean="0"/>
              <a:t>concerns and </a:t>
            </a:r>
            <a:r>
              <a:rPr lang="en-US" sz="1600" dirty="0" smtClean="0"/>
              <a:t>alternative approach prior to meeting, and be prepared to discuss</a:t>
            </a:r>
          </a:p>
        </p:txBody>
      </p:sp>
      <p:sp>
        <p:nvSpPr>
          <p:cNvPr id="13" name="Rectangle 12"/>
          <p:cNvSpPr/>
          <p:nvPr/>
        </p:nvSpPr>
        <p:spPr>
          <a:xfrm>
            <a:off x="6349621" y="1994750"/>
            <a:ext cx="2489580" cy="1447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provides responses to finalize supporting principle concept</a:t>
            </a:r>
            <a:endParaRPr lang="en-US" sz="1600" dirty="0"/>
          </a:p>
        </p:txBody>
      </p:sp>
      <p:sp>
        <p:nvSpPr>
          <p:cNvPr id="14" name="Right Arrow 13"/>
          <p:cNvSpPr/>
          <p:nvPr/>
        </p:nvSpPr>
        <p:spPr>
          <a:xfrm>
            <a:off x="304800" y="3518751"/>
            <a:ext cx="8686800" cy="609600"/>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Meeting #1                                 Meeting #2                             Meeting #3</a:t>
            </a:r>
            <a:endParaRPr lang="en-US" dirty="0"/>
          </a:p>
        </p:txBody>
      </p:sp>
      <p:sp>
        <p:nvSpPr>
          <p:cNvPr id="25" name="TextBox 24"/>
          <p:cNvSpPr txBox="1"/>
          <p:nvPr/>
        </p:nvSpPr>
        <p:spPr>
          <a:xfrm>
            <a:off x="6759846" y="5867400"/>
            <a:ext cx="2309883" cy="830997"/>
          </a:xfrm>
          <a:prstGeom prst="rect">
            <a:avLst/>
          </a:prstGeom>
          <a:solidFill>
            <a:schemeClr val="bg1"/>
          </a:solidFill>
          <a:ln>
            <a:solidFill>
              <a:srgbClr val="FF0000"/>
            </a:solidFill>
          </a:ln>
        </p:spPr>
        <p:txBody>
          <a:bodyPr wrap="square" rtlCol="0">
            <a:spAutoFit/>
          </a:bodyPr>
          <a:lstStyle/>
          <a:p>
            <a:r>
              <a:rPr lang="en-US" sz="1600" dirty="0" smtClean="0">
                <a:solidFill>
                  <a:srgbClr val="FF0000"/>
                </a:solidFill>
              </a:rPr>
              <a:t>Take consensus and non-consensus items to TAC for vote</a:t>
            </a:r>
            <a:endParaRPr lang="en-US" sz="1600" dirty="0">
              <a:solidFill>
                <a:srgbClr val="FF0000"/>
              </a:solidFill>
            </a:endParaRPr>
          </a:p>
        </p:txBody>
      </p:sp>
      <p:sp>
        <p:nvSpPr>
          <p:cNvPr id="26" name="Rectangle 25"/>
          <p:cNvSpPr/>
          <p:nvPr/>
        </p:nvSpPr>
        <p:spPr>
          <a:xfrm>
            <a:off x="4013012" y="1988963"/>
            <a:ext cx="2159188" cy="14535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posts all MP feedback and responds to MP redlines, concerns, alternatives</a:t>
            </a:r>
            <a:endParaRPr lang="en-US" sz="1600" dirty="0"/>
          </a:p>
        </p:txBody>
      </p:sp>
    </p:spTree>
    <p:extLst>
      <p:ext uri="{BB962C8B-B14F-4D97-AF65-F5344CB8AC3E}">
        <p14:creationId xmlns:p14="http://schemas.microsoft.com/office/powerpoint/2010/main" val="6905603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Outline of RTCTF Update </a:t>
            </a:r>
            <a:endParaRPr lang="en-US" sz="2400" dirty="0"/>
          </a:p>
        </p:txBody>
      </p:sp>
      <p:sp>
        <p:nvSpPr>
          <p:cNvPr id="3" name="Content Placeholder 2"/>
          <p:cNvSpPr>
            <a:spLocks noGrp="1"/>
          </p:cNvSpPr>
          <p:nvPr>
            <p:ph idx="1"/>
          </p:nvPr>
        </p:nvSpPr>
        <p:spPr>
          <a:xfrm>
            <a:off x="413238" y="1066800"/>
            <a:ext cx="8534400" cy="5052221"/>
          </a:xfrm>
        </p:spPr>
        <p:txBody>
          <a:bodyPr/>
          <a:lstStyle/>
          <a:p>
            <a:pPr>
              <a:spcBef>
                <a:spcPts val="1000"/>
              </a:spcBef>
              <a:spcAft>
                <a:spcPts val="1000"/>
              </a:spcAft>
            </a:pPr>
            <a:r>
              <a:rPr lang="en-US" sz="2000" dirty="0" smtClean="0"/>
              <a:t>TAC Voting Items</a:t>
            </a:r>
          </a:p>
          <a:p>
            <a:pPr>
              <a:spcBef>
                <a:spcPts val="1000"/>
              </a:spcBef>
              <a:spcAft>
                <a:spcPts val="1000"/>
              </a:spcAft>
            </a:pPr>
            <a:r>
              <a:rPr lang="en-US" sz="2000" dirty="0" smtClean="0"/>
              <a:t>Next Steps</a:t>
            </a:r>
            <a:endParaRPr lang="en-US" sz="2000" dirty="0"/>
          </a:p>
          <a:p>
            <a:pPr>
              <a:spcBef>
                <a:spcPts val="1000"/>
              </a:spcBef>
              <a:spcAft>
                <a:spcPts val="1000"/>
              </a:spcAft>
            </a:pPr>
            <a:r>
              <a:rPr lang="en-US" sz="2000" dirty="0" smtClean="0"/>
              <a:t>Appendix</a:t>
            </a:r>
            <a:endParaRPr lang="en-US" sz="2000" dirty="0"/>
          </a:p>
          <a:p>
            <a:pPr lvl="1">
              <a:spcBef>
                <a:spcPts val="1000"/>
              </a:spcBef>
              <a:spcAft>
                <a:spcPts val="1000"/>
              </a:spcAft>
            </a:pPr>
            <a:r>
              <a:rPr lang="en-US" sz="1800" dirty="0" smtClean="0"/>
              <a:t>Reminder of review processes for RTCTF</a:t>
            </a:r>
            <a:r>
              <a:rPr lang="en-US" sz="1800" dirty="0"/>
              <a:t>, TAC, and Board</a:t>
            </a:r>
          </a:p>
          <a:p>
            <a:pPr>
              <a:spcBef>
                <a:spcPts val="1000"/>
              </a:spcBef>
              <a:spcAft>
                <a:spcPts val="1000"/>
              </a:spcAft>
            </a:pPr>
            <a:endParaRPr lang="en-US" sz="20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7754468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TAC Voting Items</a:t>
            </a:r>
            <a:endParaRPr lang="en-US" sz="2400" dirty="0"/>
          </a:p>
        </p:txBody>
      </p:sp>
      <p:sp>
        <p:nvSpPr>
          <p:cNvPr id="3" name="Content Placeholder 2"/>
          <p:cNvSpPr>
            <a:spLocks noGrp="1"/>
          </p:cNvSpPr>
          <p:nvPr>
            <p:ph idx="1"/>
          </p:nvPr>
        </p:nvSpPr>
        <p:spPr>
          <a:xfrm>
            <a:off x="381000" y="914400"/>
            <a:ext cx="8458200" cy="5410200"/>
          </a:xfrm>
        </p:spPr>
        <p:txBody>
          <a:bodyPr/>
          <a:lstStyle/>
          <a:p>
            <a:r>
              <a:rPr lang="en-US" sz="2000" dirty="0" smtClean="0"/>
              <a:t>TAC </a:t>
            </a:r>
            <a:r>
              <a:rPr lang="en-US" sz="2000" dirty="0"/>
              <a:t>is being asked to </a:t>
            </a:r>
            <a:r>
              <a:rPr lang="en-US" sz="2000" dirty="0" smtClean="0"/>
              <a:t>consider endorsement of a subset of RTCTF Key Principles </a:t>
            </a:r>
            <a:endParaRPr lang="en-US" sz="2000" dirty="0"/>
          </a:p>
          <a:p>
            <a:endParaRPr lang="en-US" sz="2000" u="sng" dirty="0" smtClean="0"/>
          </a:p>
          <a:p>
            <a:r>
              <a:rPr lang="en-US" sz="2000" u="sng" dirty="0" smtClean="0"/>
              <a:t>Key Principle Consensus Items</a:t>
            </a:r>
          </a:p>
          <a:p>
            <a:pPr lvl="1"/>
            <a:r>
              <a:rPr lang="en-US" sz="1800" dirty="0"/>
              <a:t>Key Principle 1.4 Subsection </a:t>
            </a:r>
            <a:r>
              <a:rPr lang="en-US" sz="1800" dirty="0" smtClean="0"/>
              <a:t>2(a)-(d) System </a:t>
            </a:r>
            <a:r>
              <a:rPr lang="en-US" sz="1800" dirty="0"/>
              <a:t>Inputs into RTC </a:t>
            </a:r>
          </a:p>
          <a:p>
            <a:pPr lvl="1"/>
            <a:r>
              <a:rPr lang="en-US" sz="1800" dirty="0"/>
              <a:t>Key Principle </a:t>
            </a:r>
            <a:r>
              <a:rPr lang="en-US" sz="1800" dirty="0" smtClean="0"/>
              <a:t>1.5 </a:t>
            </a:r>
            <a:r>
              <a:rPr lang="en-US" sz="1800" dirty="0"/>
              <a:t>Subsections </a:t>
            </a:r>
            <a:r>
              <a:rPr lang="en-US" sz="1800" dirty="0" smtClean="0"/>
              <a:t>7-13: Deploying AS</a:t>
            </a:r>
            <a:endParaRPr lang="en-US" sz="1800" dirty="0"/>
          </a:p>
          <a:p>
            <a:pPr lvl="1"/>
            <a:r>
              <a:rPr lang="en-US" sz="1800" dirty="0"/>
              <a:t>Key Principle 3  Subsections </a:t>
            </a:r>
            <a:r>
              <a:rPr lang="en-US" sz="1800" dirty="0" smtClean="0"/>
              <a:t>10-12: </a:t>
            </a:r>
            <a:r>
              <a:rPr lang="en-US" sz="1800" dirty="0"/>
              <a:t>Reliability Unit Commitment</a:t>
            </a:r>
          </a:p>
          <a:p>
            <a:endParaRPr lang="en-US" sz="2000" dirty="0"/>
          </a:p>
          <a:p>
            <a:pPr marL="0" indent="0">
              <a:buNone/>
            </a:pPr>
            <a:endParaRPr lang="en-US" sz="1800" u="sng"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24666422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Key Principle </a:t>
            </a:r>
            <a:r>
              <a:rPr lang="en-US" sz="2000" dirty="0" smtClean="0"/>
              <a:t>1.4 </a:t>
            </a:r>
            <a:r>
              <a:rPr lang="en-US" sz="2000" dirty="0"/>
              <a:t>Subsection </a:t>
            </a:r>
            <a:r>
              <a:rPr lang="en-US" sz="2000" dirty="0" smtClean="0"/>
              <a:t>2(a)-(d): System Inputs into Real-Time Co-Optimization</a:t>
            </a: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5" name="Content Placeholder 2"/>
          <p:cNvSpPr>
            <a:spLocks noGrp="1"/>
          </p:cNvSpPr>
          <p:nvPr>
            <p:ph idx="1"/>
          </p:nvPr>
        </p:nvSpPr>
        <p:spPr>
          <a:xfrm>
            <a:off x="304800" y="990600"/>
            <a:ext cx="8534400" cy="5052221"/>
          </a:xfrm>
        </p:spPr>
        <p:txBody>
          <a:bodyPr/>
          <a:lstStyle/>
          <a:p>
            <a:r>
              <a:rPr lang="en-US" sz="1800" u="sng" dirty="0" smtClean="0"/>
              <a:t>KP 1.4</a:t>
            </a:r>
            <a:r>
              <a:rPr lang="en-US" sz="1800" dirty="0" smtClean="0"/>
              <a:t> </a:t>
            </a:r>
            <a:r>
              <a:rPr lang="en-US" sz="1600" dirty="0" smtClean="0"/>
              <a:t>Current </a:t>
            </a:r>
            <a:r>
              <a:rPr lang="en-US" sz="1600" dirty="0"/>
              <a:t>ERCOT systems </a:t>
            </a:r>
            <a:r>
              <a:rPr lang="en-US" sz="1600" dirty="0" smtClean="0"/>
              <a:t>that </a:t>
            </a:r>
            <a:r>
              <a:rPr lang="en-US" sz="1600" dirty="0"/>
              <a:t>provide input for the Real-Time </a:t>
            </a:r>
            <a:r>
              <a:rPr lang="en-US" sz="1600" dirty="0" smtClean="0"/>
              <a:t>Market </a:t>
            </a:r>
            <a:r>
              <a:rPr lang="en-US" sz="1600" dirty="0"/>
              <a:t>(RTM) optimization engine are not designed to accommodate RTC and the awarding of Ancillary Services (AS) in Real-Time.  This RTC principle addresses the necessary modifications to those systems and applications</a:t>
            </a:r>
            <a:r>
              <a:rPr lang="en-US" sz="1600" dirty="0" smtClean="0"/>
              <a:t>.</a:t>
            </a:r>
          </a:p>
          <a:p>
            <a:pPr marL="0" indent="0">
              <a:buNone/>
            </a:pPr>
            <a:endParaRPr lang="en-US" sz="1050" dirty="0" smtClean="0"/>
          </a:p>
          <a:p>
            <a:r>
              <a:rPr lang="en-US" sz="1800" u="sng" dirty="0" smtClean="0"/>
              <a:t>Subsections (summarized)</a:t>
            </a:r>
          </a:p>
          <a:p>
            <a:pPr marL="800100" lvl="1" indent="-342900">
              <a:buFont typeface="+mj-lt"/>
              <a:buAutoNum type="arabicParenR" startAt="2"/>
            </a:pPr>
            <a:r>
              <a:rPr lang="en-US" sz="1600" dirty="0" smtClean="0"/>
              <a:t>Under RTC, the following will occur:</a:t>
            </a:r>
          </a:p>
          <a:p>
            <a:pPr marL="1200150" lvl="2" indent="-342900">
              <a:buFont typeface="+mj-lt"/>
              <a:buAutoNum type="alphaLcParenR"/>
            </a:pPr>
            <a:r>
              <a:rPr lang="en-US" sz="1400" dirty="0" smtClean="0"/>
              <a:t>Discontinue High/Low Ancillary Service Limits (HASL/LASL) calculations;</a:t>
            </a:r>
          </a:p>
          <a:p>
            <a:pPr marL="1200150" lvl="2" indent="-342900">
              <a:buFont typeface="+mj-lt"/>
              <a:buAutoNum type="alphaLcParenR"/>
            </a:pPr>
            <a:r>
              <a:rPr lang="en-US" sz="1400" dirty="0" smtClean="0"/>
              <a:t>AS </a:t>
            </a:r>
            <a:r>
              <a:rPr lang="en-US" sz="1400" dirty="0"/>
              <a:t>will be a </a:t>
            </a:r>
            <a:r>
              <a:rPr lang="en-US" sz="1400" dirty="0" smtClean="0"/>
              <a:t>Resource-specific </a:t>
            </a:r>
            <a:r>
              <a:rPr lang="en-US" sz="1400" dirty="0"/>
              <a:t>award (and an output of RTC); </a:t>
            </a:r>
          </a:p>
          <a:p>
            <a:pPr marL="1200150" lvl="2" indent="-342900">
              <a:buFont typeface="+mj-lt"/>
              <a:buAutoNum type="alphaLcParenR"/>
            </a:pPr>
            <a:r>
              <a:rPr lang="en-US" sz="1400" dirty="0" smtClean="0"/>
              <a:t>AS </a:t>
            </a:r>
            <a:r>
              <a:rPr lang="en-US" sz="1400" dirty="0"/>
              <a:t>will be awarded only to Resources that are qualified to provide the service; and </a:t>
            </a:r>
          </a:p>
          <a:p>
            <a:pPr marL="1200150" lvl="2" indent="-342900">
              <a:buFont typeface="+mj-lt"/>
              <a:buAutoNum type="alphaLcParenR"/>
            </a:pPr>
            <a:r>
              <a:rPr lang="en-US" sz="1400" dirty="0" smtClean="0"/>
              <a:t>Regulation </a:t>
            </a:r>
            <a:r>
              <a:rPr lang="en-US" sz="1400" dirty="0"/>
              <a:t>instructions will be </a:t>
            </a:r>
            <a:r>
              <a:rPr lang="en-US" sz="1400" dirty="0" smtClean="0"/>
              <a:t>Generation </a:t>
            </a:r>
            <a:r>
              <a:rPr lang="en-US" sz="1400" dirty="0"/>
              <a:t>Resource specific</a:t>
            </a:r>
            <a:r>
              <a:rPr lang="en-US" sz="1400" dirty="0" smtClean="0"/>
              <a:t>.</a:t>
            </a:r>
          </a:p>
          <a:p>
            <a:pPr marL="1657350" lvl="3" indent="-342900">
              <a:buFont typeface="+mj-lt"/>
              <a:buAutoNum type="arabicParenR"/>
            </a:pPr>
            <a:r>
              <a:rPr lang="en-US" sz="1300" dirty="0" smtClean="0"/>
              <a:t>Discontinue AS-related </a:t>
            </a:r>
            <a:r>
              <a:rPr lang="en-US" sz="1300" dirty="0"/>
              <a:t>(</a:t>
            </a:r>
            <a:r>
              <a:rPr lang="en-US" sz="1300" dirty="0" err="1"/>
              <a:t>i</a:t>
            </a:r>
            <a:r>
              <a:rPr lang="en-US" sz="1300" dirty="0"/>
              <a:t>) responsibility and schedule telemetry, and (ii) Regulation Up/Down participation factor telemetry from </a:t>
            </a:r>
            <a:r>
              <a:rPr lang="en-US" sz="1300" dirty="0" smtClean="0"/>
              <a:t>QSEs. </a:t>
            </a:r>
          </a:p>
          <a:p>
            <a:pPr marL="1657350" lvl="3" indent="-342900">
              <a:buFont typeface="+mj-lt"/>
              <a:buAutoNum type="arabicParenR"/>
            </a:pPr>
            <a:r>
              <a:rPr lang="en-US" sz="1300" dirty="0" smtClean="0"/>
              <a:t>Add new </a:t>
            </a:r>
            <a:r>
              <a:rPr lang="en-US" sz="1300" dirty="0"/>
              <a:t>telemetry for QSEs to track (</a:t>
            </a:r>
            <a:r>
              <a:rPr lang="en-US" sz="1300" dirty="0" err="1"/>
              <a:t>i</a:t>
            </a:r>
            <a:r>
              <a:rPr lang="en-US" sz="1300" dirty="0"/>
              <a:t>) Resource-specific AS awards, and  (ii) Generation Resource-specific Regulation Up/Down instructions from Load Frequency Control (LFC);</a:t>
            </a:r>
          </a:p>
          <a:p>
            <a:pPr marL="1200150" lvl="2" indent="-342900">
              <a:buFont typeface="+mj-lt"/>
              <a:buAutoNum type="alphaLcParenR"/>
            </a:pPr>
            <a:endParaRPr lang="en-US" sz="1050" dirty="0" smtClean="0"/>
          </a:p>
          <a:p>
            <a:r>
              <a:rPr lang="en-US" sz="1800" u="sng" dirty="0" smtClean="0"/>
              <a:t>Meetings and discussion</a:t>
            </a:r>
            <a:r>
              <a:rPr lang="en-US" sz="1800" dirty="0" smtClean="0"/>
              <a:t>: </a:t>
            </a:r>
          </a:p>
          <a:p>
            <a:pPr lvl="1"/>
            <a:r>
              <a:rPr lang="en-US" sz="1600" dirty="0" smtClean="0"/>
              <a:t>July 12 Language proposed</a:t>
            </a:r>
          </a:p>
          <a:p>
            <a:pPr lvl="1"/>
            <a:r>
              <a:rPr lang="en-US" sz="1600" dirty="0" smtClean="0"/>
              <a:t>August 9 RTCTF consensus on language. </a:t>
            </a:r>
          </a:p>
        </p:txBody>
      </p:sp>
    </p:spTree>
    <p:extLst>
      <p:ext uri="{BB962C8B-B14F-4D97-AF65-F5344CB8AC3E}">
        <p14:creationId xmlns:p14="http://schemas.microsoft.com/office/powerpoint/2010/main" val="795849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18318"/>
          </a:xfrm>
        </p:spPr>
        <p:txBody>
          <a:bodyPr/>
          <a:lstStyle/>
          <a:p>
            <a:r>
              <a:rPr lang="en-US" sz="2000" dirty="0"/>
              <a:t>Key Principle </a:t>
            </a:r>
            <a:r>
              <a:rPr lang="en-US" sz="2000" dirty="0" smtClean="0"/>
              <a:t>1.5 Subsections 7-13: </a:t>
            </a:r>
            <a:r>
              <a:rPr lang="en-US" sz="2000" dirty="0"/>
              <a:t>Process for Deploying Ancillary </a:t>
            </a:r>
            <a:r>
              <a:rPr lang="en-US" sz="2000" dirty="0" smtClean="0"/>
              <a:t>Services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
        <p:nvSpPr>
          <p:cNvPr id="5" name="Content Placeholder 2"/>
          <p:cNvSpPr>
            <a:spLocks noGrp="1"/>
          </p:cNvSpPr>
          <p:nvPr>
            <p:ph idx="1"/>
          </p:nvPr>
        </p:nvSpPr>
        <p:spPr>
          <a:xfrm>
            <a:off x="304800" y="914400"/>
            <a:ext cx="8534400" cy="5052221"/>
          </a:xfrm>
        </p:spPr>
        <p:txBody>
          <a:bodyPr/>
          <a:lstStyle/>
          <a:p>
            <a:r>
              <a:rPr lang="en-US" sz="1800" u="sng" dirty="0" smtClean="0"/>
              <a:t>KP 1.5 </a:t>
            </a:r>
            <a:r>
              <a:rPr lang="en-US" sz="1800" dirty="0" smtClean="0"/>
              <a:t> </a:t>
            </a:r>
            <a:r>
              <a:rPr lang="en-US" sz="1600" dirty="0"/>
              <a:t>To implement </a:t>
            </a:r>
            <a:r>
              <a:rPr lang="en-US" sz="1600" dirty="0" smtClean="0"/>
              <a:t>RTC, </a:t>
            </a:r>
            <a:r>
              <a:rPr lang="en-US" sz="1600" dirty="0"/>
              <a:t>certain processes for deploying Ancillary Services (AS) will need to be modified to accommodate the awarding of AS in Real-Time.  This RTC principle looks at the ERCOT systems, ERCOT to </a:t>
            </a:r>
            <a:r>
              <a:rPr lang="en-US" sz="1600" dirty="0" smtClean="0"/>
              <a:t>QSE </a:t>
            </a:r>
            <a:r>
              <a:rPr lang="en-US" sz="1600" dirty="0"/>
              <a:t>communications, QSE to ERCOT communications, and other processes in place that play a role in the sending of Dispatch instructions and deployment of AS. </a:t>
            </a:r>
            <a:endParaRPr lang="en-US" sz="1600" dirty="0" smtClean="0"/>
          </a:p>
          <a:p>
            <a:pPr>
              <a:spcBef>
                <a:spcPts val="0"/>
              </a:spcBef>
            </a:pPr>
            <a:endParaRPr lang="en-US" sz="800" dirty="0" smtClean="0"/>
          </a:p>
          <a:p>
            <a:r>
              <a:rPr lang="en-US" sz="1800" u="sng" dirty="0" smtClean="0"/>
              <a:t>Subsections (summarized)</a:t>
            </a:r>
          </a:p>
          <a:p>
            <a:pPr marL="800100" lvl="1" indent="-342900">
              <a:buFont typeface="+mj-lt"/>
              <a:buAutoNum type="arabicParenR" startAt="7"/>
            </a:pPr>
            <a:r>
              <a:rPr lang="en-US" sz="1600" dirty="0"/>
              <a:t>Operational procedures for deploying Off-Line Non-spin and Responsive </a:t>
            </a:r>
            <a:r>
              <a:rPr lang="en-US" sz="1600" dirty="0" smtClean="0"/>
              <a:t>Reserve (RRS) </a:t>
            </a:r>
            <a:r>
              <a:rPr lang="en-US" sz="1600" dirty="0"/>
              <a:t>S</a:t>
            </a:r>
            <a:r>
              <a:rPr lang="en-US" sz="1600" dirty="0" smtClean="0"/>
              <a:t>ervice from </a:t>
            </a:r>
            <a:r>
              <a:rPr lang="en-US" sz="1600" dirty="0"/>
              <a:t>Load Resources remain the same.</a:t>
            </a:r>
          </a:p>
          <a:p>
            <a:pPr marL="800100" lvl="1" indent="-342900">
              <a:buFont typeface="+mj-lt"/>
              <a:buAutoNum type="arabicParenR" startAt="7"/>
            </a:pPr>
            <a:r>
              <a:rPr lang="en-US" sz="1600" dirty="0"/>
              <a:t>For manual deployment of Generation Resources carrying RRS with the Resource on Synchronous Condenser Fast Response Mode or carrying RRS as Fast Frequency Response (FFR) capable Resources excluding Non-Controllable Load Resources (NCLR ), Load Frequency Control (LFC) will send energy deployment instructions.</a:t>
            </a:r>
          </a:p>
          <a:p>
            <a:pPr marL="800100" lvl="1" indent="-342900">
              <a:buFont typeface="+mj-lt"/>
              <a:buAutoNum type="arabicParenR" startAt="7"/>
            </a:pPr>
            <a:r>
              <a:rPr lang="en-US" sz="1600" dirty="0"/>
              <a:t>The existing process for QSEs to update telemetered AS schedules following manual deployment for Generation Resources and Controllable Load Resources will be removed under RTC.</a:t>
            </a:r>
          </a:p>
          <a:p>
            <a:pPr marL="800100" lvl="1" indent="-342900">
              <a:buFont typeface="+mj-lt"/>
              <a:buAutoNum type="arabicParenR" startAt="7"/>
            </a:pPr>
            <a:r>
              <a:rPr lang="en-US" sz="1600" dirty="0"/>
              <a:t>Under scarcity conditions, energy to be served is given priority and smaller amounts of each Ancillary Service will be procured. This will result in scarcity prices being set by the demand curves and reflected in energy prices and Market Clearing Prices for Capacity (MCPCs).</a:t>
            </a:r>
          </a:p>
        </p:txBody>
      </p:sp>
    </p:spTree>
    <p:extLst>
      <p:ext uri="{BB962C8B-B14F-4D97-AF65-F5344CB8AC3E}">
        <p14:creationId xmlns:p14="http://schemas.microsoft.com/office/powerpoint/2010/main" val="1668011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18318"/>
          </a:xfrm>
        </p:spPr>
        <p:txBody>
          <a:bodyPr/>
          <a:lstStyle/>
          <a:p>
            <a:r>
              <a:rPr lang="en-US" sz="2000" dirty="0"/>
              <a:t>Key Principle </a:t>
            </a:r>
            <a:r>
              <a:rPr lang="en-US" sz="2000" dirty="0" smtClean="0"/>
              <a:t>1.5 Subsections 7-13: </a:t>
            </a:r>
            <a:r>
              <a:rPr lang="en-US" sz="2000" dirty="0"/>
              <a:t>Process for Deploying Ancillary </a:t>
            </a:r>
            <a:r>
              <a:rPr lang="en-US" sz="2000" dirty="0" smtClean="0"/>
              <a:t>Services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5" name="Content Placeholder 2"/>
          <p:cNvSpPr>
            <a:spLocks noGrp="1"/>
          </p:cNvSpPr>
          <p:nvPr>
            <p:ph idx="1"/>
          </p:nvPr>
        </p:nvSpPr>
        <p:spPr>
          <a:xfrm>
            <a:off x="304800" y="990600"/>
            <a:ext cx="8534400" cy="5052221"/>
          </a:xfrm>
        </p:spPr>
        <p:txBody>
          <a:bodyPr/>
          <a:lstStyle/>
          <a:p>
            <a:r>
              <a:rPr lang="en-US" sz="1800" u="sng" dirty="0" smtClean="0"/>
              <a:t>KP 1.5 Subsections (continued)</a:t>
            </a:r>
          </a:p>
          <a:p>
            <a:pPr marL="800100" lvl="1" indent="-342900">
              <a:buFont typeface="+mj-lt"/>
              <a:buAutoNum type="arabicParenR" startAt="11"/>
            </a:pPr>
            <a:r>
              <a:rPr lang="en-US" sz="1600" dirty="0" smtClean="0"/>
              <a:t>The </a:t>
            </a:r>
            <a:r>
              <a:rPr lang="en-US" sz="1600" dirty="0"/>
              <a:t>administrative price floor for Non-Spin will be replaced by prices determined from awarded offers and the </a:t>
            </a:r>
            <a:r>
              <a:rPr lang="en-US" sz="1600" dirty="0" smtClean="0"/>
              <a:t>demand curves for </a:t>
            </a:r>
            <a:r>
              <a:rPr lang="en-US" sz="1600" dirty="0"/>
              <a:t>Non-Spin</a:t>
            </a:r>
            <a:r>
              <a:rPr lang="en-US" sz="1600" dirty="0" smtClean="0"/>
              <a:t>.</a:t>
            </a:r>
          </a:p>
          <a:p>
            <a:pPr marL="800100" lvl="1" indent="-342900">
              <a:buFont typeface="+mj-lt"/>
              <a:buAutoNum type="arabicParenR" startAt="11"/>
            </a:pPr>
            <a:r>
              <a:rPr lang="en-US" sz="1600" dirty="0" smtClean="0"/>
              <a:t>RTC </a:t>
            </a:r>
            <a:r>
              <a:rPr lang="en-US" sz="1600" dirty="0"/>
              <a:t>will </a:t>
            </a:r>
            <a:r>
              <a:rPr lang="en-US" sz="1600" dirty="0" smtClean="0"/>
              <a:t>have </a:t>
            </a:r>
            <a:r>
              <a:rPr lang="en-US" sz="1600" dirty="0"/>
              <a:t>the ability </a:t>
            </a:r>
            <a:r>
              <a:rPr lang="en-US" sz="1600" dirty="0" smtClean="0"/>
              <a:t>to </a:t>
            </a:r>
            <a:r>
              <a:rPr lang="en-US" sz="1600" dirty="0"/>
              <a:t>be executed off-cycle, manually or automatically, between regularly scheduled 5-minute </a:t>
            </a:r>
            <a:r>
              <a:rPr lang="en-US" sz="1600" dirty="0" smtClean="0"/>
              <a:t>executions (consistent with current SCED processes).</a:t>
            </a:r>
          </a:p>
          <a:p>
            <a:pPr marL="800100" lvl="1" indent="-342900">
              <a:buFont typeface="+mj-lt"/>
              <a:buAutoNum type="arabicParenR" startAt="11"/>
            </a:pPr>
            <a:r>
              <a:rPr lang="en-US" sz="1600" dirty="0" smtClean="0"/>
              <a:t>The </a:t>
            </a:r>
            <a:r>
              <a:rPr lang="en-US" sz="1600" dirty="0"/>
              <a:t>processes and procedures during a SCED/RTC failure will remain the same: emergency base points and held prices (SPPs, Meter prices and MCPCs) through the 15 minute recovery </a:t>
            </a:r>
            <a:r>
              <a:rPr lang="en-US" sz="1600" dirty="0" smtClean="0"/>
              <a:t>period.</a:t>
            </a:r>
          </a:p>
          <a:p>
            <a:pPr marL="800100" lvl="1" indent="-342900">
              <a:buFont typeface="+mj-lt"/>
              <a:buAutoNum type="arabicParenR" startAt="11"/>
            </a:pPr>
            <a:endParaRPr lang="en-US" sz="1600" dirty="0"/>
          </a:p>
          <a:p>
            <a:r>
              <a:rPr lang="en-US" sz="1800" u="sng" dirty="0"/>
              <a:t>Meetings and discussion</a:t>
            </a:r>
            <a:r>
              <a:rPr lang="en-US" sz="1800" dirty="0"/>
              <a:t>: </a:t>
            </a:r>
          </a:p>
          <a:p>
            <a:pPr lvl="1"/>
            <a:r>
              <a:rPr lang="en-US" sz="1600" dirty="0"/>
              <a:t>July 12 </a:t>
            </a:r>
            <a:r>
              <a:rPr lang="en-US" sz="1600" dirty="0" smtClean="0"/>
              <a:t>Concepts proposed</a:t>
            </a:r>
            <a:endParaRPr lang="en-US" sz="1600" dirty="0"/>
          </a:p>
          <a:p>
            <a:pPr lvl="1"/>
            <a:r>
              <a:rPr lang="en-US" sz="1600" dirty="0"/>
              <a:t>August 9 </a:t>
            </a:r>
            <a:r>
              <a:rPr lang="en-US" sz="1600" dirty="0" smtClean="0"/>
              <a:t>RTCTF made minor edits to (8) to remove specific Status Code values, and then consensus </a:t>
            </a:r>
            <a:r>
              <a:rPr lang="en-US" sz="1600" dirty="0"/>
              <a:t>on </a:t>
            </a:r>
            <a:r>
              <a:rPr lang="en-US" sz="1600" dirty="0" smtClean="0"/>
              <a:t>language for (7)-(13). </a:t>
            </a:r>
            <a:endParaRPr lang="en-US" sz="1600" dirty="0"/>
          </a:p>
          <a:p>
            <a:pPr marL="800100" lvl="1" indent="-342900">
              <a:buFont typeface="+mj-lt"/>
              <a:buAutoNum type="arabicParenR" startAt="11"/>
            </a:pPr>
            <a:endParaRPr lang="en-US" sz="1600" dirty="0" smtClean="0"/>
          </a:p>
          <a:p>
            <a:pPr marL="800100" lvl="1" indent="-342900">
              <a:buFont typeface="+mj-lt"/>
              <a:buAutoNum type="arabicParenR" startAt="11"/>
            </a:pPr>
            <a:endParaRPr lang="en-US" sz="1600" dirty="0"/>
          </a:p>
        </p:txBody>
      </p:sp>
    </p:spTree>
    <p:extLst>
      <p:ext uri="{BB962C8B-B14F-4D97-AF65-F5344CB8AC3E}">
        <p14:creationId xmlns:p14="http://schemas.microsoft.com/office/powerpoint/2010/main" val="41529331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18318"/>
          </a:xfrm>
        </p:spPr>
        <p:txBody>
          <a:bodyPr/>
          <a:lstStyle/>
          <a:p>
            <a:r>
              <a:rPr lang="en-US" sz="2000" dirty="0" smtClean="0"/>
              <a:t>Key </a:t>
            </a:r>
            <a:r>
              <a:rPr lang="en-US" sz="2000" dirty="0"/>
              <a:t>Principle 3 </a:t>
            </a:r>
            <a:r>
              <a:rPr lang="en-US" sz="2000" dirty="0" smtClean="0"/>
              <a:t>Subsections 10-12 Reliability </a:t>
            </a:r>
            <a:r>
              <a:rPr lang="en-US" sz="2000" dirty="0"/>
              <a:t>Unit </a:t>
            </a:r>
            <a:r>
              <a:rPr lang="en-US" sz="2000" dirty="0" smtClean="0"/>
              <a:t>Commitment (RUC)</a:t>
            </a:r>
            <a:r>
              <a:rPr lang="en-US" sz="2000" dirty="0"/>
              <a:t/>
            </a:r>
            <a:br>
              <a:rPr lang="en-US" sz="2000" dirty="0"/>
            </a:br>
            <a:r>
              <a:rPr lang="en-US" sz="2400" dirty="0"/>
              <a:t/>
            </a:r>
            <a:br>
              <a:rPr lang="en-US" sz="2400" dirty="0"/>
            </a:br>
            <a:r>
              <a:rPr lang="en-US" dirty="0"/>
              <a:t/>
            </a:r>
            <a:br>
              <a:rPr lang="en-US" dirty="0"/>
            </a:br>
            <a:endParaRPr lang="en-US" dirty="0"/>
          </a:p>
        </p:txBody>
      </p:sp>
      <p:sp>
        <p:nvSpPr>
          <p:cNvPr id="3" name="Content Placeholder 2"/>
          <p:cNvSpPr>
            <a:spLocks noGrp="1"/>
          </p:cNvSpPr>
          <p:nvPr>
            <p:ph idx="1"/>
          </p:nvPr>
        </p:nvSpPr>
        <p:spPr>
          <a:xfrm>
            <a:off x="304800" y="838200"/>
            <a:ext cx="8763000" cy="5562600"/>
          </a:xfrm>
        </p:spPr>
        <p:txBody>
          <a:bodyPr/>
          <a:lstStyle/>
          <a:p>
            <a:r>
              <a:rPr lang="en-US" sz="1800" u="sng" dirty="0"/>
              <a:t>KP 3</a:t>
            </a:r>
            <a:r>
              <a:rPr lang="en-US" sz="1800" dirty="0"/>
              <a:t>  </a:t>
            </a:r>
            <a:r>
              <a:rPr lang="en-US" sz="1600" dirty="0" smtClean="0"/>
              <a:t>Since RTC </a:t>
            </a:r>
            <a:r>
              <a:rPr lang="en-US" sz="1600" dirty="0"/>
              <a:t>will co-optimize </a:t>
            </a:r>
            <a:r>
              <a:rPr lang="en-US" sz="1600" dirty="0" smtClean="0"/>
              <a:t>the </a:t>
            </a:r>
            <a:r>
              <a:rPr lang="en-US" sz="1600" dirty="0"/>
              <a:t>clearing </a:t>
            </a:r>
            <a:r>
              <a:rPr lang="en-US" sz="1600" dirty="0" smtClean="0"/>
              <a:t>of energy </a:t>
            </a:r>
            <a:r>
              <a:rPr lang="en-US" sz="1600" dirty="0"/>
              <a:t>and </a:t>
            </a:r>
            <a:r>
              <a:rPr lang="en-US" sz="1600" dirty="0" smtClean="0"/>
              <a:t>AS</a:t>
            </a:r>
            <a:r>
              <a:rPr lang="en-US" sz="1600" dirty="0"/>
              <a:t>, RUC will review Resources scheduled to be available and study moving AS among qualified Resources to meet the forecasted conditions </a:t>
            </a:r>
            <a:r>
              <a:rPr lang="en-US" sz="1600" dirty="0" smtClean="0"/>
              <a:t>for Real-Time.  </a:t>
            </a:r>
            <a:endParaRPr lang="en-US" sz="1600" dirty="0"/>
          </a:p>
          <a:p>
            <a:r>
              <a:rPr lang="en-US" sz="1800" u="sng" dirty="0" smtClean="0"/>
              <a:t>Subsections (summarized)</a:t>
            </a:r>
          </a:p>
          <a:p>
            <a:pPr marL="800100" lvl="1" indent="-342900">
              <a:buFont typeface="+mj-lt"/>
              <a:buAutoNum type="arabicParenR" startAt="10"/>
            </a:pPr>
            <a:r>
              <a:rPr lang="en-US" sz="1600" dirty="0" smtClean="0"/>
              <a:t>Revenues </a:t>
            </a:r>
            <a:r>
              <a:rPr lang="en-US" sz="1600" dirty="0"/>
              <a:t>from Real-Time AS awards will be used to offset the RUC Guarantee for the RUC Make-Whole Payment.</a:t>
            </a:r>
          </a:p>
          <a:p>
            <a:pPr marL="800100" lvl="1" indent="-342900">
              <a:buFont typeface="+mj-lt"/>
              <a:buAutoNum type="arabicParenR" startAt="10"/>
            </a:pPr>
            <a:r>
              <a:rPr lang="en-US" sz="1600" dirty="0" smtClean="0"/>
              <a:t>Revenues </a:t>
            </a:r>
            <a:r>
              <a:rPr lang="en-US" sz="1600" dirty="0"/>
              <a:t>from Real-Time AS awards will be included as revenues in the RUC </a:t>
            </a:r>
            <a:r>
              <a:rPr lang="en-US" sz="1600" dirty="0" err="1"/>
              <a:t>Clawback</a:t>
            </a:r>
            <a:r>
              <a:rPr lang="en-US" sz="1600" dirty="0"/>
              <a:t> Charge.</a:t>
            </a:r>
          </a:p>
          <a:p>
            <a:pPr marL="800100" lvl="1" indent="-342900">
              <a:buFont typeface="+mj-lt"/>
              <a:buAutoNum type="arabicParenR" startAt="10"/>
            </a:pPr>
            <a:r>
              <a:rPr lang="en-US" sz="1600" dirty="0" smtClean="0"/>
              <a:t>The </a:t>
            </a:r>
            <a:r>
              <a:rPr lang="en-US" sz="1600" dirty="0"/>
              <a:t>Capacity-Short Charge will be adjusted to allocate RUC Make-Whole Costs to QSEs that are short in either energy capacity or AS capacity.</a:t>
            </a:r>
          </a:p>
          <a:p>
            <a:pPr marL="1200150" lvl="2" indent="-342900">
              <a:buFont typeface="+mj-lt"/>
              <a:buAutoNum type="alphaLcParenR"/>
            </a:pPr>
            <a:r>
              <a:rPr lang="en-US" sz="1400" dirty="0" smtClean="0"/>
              <a:t>QSEs </a:t>
            </a:r>
            <a:r>
              <a:rPr lang="en-US" sz="1400" dirty="0"/>
              <a:t>with AS Supply Responsibility greater than their AS capability will be allocated a portion of RUC Make-Whole costs.</a:t>
            </a:r>
          </a:p>
          <a:p>
            <a:pPr marL="1200150" lvl="2" indent="-342900">
              <a:buFont typeface="+mj-lt"/>
              <a:buAutoNum type="alphaLcParenR"/>
            </a:pPr>
            <a:r>
              <a:rPr lang="en-US" sz="1400" dirty="0" smtClean="0"/>
              <a:t>QSEs </a:t>
            </a:r>
            <a:r>
              <a:rPr lang="en-US" sz="1400" dirty="0"/>
              <a:t>with an overall shortage in energy plus AS Supply Responsibility will be allocated a portion of the RUC Make-Whole costs.</a:t>
            </a:r>
          </a:p>
          <a:p>
            <a:pPr marL="1200150" lvl="2" indent="-342900">
              <a:buFont typeface="+mj-lt"/>
              <a:buAutoNum type="alphaLcParenR"/>
            </a:pPr>
            <a:r>
              <a:rPr lang="en-US" sz="1400" dirty="0" smtClean="0"/>
              <a:t>AS </a:t>
            </a:r>
            <a:r>
              <a:rPr lang="en-US" sz="1400" dirty="0"/>
              <a:t>capability for Capacity Short Charge Settlement purposes will be based on AS Offers validated against COP information</a:t>
            </a:r>
            <a:r>
              <a:rPr lang="en-US" sz="1400" dirty="0" smtClean="0"/>
              <a:t>.</a:t>
            </a:r>
          </a:p>
          <a:p>
            <a:r>
              <a:rPr lang="en-US" sz="1800" u="sng" dirty="0"/>
              <a:t>Meetings and discussion</a:t>
            </a:r>
            <a:r>
              <a:rPr lang="en-US" sz="1800" dirty="0"/>
              <a:t>: </a:t>
            </a:r>
          </a:p>
          <a:p>
            <a:pPr lvl="1"/>
            <a:r>
              <a:rPr lang="en-US" sz="1600" dirty="0" smtClean="0"/>
              <a:t>June 21 Concept proposed</a:t>
            </a:r>
          </a:p>
          <a:p>
            <a:pPr lvl="1"/>
            <a:r>
              <a:rPr lang="en-US" sz="1600" dirty="0" smtClean="0"/>
              <a:t>July </a:t>
            </a:r>
            <a:r>
              <a:rPr lang="en-US" sz="1600" dirty="0"/>
              <a:t>12 </a:t>
            </a:r>
            <a:r>
              <a:rPr lang="en-US" sz="1600" dirty="0" smtClean="0"/>
              <a:t> Language proposed</a:t>
            </a:r>
            <a:endParaRPr lang="en-US" sz="1600" dirty="0"/>
          </a:p>
          <a:p>
            <a:pPr lvl="1"/>
            <a:r>
              <a:rPr lang="en-US" sz="1600" dirty="0"/>
              <a:t>August 9 RTCTF </a:t>
            </a:r>
            <a:r>
              <a:rPr lang="en-US" sz="1600" dirty="0" smtClean="0"/>
              <a:t>consensus on </a:t>
            </a:r>
            <a:r>
              <a:rPr lang="en-US" sz="1600" dirty="0"/>
              <a:t>language for </a:t>
            </a:r>
            <a:r>
              <a:rPr lang="en-US" sz="1600" dirty="0" smtClean="0"/>
              <a:t>(10)-(12). </a:t>
            </a:r>
            <a:endParaRPr lang="en-US" sz="1400" dirty="0"/>
          </a:p>
          <a:p>
            <a:pPr marL="400050">
              <a:buFont typeface="+mj-lt"/>
              <a:buAutoNum type="arabicParenR" startAt="10"/>
            </a:pPr>
            <a:endParaRPr lang="en-US" sz="18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499276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Next Steps</a:t>
            </a:r>
            <a:endParaRPr lang="en-US" sz="2400" dirty="0"/>
          </a:p>
        </p:txBody>
      </p:sp>
      <p:sp>
        <p:nvSpPr>
          <p:cNvPr id="3" name="Content Placeholder 2"/>
          <p:cNvSpPr>
            <a:spLocks noGrp="1"/>
          </p:cNvSpPr>
          <p:nvPr>
            <p:ph idx="1"/>
          </p:nvPr>
        </p:nvSpPr>
        <p:spPr>
          <a:xfrm>
            <a:off x="304800" y="918369"/>
            <a:ext cx="8534400" cy="5486400"/>
          </a:xfrm>
        </p:spPr>
        <p:txBody>
          <a:bodyPr/>
          <a:lstStyle/>
          <a:p>
            <a:r>
              <a:rPr lang="en-US" sz="2000" dirty="0" smtClean="0"/>
              <a:t>TAC email vote, to be sent today, and responses due close of business on Friday, August 30, 2019.</a:t>
            </a:r>
          </a:p>
          <a:p>
            <a:pPr lvl="1"/>
            <a:r>
              <a:rPr lang="en-US" sz="1800" i="1" dirty="0" smtClean="0">
                <a:solidFill>
                  <a:srgbClr val="C00000"/>
                </a:solidFill>
              </a:rPr>
              <a:t>TAC </a:t>
            </a:r>
            <a:r>
              <a:rPr lang="en-US" sz="1800" i="1" dirty="0">
                <a:solidFill>
                  <a:srgbClr val="C00000"/>
                </a:solidFill>
              </a:rPr>
              <a:t>votes to endorse </a:t>
            </a:r>
            <a:r>
              <a:rPr lang="en-US" sz="1800" i="1" smtClean="0">
                <a:solidFill>
                  <a:srgbClr val="C00000"/>
                </a:solidFill>
              </a:rPr>
              <a:t>the RTC Key </a:t>
            </a:r>
            <a:r>
              <a:rPr lang="en-US" sz="1800" i="1" dirty="0" smtClean="0">
                <a:solidFill>
                  <a:srgbClr val="C00000"/>
                </a:solidFill>
              </a:rPr>
              <a:t>Principles below for </a:t>
            </a:r>
            <a:r>
              <a:rPr lang="en-US" sz="1800" i="1" dirty="0">
                <a:solidFill>
                  <a:srgbClr val="C00000"/>
                </a:solidFill>
              </a:rPr>
              <a:t>purposes of informing the Board</a:t>
            </a:r>
            <a:r>
              <a:rPr lang="en-US" sz="1800" i="1" dirty="0" smtClean="0">
                <a:solidFill>
                  <a:srgbClr val="C00000"/>
                </a:solidFill>
              </a:rPr>
              <a:t>. </a:t>
            </a:r>
            <a:endParaRPr lang="en-US" sz="1800" i="1" dirty="0">
              <a:solidFill>
                <a:srgbClr val="C00000"/>
              </a:solidFill>
            </a:endParaRPr>
          </a:p>
          <a:p>
            <a:pPr lvl="2"/>
            <a:r>
              <a:rPr lang="en-US" sz="1600" i="1" dirty="0" smtClean="0">
                <a:solidFill>
                  <a:srgbClr val="C00000"/>
                </a:solidFill>
              </a:rPr>
              <a:t>Key </a:t>
            </a:r>
            <a:r>
              <a:rPr lang="en-US" sz="1600" i="1" dirty="0">
                <a:solidFill>
                  <a:srgbClr val="C00000"/>
                </a:solidFill>
              </a:rPr>
              <a:t>Principle 1.4 Subsection 2(a)-(d) System Inputs into RTC </a:t>
            </a:r>
          </a:p>
          <a:p>
            <a:pPr lvl="2"/>
            <a:r>
              <a:rPr lang="en-US" sz="1600" i="1" dirty="0">
                <a:solidFill>
                  <a:srgbClr val="C00000"/>
                </a:solidFill>
              </a:rPr>
              <a:t>Key Principle 1.5 Subsections 7-13: Deploying AS</a:t>
            </a:r>
          </a:p>
          <a:p>
            <a:pPr lvl="2"/>
            <a:r>
              <a:rPr lang="en-US" sz="1600" i="1" dirty="0">
                <a:solidFill>
                  <a:srgbClr val="C00000"/>
                </a:solidFill>
              </a:rPr>
              <a:t>Key Principle 3  Subsections 10-12: Reliability Unit Commitment</a:t>
            </a:r>
          </a:p>
          <a:p>
            <a:endParaRPr lang="en-US" sz="1050" dirty="0" smtClean="0"/>
          </a:p>
          <a:p>
            <a:r>
              <a:rPr lang="en-US" sz="2000" dirty="0" smtClean="0"/>
              <a:t>Schedule of future meetings for principles/scope of RTC:</a:t>
            </a:r>
          </a:p>
          <a:p>
            <a:pPr lvl="1"/>
            <a:r>
              <a:rPr lang="en-US" sz="1800" dirty="0" smtClean="0"/>
              <a:t>Thursday</a:t>
            </a:r>
            <a:r>
              <a:rPr lang="en-US" sz="1800" dirty="0"/>
              <a:t>, Sept. 19</a:t>
            </a:r>
          </a:p>
          <a:p>
            <a:pPr lvl="1"/>
            <a:r>
              <a:rPr lang="en-US" sz="1800" dirty="0"/>
              <a:t>Tuesday, Sept. 24  </a:t>
            </a:r>
            <a:r>
              <a:rPr lang="en-US" sz="1800" dirty="0" smtClean="0"/>
              <a:t>(ISO </a:t>
            </a:r>
            <a:r>
              <a:rPr lang="en-US" sz="1800" dirty="0"/>
              <a:t>Lessons </a:t>
            </a:r>
            <a:r>
              <a:rPr lang="en-US" sz="1800" dirty="0" smtClean="0"/>
              <a:t>Learned MISO, PJM, SPP)</a:t>
            </a:r>
          </a:p>
          <a:p>
            <a:pPr lvl="1"/>
            <a:r>
              <a:rPr lang="en-US" sz="1800" dirty="0" smtClean="0"/>
              <a:t>Due to meeting timing, likely no voting items at September 25 TAC</a:t>
            </a:r>
          </a:p>
          <a:p>
            <a:pPr lvl="1"/>
            <a:r>
              <a:rPr lang="en-US" sz="1800" dirty="0"/>
              <a:t>Key items in flight:</a:t>
            </a:r>
          </a:p>
          <a:p>
            <a:pPr lvl="2"/>
            <a:r>
              <a:rPr lang="en-US" sz="1600" dirty="0" smtClean="0"/>
              <a:t>Ancillary Service Demand Curves</a:t>
            </a:r>
          </a:p>
          <a:p>
            <a:pPr lvl="2"/>
            <a:r>
              <a:rPr lang="en-US" sz="1600" dirty="0" smtClean="0"/>
              <a:t>Load Resources treatment in RTC</a:t>
            </a:r>
          </a:p>
          <a:p>
            <a:pPr lvl="2"/>
            <a:r>
              <a:rPr lang="en-US" sz="1600" dirty="0" smtClean="0"/>
              <a:t>AS Offer Structure</a:t>
            </a:r>
          </a:p>
          <a:p>
            <a:pPr lvl="2"/>
            <a:r>
              <a:rPr lang="en-US" sz="1600" dirty="0" smtClean="0"/>
              <a:t>Start discussions of Day-Ahead Market impacts/changes</a:t>
            </a:r>
            <a:endParaRPr lang="en-US" sz="1800" dirty="0" smtClean="0"/>
          </a:p>
          <a:p>
            <a:pPr lvl="1"/>
            <a:endParaRPr lang="en-US" sz="18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33371116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			</a:t>
            </a:r>
          </a:p>
          <a:p>
            <a:pPr marL="0" indent="0">
              <a:buNone/>
            </a:pPr>
            <a:endParaRPr lang="en-US" dirty="0" smtClean="0"/>
          </a:p>
          <a:p>
            <a:pPr marL="0" indent="0">
              <a:buNone/>
            </a:pPr>
            <a:r>
              <a:rPr lang="en-US" sz="3600" dirty="0" smtClean="0"/>
              <a:t>			APPENDIX</a:t>
            </a:r>
          </a:p>
          <a:p>
            <a:pPr marL="0" indent="0" algn="ctr">
              <a:buNone/>
            </a:pPr>
            <a:endParaRPr lang="en-US" sz="2800" dirty="0" smtClean="0"/>
          </a:p>
          <a:p>
            <a:pPr marL="0" indent="0" algn="ctr">
              <a:buNone/>
            </a:pPr>
            <a:r>
              <a:rPr lang="en-US" sz="2800" dirty="0" smtClean="0"/>
              <a:t>Review </a:t>
            </a:r>
            <a:r>
              <a:rPr lang="en-US" sz="2800" dirty="0"/>
              <a:t>processes for RTCTF, TAC, and Board</a:t>
            </a:r>
          </a:p>
          <a:p>
            <a:pPr marL="0" indent="0">
              <a:buNone/>
            </a:pPr>
            <a:endParaRPr lang="en-US" sz="3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531902452"/>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microsoft.com/office/2006/documentManagement/types"/>
    <ds:schemaRef ds:uri="http://schemas.openxmlformats.org/package/2006/metadata/core-properties"/>
    <ds:schemaRef ds:uri="http://purl.org/dc/dcmitype/"/>
    <ds:schemaRef ds:uri="c34af464-7aa1-4edd-9be4-83dffc1cb926"/>
    <ds:schemaRef ds:uri="http://purl.org/dc/elements/1.1/"/>
    <ds:schemaRef ds:uri="http://schemas.microsoft.com/office/2006/metadata/properties"/>
    <ds:schemaRef ds:uri="http://schemas.microsoft.com/office/infopath/2007/PartnerControls"/>
    <ds:schemaRef ds:uri="http://www.w3.org/XML/1998/namespace"/>
    <ds:schemaRef ds:uri="http://purl.org/dc/terms/"/>
  </ds:schemaRefs>
</ds:datastoreItem>
</file>

<file path=customXml/itemProps3.xml><?xml version="1.0" encoding="utf-8"?>
<ds:datastoreItem xmlns:ds="http://schemas.openxmlformats.org/officeDocument/2006/customXml" ds:itemID="{E4AA658A-C103-45C1-832E-B28E7F58B3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2063</TotalTime>
  <Words>1505</Words>
  <Application>Microsoft Office PowerPoint</Application>
  <PresentationFormat>On-screen Show (4:3)</PresentationFormat>
  <Paragraphs>142</Paragraphs>
  <Slides>13</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13</vt:i4>
      </vt:variant>
    </vt:vector>
  </HeadingPairs>
  <TitlesOfParts>
    <vt:vector size="17" baseType="lpstr">
      <vt:lpstr>Arial</vt:lpstr>
      <vt:lpstr>Calibri</vt:lpstr>
      <vt:lpstr>1_Custom Design</vt:lpstr>
      <vt:lpstr>Office Theme</vt:lpstr>
      <vt:lpstr>PowerPoint Presentation</vt:lpstr>
      <vt:lpstr>Outline of RTCTF Update </vt:lpstr>
      <vt:lpstr>TAC Voting Items</vt:lpstr>
      <vt:lpstr>Key Principle 1.4 Subsection 2(a)-(d): System Inputs into Real-Time Co-Optimization </vt:lpstr>
      <vt:lpstr>Key Principle 1.5 Subsections 7-13: Process for Deploying Ancillary Services</vt:lpstr>
      <vt:lpstr>Key Principle 1.5 Subsections 7-13: Process for Deploying Ancillary Services</vt:lpstr>
      <vt:lpstr>Key Principle 3 Subsections 10-12 Reliability Unit Commitment (RUC)   </vt:lpstr>
      <vt:lpstr>Next Steps</vt:lpstr>
      <vt:lpstr>PowerPoint Presentation</vt:lpstr>
      <vt:lpstr>TAC Review Process</vt:lpstr>
      <vt:lpstr>TAC Review Process (continued)</vt:lpstr>
      <vt:lpstr>Review Process for RTCTF, TAC, and Board</vt:lpstr>
      <vt:lpstr>RTCTF Review Process </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 Boren</cp:lastModifiedBy>
  <cp:revision>212</cp:revision>
  <cp:lastPrinted>2016-01-21T20:53:15Z</cp:lastPrinted>
  <dcterms:created xsi:type="dcterms:W3CDTF">2016-01-21T15:20:31Z</dcterms:created>
  <dcterms:modified xsi:type="dcterms:W3CDTF">2019-08-21T16:39:05Z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