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260" r:id="rId7"/>
    <p:sldId id="330" r:id="rId8"/>
    <p:sldId id="298" r:id="rId9"/>
    <p:sldId id="305" r:id="rId10"/>
    <p:sldId id="314" r:id="rId11"/>
    <p:sldId id="295" r:id="rId12"/>
    <p:sldId id="320" r:id="rId13"/>
    <p:sldId id="321" r:id="rId14"/>
    <p:sldId id="311" r:id="rId15"/>
    <p:sldId id="261" r:id="rId16"/>
    <p:sldId id="328" r:id="rId17"/>
    <p:sldId id="329" r:id="rId18"/>
    <p:sldId id="327" r:id="rId19"/>
    <p:sldId id="324" r:id="rId20"/>
    <p:sldId id="325" r:id="rId21"/>
    <p:sldId id="326" r:id="rId22"/>
    <p:sldId id="322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8" d="100"/>
          <a:sy n="138" d="100"/>
        </p:scale>
        <p:origin x="6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1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August 21, 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354025"/>
            <a:ext cx="7429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41997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90600"/>
            <a:ext cx="79819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1066800"/>
            <a:ext cx="7820025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257" y="914400"/>
            <a:ext cx="827722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71" y="1066800"/>
            <a:ext cx="822960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Jun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2019- Jul 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$372.7million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$495.01 million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TPE is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due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higher average Load in July compared to June as well as higher Forward Adjustment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Factors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Exposure.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$ 1,164.9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$1,219.8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Secured Collateral 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Secured Collateral more than offsets the increase in TPE and CRR Locked ACL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de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creased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from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243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238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Jun 2019- Jul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19200"/>
            <a:ext cx="71628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81025" y="59436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655" y="1219200"/>
            <a:ext cx="8520545" cy="321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Jun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Jun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53" y="1113882"/>
            <a:ext cx="8175094" cy="420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Jul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97" y="1465918"/>
            <a:ext cx="7718205" cy="392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Secured </a:t>
            </a:r>
            <a:r>
              <a:rPr lang="en-US" sz="1800" dirty="0" smtClean="0">
                <a:cs typeface="Times New Roman" panose="02020603050405020304" pitchFamily="18" charset="0"/>
              </a:rPr>
              <a:t>Collateral </a:t>
            </a:r>
            <a:r>
              <a:rPr lang="en-US" sz="1800" dirty="0">
                <a:cs typeface="Times New Roman" panose="02020603050405020304" pitchFamily="18" charset="0"/>
              </a:rPr>
              <a:t>distribution/ TPE- </a:t>
            </a:r>
            <a:r>
              <a:rPr lang="en-US" sz="1800" dirty="0" smtClean="0">
                <a:cs typeface="Times New Roman" panose="02020603050405020304" pitchFamily="18" charset="0"/>
              </a:rPr>
              <a:t>Jul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818811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Posting of discretionary collateral is relatively concentrated</a:t>
            </a:r>
            <a:r>
              <a:rPr lang="en-US" sz="1400" dirty="0" smtClean="0"/>
              <a:t>. 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410200"/>
            <a:ext cx="746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Secured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Collateral: Letter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Credit, Surety Bond or Cash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85306"/>
            <a:ext cx="6858594" cy="42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6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Collateral 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TPE- </a:t>
            </a:r>
            <a:r>
              <a:rPr lang="en-US" sz="1800" dirty="0" smtClean="0">
                <a:cs typeface="Times New Roman" panose="02020603050405020304" pitchFamily="18" charset="0"/>
              </a:rPr>
              <a:t>Jul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bucket is mostly covered by Guarantees and UCL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95400"/>
            <a:ext cx="7391400" cy="389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</a:t>
            </a:r>
            <a:r>
              <a:rPr lang="en-US" sz="1800" dirty="0" smtClean="0">
                <a:cs typeface="Times New Roman" panose="02020603050405020304" pitchFamily="18" charset="0"/>
              </a:rPr>
              <a:t>Jun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Aug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moved in conjunction with forward adjustment factors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56539" y="5105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Real-Time (RFAF) and Day-Ahead (DFAF) forward adjustment factors capture the ratio of forward ERCOT North prices to actual prices.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539" y="1295399"/>
            <a:ext cx="7954061" cy="381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67486</TotalTime>
  <Words>383</Words>
  <Application>Microsoft Office PowerPoint</Application>
  <PresentationFormat>On-screen Show (4:3)</PresentationFormat>
  <Paragraphs>71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Jun 2019- Jul 2019</vt:lpstr>
      <vt:lpstr>Settlement Invoice Charges/TPE Jun 2019- Jul 2019</vt:lpstr>
      <vt:lpstr>Available Credit by Type Compared to Total Potential Exposure (TPE)</vt:lpstr>
      <vt:lpstr>Discretionary Collateral Jun 2019- Jun 2019</vt:lpstr>
      <vt:lpstr>TPE and Discretionary Collateral by Market Segment- Jul 2019</vt:lpstr>
      <vt:lpstr>Secured Collateral distribution/ TPE- Jul 2019</vt:lpstr>
      <vt:lpstr>Secured Collateral and Unsecured Credit Limit (UCL) distribution/ TPE- Jul 2019</vt:lpstr>
      <vt:lpstr>TPE and Forward Adjustment Factors Jun 2019- Aug 2019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433</cp:revision>
  <cp:lastPrinted>2019-06-18T19:02:16Z</cp:lastPrinted>
  <dcterms:created xsi:type="dcterms:W3CDTF">2016-01-21T15:20:31Z</dcterms:created>
  <dcterms:modified xsi:type="dcterms:W3CDTF">2019-08-20T19:31:31Z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