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69" r:id="rId8"/>
    <p:sldId id="270" r:id="rId9"/>
    <p:sldId id="266" r:id="rId10"/>
    <p:sldId id="262" r:id="rId11"/>
    <p:sldId id="268" r:id="rId12"/>
    <p:sldId id="267" r:id="rId13"/>
    <p:sldId id="271" r:id="rId14"/>
    <p:sldId id="265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0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1074" y="132"/>
      </p:cViewPr>
      <p:guideLst>
        <p:guide orient="horz" pos="624"/>
        <p:guide pos="2880"/>
        <p:guide orient="horz" pos="100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91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48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68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3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68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8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328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11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6174" y="6467445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1"/>
                </a:solidFill>
              </a:rPr>
              <a:t>Item 8</a:t>
            </a:r>
          </a:p>
          <a:p>
            <a:pPr algn="l"/>
            <a:r>
              <a:rPr lang="en-US" sz="1000" b="0" baseline="0" dirty="0" smtClean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29000" y="1828800"/>
            <a:ext cx="56460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/>
              <a:t>Credit Impacts of 2019 Summer Price Event</a:t>
            </a:r>
          </a:p>
          <a:p>
            <a:pPr algn="just"/>
            <a:endParaRPr lang="en-US" b="1" dirty="0" smtClean="0"/>
          </a:p>
          <a:p>
            <a:endParaRPr lang="en-US" dirty="0"/>
          </a:p>
          <a:p>
            <a:r>
              <a:rPr lang="en-US" dirty="0" smtClean="0"/>
              <a:t>Credit Work Group / Market Credit Working Group</a:t>
            </a:r>
          </a:p>
          <a:p>
            <a:endParaRPr lang="en-US" dirty="0"/>
          </a:p>
          <a:p>
            <a:r>
              <a:rPr lang="en-US" dirty="0" smtClean="0">
                <a:cs typeface="Times New Roman" panose="02020603050405020304" pitchFamily="18" charset="0"/>
              </a:rPr>
              <a:t>ERCOT Public</a:t>
            </a:r>
            <a:endParaRPr lang="en-US" dirty="0"/>
          </a:p>
          <a:p>
            <a:r>
              <a:rPr lang="en-US" dirty="0" smtClean="0"/>
              <a:t>August 21, 2019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1800" dirty="0" smtClean="0"/>
              <a:t>Credit Impacts of Summer 2019 Price Event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014262"/>
            <a:ext cx="373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</a:rPr>
              <a:t>ICE Futures as of August 19</a:t>
            </a:r>
            <a:r>
              <a:rPr lang="en-US" sz="2000" baseline="30000" dirty="0" smtClean="0">
                <a:solidFill>
                  <a:schemeClr val="accent1"/>
                </a:solidFill>
              </a:rPr>
              <a:t>th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endParaRPr lang="en-US" sz="2000" dirty="0">
              <a:solidFill>
                <a:schemeClr val="accent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5837" y="1600200"/>
            <a:ext cx="5892326" cy="442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49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1800" dirty="0" smtClean="0"/>
              <a:t>Credit Impacts of Summer 2019 Price Event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014262"/>
            <a:ext cx="373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</a:rPr>
              <a:t>ICE Price Evolution</a:t>
            </a:r>
            <a:endParaRPr lang="en-US" sz="2000" dirty="0">
              <a:solidFill>
                <a:schemeClr val="accent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371599"/>
            <a:ext cx="8153400" cy="4114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59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1800" dirty="0" smtClean="0"/>
              <a:t>Credit Impacts of Summer 2019 Price Event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014262"/>
            <a:ext cx="373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</a:rPr>
              <a:t>Forward Adjustment Factors</a:t>
            </a:r>
            <a:endParaRPr lang="en-US" sz="2000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414372"/>
            <a:ext cx="6501205" cy="4881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65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1800" dirty="0" smtClean="0"/>
              <a:t>Credit Impacts of Summer 2019 Price Event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014262"/>
            <a:ext cx="373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</a:rPr>
              <a:t>TPE &amp; Collateral</a:t>
            </a:r>
            <a:endParaRPr lang="en-US" sz="2000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" y="1828800"/>
            <a:ext cx="7848600" cy="3880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86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1800" dirty="0" smtClean="0"/>
              <a:t>Credit Impacts of Summer 2019 Price Event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047690"/>
            <a:ext cx="69417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</a:rPr>
              <a:t>TPE &amp; collateral trajectory compared to July 2018</a:t>
            </a:r>
            <a:endParaRPr lang="en-US" sz="2000" dirty="0">
              <a:solidFill>
                <a:schemeClr val="accent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828800"/>
            <a:ext cx="7239000" cy="434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02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1800" dirty="0" smtClean="0"/>
              <a:t>Credit Impacts of Summer 2019 Price Event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014262"/>
            <a:ext cx="373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</a:rPr>
              <a:t>Credit in Excess of TPE</a:t>
            </a:r>
            <a:endParaRPr lang="en-US" sz="2000" dirty="0">
              <a:solidFill>
                <a:schemeClr val="accent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8131" y="1828800"/>
            <a:ext cx="6607738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20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1800" dirty="0" smtClean="0"/>
              <a:t>Credit Impacts of Summer 2019 Price Event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014262"/>
            <a:ext cx="495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</a:rPr>
              <a:t>Collateral calls June-August 2019</a:t>
            </a:r>
            <a:endParaRPr lang="en-US" sz="2000" dirty="0">
              <a:solidFill>
                <a:schemeClr val="accent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386" y="1453725"/>
            <a:ext cx="7151228" cy="395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6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12763" y="2621688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Questions</a:t>
            </a:r>
            <a:endParaRPr lang="en-US" sz="2400" b="1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1800" dirty="0" smtClean="0"/>
              <a:t>Credit Impacts of Summer 2019 Price Event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4392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12138</TotalTime>
  <Words>126</Words>
  <Application>Microsoft Office PowerPoint</Application>
  <PresentationFormat>On-screen Show (4:3)</PresentationFormat>
  <Paragraphs>39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Credit Impacts of Summer 2019 Price Event</vt:lpstr>
      <vt:lpstr>Credit Impacts of Summer 2019 Price Event</vt:lpstr>
      <vt:lpstr>Credit Impacts of Summer 2019 Price Event</vt:lpstr>
      <vt:lpstr>Credit Impacts of Summer 2019 Price Event</vt:lpstr>
      <vt:lpstr>Credit Impacts of Summer 2019 Price Event</vt:lpstr>
      <vt:lpstr>Credit Impacts of Summer 2019 Price Event</vt:lpstr>
      <vt:lpstr>Credit Impacts of Summer 2019 Price Event</vt:lpstr>
      <vt:lpstr>Credit Impacts of Summer 2019 Price Event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145</cp:revision>
  <cp:lastPrinted>2017-09-12T14:00:34Z</cp:lastPrinted>
  <dcterms:created xsi:type="dcterms:W3CDTF">2016-01-21T15:20:31Z</dcterms:created>
  <dcterms:modified xsi:type="dcterms:W3CDTF">2019-08-20T15:15:19Z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